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701" r:id="rId6"/>
    <p:sldMasterId id="2147483648" r:id="rId7"/>
    <p:sldMasterId id="2147483702" r:id="rId8"/>
    <p:sldMasterId id="2147483733" r:id="rId9"/>
  </p:sldMasterIdLst>
  <p:notesMasterIdLst>
    <p:notesMasterId r:id="rId25"/>
  </p:notesMasterIdLst>
  <p:sldIdLst>
    <p:sldId id="2141411719" r:id="rId10"/>
    <p:sldId id="365" r:id="rId11"/>
    <p:sldId id="2141411726" r:id="rId12"/>
    <p:sldId id="399" r:id="rId13"/>
    <p:sldId id="2141411732" r:id="rId14"/>
    <p:sldId id="2141411744" r:id="rId15"/>
    <p:sldId id="2141411745" r:id="rId16"/>
    <p:sldId id="2141411729" r:id="rId17"/>
    <p:sldId id="2141411727" r:id="rId18"/>
    <p:sldId id="2141411722" r:id="rId19"/>
    <p:sldId id="380" r:id="rId20"/>
    <p:sldId id="378" r:id="rId21"/>
    <p:sldId id="370" r:id="rId22"/>
    <p:sldId id="375" r:id="rId23"/>
    <p:sldId id="3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58087" autoAdjust="0"/>
  </p:normalViewPr>
  <p:slideViewPr>
    <p:cSldViewPr snapToGrid="0">
      <p:cViewPr varScale="1">
        <p:scale>
          <a:sx n="70" d="100"/>
          <a:sy n="70" d="100"/>
        </p:scale>
        <p:origin x="22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3A52F-6803-4BAB-BD4D-42B67A07B6B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BF34EB3E-74B5-4B68-A499-E086C0889406}">
      <dgm:prSet phldrT="[Text]"/>
      <dgm:spPr>
        <a:solidFill>
          <a:srgbClr val="009FAD"/>
        </a:solidFill>
      </dgm:spPr>
      <dgm:t>
        <a:bodyPr/>
        <a:lstStyle/>
        <a:p>
          <a:r>
            <a:rPr lang="en-GB" dirty="0"/>
            <a:t>We have an innate preference for calorie dense food</a:t>
          </a:r>
        </a:p>
      </dgm:t>
    </dgm:pt>
    <dgm:pt modelId="{16217425-913C-4F41-94C0-BAF4603D56D5}" type="parTrans" cxnId="{8A72DF10-BB90-422C-90A6-EEBB0BC629B7}">
      <dgm:prSet/>
      <dgm:spPr/>
      <dgm:t>
        <a:bodyPr/>
        <a:lstStyle/>
        <a:p>
          <a:endParaRPr lang="en-GB"/>
        </a:p>
      </dgm:t>
    </dgm:pt>
    <dgm:pt modelId="{CCD5A920-EC2B-4E2B-B8E9-CFD9BEDAE331}" type="sibTrans" cxnId="{8A72DF10-BB90-422C-90A6-EEBB0BC629B7}">
      <dgm:prSet/>
      <dgm:spPr/>
      <dgm:t>
        <a:bodyPr/>
        <a:lstStyle/>
        <a:p>
          <a:endParaRPr lang="en-GB"/>
        </a:p>
      </dgm:t>
    </dgm:pt>
    <dgm:pt modelId="{3C8CE856-810A-4095-AAB6-7036002CED01}">
      <dgm:prSet phldrT="[Text]"/>
      <dgm:spPr>
        <a:solidFill>
          <a:srgbClr val="009FAD"/>
        </a:solidFill>
      </dgm:spPr>
      <dgm:t>
        <a:bodyPr/>
        <a:lstStyle/>
        <a:p>
          <a:r>
            <a:rPr lang="en-GB" dirty="0"/>
            <a:t>It is easier to sell us these foods</a:t>
          </a:r>
        </a:p>
      </dgm:t>
    </dgm:pt>
    <dgm:pt modelId="{2EDFFCF5-F896-4A77-AB5D-6B61B9757C65}" type="parTrans" cxnId="{473F8775-1CAC-4E01-99D1-BEA9FF102A3C}">
      <dgm:prSet/>
      <dgm:spPr/>
      <dgm:t>
        <a:bodyPr/>
        <a:lstStyle/>
        <a:p>
          <a:endParaRPr lang="en-GB"/>
        </a:p>
      </dgm:t>
    </dgm:pt>
    <dgm:pt modelId="{4D84CAF4-41A7-4544-95C7-EAF4F9EE4F79}" type="sibTrans" cxnId="{473F8775-1CAC-4E01-99D1-BEA9FF102A3C}">
      <dgm:prSet/>
      <dgm:spPr/>
      <dgm:t>
        <a:bodyPr/>
        <a:lstStyle/>
        <a:p>
          <a:endParaRPr lang="en-GB"/>
        </a:p>
      </dgm:t>
    </dgm:pt>
    <dgm:pt modelId="{EE1CF92C-DD3D-4724-8EAE-FFFF9E9BC448}">
      <dgm:prSet phldrT="[Text]"/>
      <dgm:spPr>
        <a:solidFill>
          <a:srgbClr val="009FAD"/>
        </a:solidFill>
      </dgm:spPr>
      <dgm:t>
        <a:bodyPr/>
        <a:lstStyle/>
        <a:p>
          <a:r>
            <a:rPr lang="en-GB"/>
            <a:t>Companies invest time and money creating these foods</a:t>
          </a:r>
        </a:p>
      </dgm:t>
    </dgm:pt>
    <dgm:pt modelId="{A9586170-D73A-463E-AF22-CF8959FE97D7}" type="parTrans" cxnId="{C20E559D-AE7F-43A1-8982-AEB580390A27}">
      <dgm:prSet/>
      <dgm:spPr/>
      <dgm:t>
        <a:bodyPr/>
        <a:lstStyle/>
        <a:p>
          <a:endParaRPr lang="en-GB"/>
        </a:p>
      </dgm:t>
    </dgm:pt>
    <dgm:pt modelId="{89554B7E-2EFC-49DA-B886-E3C8A05B7454}" type="sibTrans" cxnId="{C20E559D-AE7F-43A1-8982-AEB580390A27}">
      <dgm:prSet/>
      <dgm:spPr/>
      <dgm:t>
        <a:bodyPr/>
        <a:lstStyle/>
        <a:p>
          <a:endParaRPr lang="en-GB"/>
        </a:p>
      </dgm:t>
    </dgm:pt>
    <dgm:pt modelId="{E0AD558C-3ADF-427A-9510-8DD25F646FA7}">
      <dgm:prSet phldrT="[Text]"/>
      <dgm:spPr>
        <a:solidFill>
          <a:srgbClr val="009FAD"/>
        </a:solidFill>
      </dgm:spPr>
      <dgm:t>
        <a:bodyPr/>
        <a:lstStyle/>
        <a:p>
          <a:r>
            <a:rPr lang="en-GB"/>
            <a:t>Greater availability, promotions and marketing mean we eat more of these foods</a:t>
          </a:r>
        </a:p>
      </dgm:t>
    </dgm:pt>
    <dgm:pt modelId="{465CCC70-A643-47E9-91E6-4A720AE4CC3D}" type="parTrans" cxnId="{6948EA4C-FD9F-49E9-A3CB-486ADBC98280}">
      <dgm:prSet/>
      <dgm:spPr/>
      <dgm:t>
        <a:bodyPr/>
        <a:lstStyle/>
        <a:p>
          <a:endParaRPr lang="en-GB"/>
        </a:p>
      </dgm:t>
    </dgm:pt>
    <dgm:pt modelId="{8B7FAA99-56C9-4E06-BAAA-3672A8486B28}" type="sibTrans" cxnId="{6948EA4C-FD9F-49E9-A3CB-486ADBC98280}">
      <dgm:prSet/>
      <dgm:spPr/>
      <dgm:t>
        <a:bodyPr/>
        <a:lstStyle/>
        <a:p>
          <a:endParaRPr lang="en-GB"/>
        </a:p>
      </dgm:t>
    </dgm:pt>
    <dgm:pt modelId="{621C6C44-DF6D-4DE6-A0F2-840D31124F17}">
      <dgm:prSet phldrT="[Text]"/>
      <dgm:spPr>
        <a:solidFill>
          <a:srgbClr val="009FAD"/>
        </a:solidFill>
      </dgm:spPr>
      <dgm:t>
        <a:bodyPr/>
        <a:lstStyle/>
        <a:p>
          <a:r>
            <a:rPr lang="en-GB" dirty="0"/>
            <a:t>The market for these foods grows so we innovate to make them cheaper</a:t>
          </a:r>
        </a:p>
      </dgm:t>
    </dgm:pt>
    <dgm:pt modelId="{9B5B93E6-36BE-4450-A5C5-FC607305D4B5}" type="parTrans" cxnId="{F1ABBFCD-1582-4235-8C5E-AB9D5379477E}">
      <dgm:prSet/>
      <dgm:spPr/>
      <dgm:t>
        <a:bodyPr/>
        <a:lstStyle/>
        <a:p>
          <a:endParaRPr lang="en-GB"/>
        </a:p>
      </dgm:t>
    </dgm:pt>
    <dgm:pt modelId="{DEBADD1D-DCC1-4E5E-AED9-ED00FC761660}" type="sibTrans" cxnId="{F1ABBFCD-1582-4235-8C5E-AB9D5379477E}">
      <dgm:prSet/>
      <dgm:spPr/>
      <dgm:t>
        <a:bodyPr/>
        <a:lstStyle/>
        <a:p>
          <a:endParaRPr lang="en-GB"/>
        </a:p>
      </dgm:t>
    </dgm:pt>
    <dgm:pt modelId="{C3A8F7E0-E52A-4E01-95A1-EDA5B693EE69}">
      <dgm:prSet phldrT="[Text]"/>
      <dgm:spPr>
        <a:solidFill>
          <a:srgbClr val="009FAD"/>
        </a:solidFill>
      </dgm:spPr>
      <dgm:t>
        <a:bodyPr/>
        <a:lstStyle/>
        <a:p>
          <a:r>
            <a:rPr lang="en-GB"/>
            <a:t>Our preferences are reinforced</a:t>
          </a:r>
        </a:p>
      </dgm:t>
    </dgm:pt>
    <dgm:pt modelId="{5FC41C45-803E-4596-863C-B76325BBCFC3}" type="parTrans" cxnId="{CA36249B-5661-4392-9988-587DB0F847A1}">
      <dgm:prSet/>
      <dgm:spPr/>
      <dgm:t>
        <a:bodyPr/>
        <a:lstStyle/>
        <a:p>
          <a:endParaRPr lang="en-GB"/>
        </a:p>
      </dgm:t>
    </dgm:pt>
    <dgm:pt modelId="{DA3885A2-F8CB-4F79-A770-404B89EC4F4D}" type="sibTrans" cxnId="{CA36249B-5661-4392-9988-587DB0F847A1}">
      <dgm:prSet/>
      <dgm:spPr/>
      <dgm:t>
        <a:bodyPr/>
        <a:lstStyle/>
        <a:p>
          <a:endParaRPr lang="en-GB"/>
        </a:p>
      </dgm:t>
    </dgm:pt>
    <dgm:pt modelId="{D7C4F751-1161-4F36-B001-A7FDFCDAD93A}" type="pres">
      <dgm:prSet presAssocID="{5263A52F-6803-4BAB-BD4D-42B67A07B6B8}" presName="Name0" presStyleCnt="0">
        <dgm:presLayoutVars>
          <dgm:dir/>
          <dgm:resizeHandles val="exact"/>
        </dgm:presLayoutVars>
      </dgm:prSet>
      <dgm:spPr/>
    </dgm:pt>
    <dgm:pt modelId="{522E6D3D-4AB0-4AEB-A9C1-A01588242320}" type="pres">
      <dgm:prSet presAssocID="{5263A52F-6803-4BAB-BD4D-42B67A07B6B8}" presName="cycle" presStyleCnt="0"/>
      <dgm:spPr/>
    </dgm:pt>
    <dgm:pt modelId="{95FD16B9-0916-4C4B-A3C9-C76C45CCEDFE}" type="pres">
      <dgm:prSet presAssocID="{BF34EB3E-74B5-4B68-A499-E086C0889406}" presName="nodeFirstNode" presStyleLbl="node1" presStyleIdx="0" presStyleCnt="6">
        <dgm:presLayoutVars>
          <dgm:bulletEnabled val="1"/>
        </dgm:presLayoutVars>
      </dgm:prSet>
      <dgm:spPr/>
    </dgm:pt>
    <dgm:pt modelId="{41A6086D-58F4-4E32-BD5E-94D2568E80CA}" type="pres">
      <dgm:prSet presAssocID="{CCD5A920-EC2B-4E2B-B8E9-CFD9BEDAE331}" presName="sibTransFirstNode" presStyleLbl="bgShp" presStyleIdx="0" presStyleCnt="1"/>
      <dgm:spPr/>
    </dgm:pt>
    <dgm:pt modelId="{07044A5E-54D0-41E7-BDD7-65536FF6889B}" type="pres">
      <dgm:prSet presAssocID="{3C8CE856-810A-4095-AAB6-7036002CED01}" presName="nodeFollowingNodes" presStyleLbl="node1" presStyleIdx="1" presStyleCnt="6">
        <dgm:presLayoutVars>
          <dgm:bulletEnabled val="1"/>
        </dgm:presLayoutVars>
      </dgm:prSet>
      <dgm:spPr/>
    </dgm:pt>
    <dgm:pt modelId="{72DE5A4C-A3AB-4F3E-B470-578A95DA32B8}" type="pres">
      <dgm:prSet presAssocID="{EE1CF92C-DD3D-4724-8EAE-FFFF9E9BC448}" presName="nodeFollowingNodes" presStyleLbl="node1" presStyleIdx="2" presStyleCnt="6">
        <dgm:presLayoutVars>
          <dgm:bulletEnabled val="1"/>
        </dgm:presLayoutVars>
      </dgm:prSet>
      <dgm:spPr/>
    </dgm:pt>
    <dgm:pt modelId="{794590ED-7E5A-4F3E-886C-9CD1FC85C570}" type="pres">
      <dgm:prSet presAssocID="{E0AD558C-3ADF-427A-9510-8DD25F646FA7}" presName="nodeFollowingNodes" presStyleLbl="node1" presStyleIdx="3" presStyleCnt="6">
        <dgm:presLayoutVars>
          <dgm:bulletEnabled val="1"/>
        </dgm:presLayoutVars>
      </dgm:prSet>
      <dgm:spPr/>
    </dgm:pt>
    <dgm:pt modelId="{339979D4-9BDE-4128-806B-CA94FDB1542E}" type="pres">
      <dgm:prSet presAssocID="{621C6C44-DF6D-4DE6-A0F2-840D31124F17}" presName="nodeFollowingNodes" presStyleLbl="node1" presStyleIdx="4" presStyleCnt="6">
        <dgm:presLayoutVars>
          <dgm:bulletEnabled val="1"/>
        </dgm:presLayoutVars>
      </dgm:prSet>
      <dgm:spPr/>
    </dgm:pt>
    <dgm:pt modelId="{4F53623D-38E6-49EC-B65F-0B06E27C12A2}" type="pres">
      <dgm:prSet presAssocID="{C3A8F7E0-E52A-4E01-95A1-EDA5B693EE69}" presName="nodeFollowingNodes" presStyleLbl="node1" presStyleIdx="5" presStyleCnt="6">
        <dgm:presLayoutVars>
          <dgm:bulletEnabled val="1"/>
        </dgm:presLayoutVars>
      </dgm:prSet>
      <dgm:spPr/>
    </dgm:pt>
  </dgm:ptLst>
  <dgm:cxnLst>
    <dgm:cxn modelId="{8A72DF10-BB90-422C-90A6-EEBB0BC629B7}" srcId="{5263A52F-6803-4BAB-BD4D-42B67A07B6B8}" destId="{BF34EB3E-74B5-4B68-A499-E086C0889406}" srcOrd="0" destOrd="0" parTransId="{16217425-913C-4F41-94C0-BAF4603D56D5}" sibTransId="{CCD5A920-EC2B-4E2B-B8E9-CFD9BEDAE331}"/>
    <dgm:cxn modelId="{97675D23-92DD-4C89-BEB8-113466226FED}" type="presOf" srcId="{BF34EB3E-74B5-4B68-A499-E086C0889406}" destId="{95FD16B9-0916-4C4B-A3C9-C76C45CCEDFE}" srcOrd="0" destOrd="0" presId="urn:microsoft.com/office/officeart/2005/8/layout/cycle3"/>
    <dgm:cxn modelId="{55C34C30-07F0-48AE-990A-A25FBF09BF07}" type="presOf" srcId="{3C8CE856-810A-4095-AAB6-7036002CED01}" destId="{07044A5E-54D0-41E7-BDD7-65536FF6889B}" srcOrd="0" destOrd="0" presId="urn:microsoft.com/office/officeart/2005/8/layout/cycle3"/>
    <dgm:cxn modelId="{6948EA4C-FD9F-49E9-A3CB-486ADBC98280}" srcId="{5263A52F-6803-4BAB-BD4D-42B67A07B6B8}" destId="{E0AD558C-3ADF-427A-9510-8DD25F646FA7}" srcOrd="3" destOrd="0" parTransId="{465CCC70-A643-47E9-91E6-4A720AE4CC3D}" sibTransId="{8B7FAA99-56C9-4E06-BAAA-3672A8486B28}"/>
    <dgm:cxn modelId="{65863E5D-ED05-4951-9257-2532A3493EA4}" type="presOf" srcId="{5263A52F-6803-4BAB-BD4D-42B67A07B6B8}" destId="{D7C4F751-1161-4F36-B001-A7FDFCDAD93A}" srcOrd="0" destOrd="0" presId="urn:microsoft.com/office/officeart/2005/8/layout/cycle3"/>
    <dgm:cxn modelId="{9D068B60-F006-4718-B4AD-46327AFC0171}" type="presOf" srcId="{EE1CF92C-DD3D-4724-8EAE-FFFF9E9BC448}" destId="{72DE5A4C-A3AB-4F3E-B470-578A95DA32B8}" srcOrd="0" destOrd="0" presId="urn:microsoft.com/office/officeart/2005/8/layout/cycle3"/>
    <dgm:cxn modelId="{473F8775-1CAC-4E01-99D1-BEA9FF102A3C}" srcId="{5263A52F-6803-4BAB-BD4D-42B67A07B6B8}" destId="{3C8CE856-810A-4095-AAB6-7036002CED01}" srcOrd="1" destOrd="0" parTransId="{2EDFFCF5-F896-4A77-AB5D-6B61B9757C65}" sibTransId="{4D84CAF4-41A7-4544-95C7-EAF4F9EE4F79}"/>
    <dgm:cxn modelId="{0BC7BB86-4A5F-4F8F-A746-58FD73847CB9}" type="presOf" srcId="{E0AD558C-3ADF-427A-9510-8DD25F646FA7}" destId="{794590ED-7E5A-4F3E-886C-9CD1FC85C570}" srcOrd="0" destOrd="0" presId="urn:microsoft.com/office/officeart/2005/8/layout/cycle3"/>
    <dgm:cxn modelId="{E59EF194-BA34-4948-B827-5C74E6D788BE}" type="presOf" srcId="{621C6C44-DF6D-4DE6-A0F2-840D31124F17}" destId="{339979D4-9BDE-4128-806B-CA94FDB1542E}" srcOrd="0" destOrd="0" presId="urn:microsoft.com/office/officeart/2005/8/layout/cycle3"/>
    <dgm:cxn modelId="{CA36249B-5661-4392-9988-587DB0F847A1}" srcId="{5263A52F-6803-4BAB-BD4D-42B67A07B6B8}" destId="{C3A8F7E0-E52A-4E01-95A1-EDA5B693EE69}" srcOrd="5" destOrd="0" parTransId="{5FC41C45-803E-4596-863C-B76325BBCFC3}" sibTransId="{DA3885A2-F8CB-4F79-A770-404B89EC4F4D}"/>
    <dgm:cxn modelId="{C20E559D-AE7F-43A1-8982-AEB580390A27}" srcId="{5263A52F-6803-4BAB-BD4D-42B67A07B6B8}" destId="{EE1CF92C-DD3D-4724-8EAE-FFFF9E9BC448}" srcOrd="2" destOrd="0" parTransId="{A9586170-D73A-463E-AF22-CF8959FE97D7}" sibTransId="{89554B7E-2EFC-49DA-B886-E3C8A05B7454}"/>
    <dgm:cxn modelId="{E463EFAA-22B0-4139-88DE-2B117EF360DA}" type="presOf" srcId="{C3A8F7E0-E52A-4E01-95A1-EDA5B693EE69}" destId="{4F53623D-38E6-49EC-B65F-0B06E27C12A2}" srcOrd="0" destOrd="0" presId="urn:microsoft.com/office/officeart/2005/8/layout/cycle3"/>
    <dgm:cxn modelId="{F1ABBFCD-1582-4235-8C5E-AB9D5379477E}" srcId="{5263A52F-6803-4BAB-BD4D-42B67A07B6B8}" destId="{621C6C44-DF6D-4DE6-A0F2-840D31124F17}" srcOrd="4" destOrd="0" parTransId="{9B5B93E6-36BE-4450-A5C5-FC607305D4B5}" sibTransId="{DEBADD1D-DCC1-4E5E-AED9-ED00FC761660}"/>
    <dgm:cxn modelId="{052222EE-A241-41D3-ACF0-448645306293}" type="presOf" srcId="{CCD5A920-EC2B-4E2B-B8E9-CFD9BEDAE331}" destId="{41A6086D-58F4-4E32-BD5E-94D2568E80CA}" srcOrd="0" destOrd="0" presId="urn:microsoft.com/office/officeart/2005/8/layout/cycle3"/>
    <dgm:cxn modelId="{C6DBFE39-FD07-4537-9DFA-B7E0D321D80E}" type="presParOf" srcId="{D7C4F751-1161-4F36-B001-A7FDFCDAD93A}" destId="{522E6D3D-4AB0-4AEB-A9C1-A01588242320}" srcOrd="0" destOrd="0" presId="urn:microsoft.com/office/officeart/2005/8/layout/cycle3"/>
    <dgm:cxn modelId="{565A3ACA-BED1-4122-8F74-B4C7861E8047}" type="presParOf" srcId="{522E6D3D-4AB0-4AEB-A9C1-A01588242320}" destId="{95FD16B9-0916-4C4B-A3C9-C76C45CCEDFE}" srcOrd="0" destOrd="0" presId="urn:microsoft.com/office/officeart/2005/8/layout/cycle3"/>
    <dgm:cxn modelId="{0954C7C1-B09C-4648-9330-A13022D1E5D6}" type="presParOf" srcId="{522E6D3D-4AB0-4AEB-A9C1-A01588242320}" destId="{41A6086D-58F4-4E32-BD5E-94D2568E80CA}" srcOrd="1" destOrd="0" presId="urn:microsoft.com/office/officeart/2005/8/layout/cycle3"/>
    <dgm:cxn modelId="{8BE3C013-7592-4D84-BABC-E8843C33B538}" type="presParOf" srcId="{522E6D3D-4AB0-4AEB-A9C1-A01588242320}" destId="{07044A5E-54D0-41E7-BDD7-65536FF6889B}" srcOrd="2" destOrd="0" presId="urn:microsoft.com/office/officeart/2005/8/layout/cycle3"/>
    <dgm:cxn modelId="{D4E21FB4-E531-4F47-BC7A-3C15BF60E11C}" type="presParOf" srcId="{522E6D3D-4AB0-4AEB-A9C1-A01588242320}" destId="{72DE5A4C-A3AB-4F3E-B470-578A95DA32B8}" srcOrd="3" destOrd="0" presId="urn:microsoft.com/office/officeart/2005/8/layout/cycle3"/>
    <dgm:cxn modelId="{8E860E74-3C16-47F6-865C-66ED3630B412}" type="presParOf" srcId="{522E6D3D-4AB0-4AEB-A9C1-A01588242320}" destId="{794590ED-7E5A-4F3E-886C-9CD1FC85C570}" srcOrd="4" destOrd="0" presId="urn:microsoft.com/office/officeart/2005/8/layout/cycle3"/>
    <dgm:cxn modelId="{1D9C1841-7F86-4FFD-B4D1-AAADFCB657F1}" type="presParOf" srcId="{522E6D3D-4AB0-4AEB-A9C1-A01588242320}" destId="{339979D4-9BDE-4128-806B-CA94FDB1542E}" srcOrd="5" destOrd="0" presId="urn:microsoft.com/office/officeart/2005/8/layout/cycle3"/>
    <dgm:cxn modelId="{424093CE-04E1-4500-960B-4D72EE7760BA}" type="presParOf" srcId="{522E6D3D-4AB0-4AEB-A9C1-A01588242320}" destId="{4F53623D-38E6-49EC-B65F-0B06E27C12A2}"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6086D-58F4-4E32-BD5E-94D2568E80CA}">
      <dsp:nvSpPr>
        <dsp:cNvPr id="0" name=""/>
        <dsp:cNvSpPr/>
      </dsp:nvSpPr>
      <dsp:spPr>
        <a:xfrm>
          <a:off x="308208" y="-5347"/>
          <a:ext cx="4136875" cy="4136875"/>
        </a:xfrm>
        <a:prstGeom prst="circularArrow">
          <a:avLst>
            <a:gd name="adj1" fmla="val 5274"/>
            <a:gd name="adj2" fmla="val 312630"/>
            <a:gd name="adj3" fmla="val 14302467"/>
            <a:gd name="adj4" fmla="val 1708365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FD16B9-0916-4C4B-A3C9-C76C45CCEDFE}">
      <dsp:nvSpPr>
        <dsp:cNvPr id="0" name=""/>
        <dsp:cNvSpPr/>
      </dsp:nvSpPr>
      <dsp:spPr>
        <a:xfrm>
          <a:off x="1623499" y="1065"/>
          <a:ext cx="1506292" cy="753146"/>
        </a:xfrm>
        <a:prstGeom prst="roundRect">
          <a:avLst/>
        </a:prstGeom>
        <a:solidFill>
          <a:srgbClr val="009FAD"/>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We have an innate preference for calorie dense food</a:t>
          </a:r>
        </a:p>
      </dsp:txBody>
      <dsp:txXfrm>
        <a:off x="1660265" y="37831"/>
        <a:ext cx="1432760" cy="679614"/>
      </dsp:txXfrm>
    </dsp:sp>
    <dsp:sp modelId="{07044A5E-54D0-41E7-BDD7-65536FF6889B}">
      <dsp:nvSpPr>
        <dsp:cNvPr id="0" name=""/>
        <dsp:cNvSpPr/>
      </dsp:nvSpPr>
      <dsp:spPr>
        <a:xfrm>
          <a:off x="3076903" y="840188"/>
          <a:ext cx="1506292" cy="753146"/>
        </a:xfrm>
        <a:prstGeom prst="roundRect">
          <a:avLst/>
        </a:prstGeom>
        <a:solidFill>
          <a:srgbClr val="009FAD"/>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It is easier to sell us these foods</a:t>
          </a:r>
        </a:p>
      </dsp:txBody>
      <dsp:txXfrm>
        <a:off x="3113669" y="876954"/>
        <a:ext cx="1432760" cy="679614"/>
      </dsp:txXfrm>
    </dsp:sp>
    <dsp:sp modelId="{72DE5A4C-A3AB-4F3E-B470-578A95DA32B8}">
      <dsp:nvSpPr>
        <dsp:cNvPr id="0" name=""/>
        <dsp:cNvSpPr/>
      </dsp:nvSpPr>
      <dsp:spPr>
        <a:xfrm>
          <a:off x="3076903" y="2518433"/>
          <a:ext cx="1506292" cy="753146"/>
        </a:xfrm>
        <a:prstGeom prst="roundRect">
          <a:avLst/>
        </a:prstGeom>
        <a:solidFill>
          <a:srgbClr val="009FAD"/>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Companies invest time and money creating these foods</a:t>
          </a:r>
        </a:p>
      </dsp:txBody>
      <dsp:txXfrm>
        <a:off x="3113669" y="2555199"/>
        <a:ext cx="1432760" cy="679614"/>
      </dsp:txXfrm>
    </dsp:sp>
    <dsp:sp modelId="{794590ED-7E5A-4F3E-886C-9CD1FC85C570}">
      <dsp:nvSpPr>
        <dsp:cNvPr id="0" name=""/>
        <dsp:cNvSpPr/>
      </dsp:nvSpPr>
      <dsp:spPr>
        <a:xfrm>
          <a:off x="1623499" y="3357556"/>
          <a:ext cx="1506292" cy="753146"/>
        </a:xfrm>
        <a:prstGeom prst="roundRect">
          <a:avLst/>
        </a:prstGeom>
        <a:solidFill>
          <a:srgbClr val="009FAD"/>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Greater availability, promotions and marketing mean we eat more of these foods</a:t>
          </a:r>
        </a:p>
      </dsp:txBody>
      <dsp:txXfrm>
        <a:off x="1660265" y="3394322"/>
        <a:ext cx="1432760" cy="679614"/>
      </dsp:txXfrm>
    </dsp:sp>
    <dsp:sp modelId="{339979D4-9BDE-4128-806B-CA94FDB1542E}">
      <dsp:nvSpPr>
        <dsp:cNvPr id="0" name=""/>
        <dsp:cNvSpPr/>
      </dsp:nvSpPr>
      <dsp:spPr>
        <a:xfrm>
          <a:off x="170096" y="2518433"/>
          <a:ext cx="1506292" cy="753146"/>
        </a:xfrm>
        <a:prstGeom prst="roundRect">
          <a:avLst/>
        </a:prstGeom>
        <a:solidFill>
          <a:srgbClr val="009FAD"/>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The market for these foods grows so we innovate to make them cheaper</a:t>
          </a:r>
        </a:p>
      </dsp:txBody>
      <dsp:txXfrm>
        <a:off x="206862" y="2555199"/>
        <a:ext cx="1432760" cy="679614"/>
      </dsp:txXfrm>
    </dsp:sp>
    <dsp:sp modelId="{4F53623D-38E6-49EC-B65F-0B06E27C12A2}">
      <dsp:nvSpPr>
        <dsp:cNvPr id="0" name=""/>
        <dsp:cNvSpPr/>
      </dsp:nvSpPr>
      <dsp:spPr>
        <a:xfrm>
          <a:off x="170096" y="840188"/>
          <a:ext cx="1506292" cy="753146"/>
        </a:xfrm>
        <a:prstGeom prst="roundRect">
          <a:avLst/>
        </a:prstGeom>
        <a:solidFill>
          <a:srgbClr val="009FAD"/>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Our preferences are reinforced</a:t>
          </a:r>
        </a:p>
      </dsp:txBody>
      <dsp:txXfrm>
        <a:off x="206862" y="876954"/>
        <a:ext cx="1432760" cy="67961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DC5EE-7A73-4DAE-8DFB-C790828F0674}" type="datetimeFigureOut">
              <a:rPr lang="en-GB" smtClean="0"/>
              <a:t>21/05/2023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2BD51-4CA1-4E4A-8B43-327A722C4660}" type="slidenum">
              <a:rPr lang="en-GB" smtClean="0"/>
              <a:t>‹#›</a:t>
            </a:fld>
            <a:endParaRPr lang="en-GB"/>
          </a:p>
        </p:txBody>
      </p:sp>
    </p:spTree>
    <p:extLst>
      <p:ext uri="{BB962C8B-B14F-4D97-AF65-F5344CB8AC3E}">
        <p14:creationId xmlns:p14="http://schemas.microsoft.com/office/powerpoint/2010/main" val="1339327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0" dirty="0"/>
              <a:t>Try to tell you three things:</a:t>
            </a:r>
          </a:p>
          <a:p>
            <a:pPr marL="171450" indent="-171450">
              <a:buFontTx/>
              <a:buChar char="-"/>
            </a:pPr>
            <a:r>
              <a:rPr lang="en-GB" b="0" dirty="0"/>
              <a:t>How did we do the NFS (pull back the curtain a little) </a:t>
            </a:r>
          </a:p>
          <a:p>
            <a:pPr marL="171450" indent="-171450">
              <a:buFontTx/>
              <a:buChar char="-"/>
            </a:pPr>
            <a:r>
              <a:rPr lang="en-GB" b="0" dirty="0"/>
              <a:t>How we thought about the causes of what was going wrong with the food system, and how this related to our recommendations (including how we thought about power)</a:t>
            </a:r>
          </a:p>
          <a:p>
            <a:pPr marL="171450" indent="-171450">
              <a:buFontTx/>
              <a:buChar char="-"/>
            </a:pPr>
            <a:r>
              <a:rPr lang="en-GB" b="0" dirty="0"/>
              <a:t>Highlight a few of the key recommendations</a:t>
            </a:r>
          </a:p>
          <a:p>
            <a:pPr marL="171450" indent="-171450">
              <a:buFontTx/>
              <a:buChar char="-"/>
            </a:pPr>
            <a:endParaRPr lang="en-GB" b="0" dirty="0"/>
          </a:p>
          <a:p>
            <a:pPr marL="171450" indent="-171450">
              <a:buFontTx/>
              <a:buChar char="-"/>
            </a:pPr>
            <a:endParaRPr lang="en-GB" b="0" dirty="0"/>
          </a:p>
          <a:p>
            <a:pPr marL="171450" indent="-171450">
              <a:buFontTx/>
              <a:buChar char="-"/>
            </a:pPr>
            <a:r>
              <a:rPr lang="en-GB" b="0" dirty="0"/>
              <a:t>All in 10 mins! So no way to be comprehensive.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8D1A0-E9FC-4BEB-A543-3B4B339AA5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113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Problem: </a:t>
            </a:r>
          </a:p>
          <a:p>
            <a:pPr marL="171450" indent="-171450">
              <a:buFontTx/>
              <a:buChar char="-"/>
            </a:pPr>
            <a:r>
              <a:rPr lang="en-GB" dirty="0"/>
              <a:t>Public dialogues showed people don’t understand meat is the problem but can be persuaded to eat less. </a:t>
            </a:r>
          </a:p>
          <a:p>
            <a:pPr marL="171450" indent="-171450">
              <a:buFontTx/>
              <a:buChar char="-"/>
            </a:pPr>
            <a:endParaRPr lang="en-GB" dirty="0"/>
          </a:p>
          <a:p>
            <a:pPr marL="171450" indent="-171450">
              <a:buFontTx/>
              <a:buChar char="-"/>
            </a:pPr>
            <a:r>
              <a:rPr lang="en-GB" dirty="0"/>
              <a:t>But pricing interventions aren’t popular, especially ‘fresh’ meat. Further polling shows that the ‘strongly opposed’ group is likely to be highly politically active —&gt; blocking minority.</a:t>
            </a:r>
          </a:p>
          <a:p>
            <a:pPr marL="171450" indent="-171450">
              <a:buFontTx/>
              <a:buChar char="-"/>
            </a:pPr>
            <a:endParaRPr lang="en-GB" dirty="0"/>
          </a:p>
          <a:p>
            <a:r>
              <a:rPr lang="en-GB" dirty="0"/>
              <a:t>We needed a different strategy.</a:t>
            </a:r>
          </a:p>
          <a:p>
            <a:endParaRPr lang="en-GB" dirty="0"/>
          </a:p>
          <a:p>
            <a:r>
              <a:rPr lang="en-GB" dirty="0"/>
              <a:t>Basically my recipe would be:</a:t>
            </a:r>
          </a:p>
          <a:p>
            <a:pPr marL="285750" indent="-285750" algn="l">
              <a:buFontTx/>
              <a:buChar char="-"/>
            </a:pPr>
            <a:r>
              <a:rPr lang="en-GB" sz="1800" b="0" i="0" u="none" strike="noStrike" baseline="0" dirty="0">
                <a:latin typeface="Europa-Light"/>
              </a:rPr>
              <a:t>find ways for the government and supermarkets to help us (procurement, sales targets and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8D1A0-E9FC-4BEB-A543-3B4B339AA5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938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Quality of public sector food is not consistent and poor in places. It is often not healthy, sustainable or appealing. </a:t>
            </a:r>
          </a:p>
          <a:p>
            <a:pPr marL="171450" indent="-171450">
              <a:buFont typeface="Arial" panose="020B0604020202020204" pitchFamily="34" charset="0"/>
              <a:buChar char="•"/>
            </a:pPr>
            <a:r>
              <a:rPr lang="en-GB" dirty="0"/>
              <a:t>Current standards are not applied consistently across public sector settings and where they are applied do not promote a positive food culture. </a:t>
            </a:r>
          </a:p>
          <a:p>
            <a:pPr marL="171450" indent="-171450">
              <a:buFont typeface="Arial" panose="020B0604020202020204" pitchFamily="34" charset="0"/>
              <a:buChar char="•"/>
            </a:pPr>
            <a:r>
              <a:rPr lang="en-GB" dirty="0"/>
              <a:t>Government cannot expect individuals and organisations to make changes to the food they eat and serve if it doesn’t lead by example.</a:t>
            </a:r>
          </a:p>
        </p:txBody>
      </p:sp>
      <p:sp>
        <p:nvSpPr>
          <p:cNvPr id="4" name="Slide Number Placeholder 3"/>
          <p:cNvSpPr>
            <a:spLocks noGrp="1"/>
          </p:cNvSpPr>
          <p:nvPr>
            <p:ph type="sldNum" sz="quarter" idx="5"/>
          </p:nvPr>
        </p:nvSpPr>
        <p:spPr/>
        <p:txBody>
          <a:bodyPr/>
          <a:lstStyle/>
          <a:p>
            <a:fld id="{94E6068D-3DFC-4257-8E8F-D62A14E89F28}" type="slidenum">
              <a:rPr lang="en-GB" smtClean="0"/>
              <a:t>11</a:t>
            </a:fld>
            <a:endParaRPr lang="en-GB"/>
          </a:p>
        </p:txBody>
      </p:sp>
    </p:spTree>
    <p:extLst>
      <p:ext uri="{BB962C8B-B14F-4D97-AF65-F5344CB8AC3E}">
        <p14:creationId xmlns:p14="http://schemas.microsoft.com/office/powerpoint/2010/main" val="262928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The UK already has world class food science and agricultural research but is less effective than comparable countries at innovation – the successful application of ideas.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Identified </a:t>
            </a:r>
          </a:p>
          <a:p>
            <a:pPr marL="285750" indent="-285750" algn="l">
              <a:buFontTx/>
              <a:buChar char="-"/>
            </a:pPr>
            <a:r>
              <a:rPr lang="en-GB" sz="1200" b="0" i="0" u="none" strike="noStrike" baseline="0" dirty="0">
                <a:latin typeface="Europa-Light"/>
              </a:rPr>
              <a:t>reducing the environmental impact of the meat we make (methane suppressants, poss also </a:t>
            </a:r>
            <a:r>
              <a:rPr lang="en-GB" sz="1200" b="0" i="0" u="none" strike="noStrike" baseline="0" dirty="0" err="1">
                <a:latin typeface="Europa-Light"/>
              </a:rPr>
              <a:t>agroecology</a:t>
            </a:r>
            <a:r>
              <a:rPr lang="en-GB" sz="1200" b="0" i="0" u="none" strike="noStrike" baseline="0" dirty="0">
                <a:latin typeface="Europa-Light"/>
              </a:rPr>
              <a:t>) </a:t>
            </a:r>
          </a:p>
          <a:p>
            <a:pPr marL="285750" indent="-285750" algn="l">
              <a:buFontTx/>
              <a:buChar char="-"/>
            </a:pPr>
            <a:r>
              <a:rPr lang="en-GB" sz="1200" b="0" i="0" u="none" strike="noStrike" baseline="0" dirty="0">
                <a:latin typeface="Europa-Light"/>
              </a:rPr>
              <a:t>eat more alternatives to meat (alternative proteins)</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4E6068D-3DFC-4257-8E8F-D62A14E89F28}" type="slidenum">
              <a:rPr lang="en-GB" smtClean="0"/>
              <a:t>12</a:t>
            </a:fld>
            <a:endParaRPr lang="en-GB"/>
          </a:p>
        </p:txBody>
      </p:sp>
    </p:spTree>
    <p:extLst>
      <p:ext uri="{BB962C8B-B14F-4D97-AF65-F5344CB8AC3E}">
        <p14:creationId xmlns:p14="http://schemas.microsoft.com/office/powerpoint/2010/main" val="142885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info to create social pressure in favour of healthier more sustainable food.</a:t>
            </a:r>
          </a:p>
          <a:p>
            <a:endParaRPr lang="en-GB" dirty="0"/>
          </a:p>
          <a:p>
            <a:r>
              <a:rPr lang="en-GB" dirty="0"/>
              <a:t>Mandatory reporting for </a:t>
            </a:r>
            <a:r>
              <a:rPr lang="en-GB" sz="1200" b="0" i="0" u="none" strike="noStrike" kern="1200" baseline="0" dirty="0">
                <a:solidFill>
                  <a:schemeClr val="tx1"/>
                </a:solidFill>
                <a:latin typeface="+mn-lt"/>
                <a:ea typeface="+mn-ea"/>
                <a:cs typeface="+mn-cs"/>
              </a:rPr>
              <a:t>retailers, restaurants and fast food outlets, contract caterers, wholesalers, manufacturers and online ordering platforms</a:t>
            </a:r>
          </a:p>
          <a:p>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Figures to be reported in volume and value in sterling</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Should be reviewed every five years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Data disclosure brings public scrutiny and encourages businesses to take action to improve their practices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4E6068D-3DFC-4257-8E8F-D62A14E89F28}" type="slidenum">
              <a:rPr lang="en-GB" smtClean="0"/>
              <a:t>13</a:t>
            </a:fld>
            <a:endParaRPr lang="en-GB"/>
          </a:p>
        </p:txBody>
      </p:sp>
    </p:spTree>
    <p:extLst>
      <p:ext uri="{BB962C8B-B14F-4D97-AF65-F5344CB8AC3E}">
        <p14:creationId xmlns:p14="http://schemas.microsoft.com/office/powerpoint/2010/main" val="4261286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Why</a:t>
            </a:r>
          </a:p>
          <a:p>
            <a:pPr marL="171450" indent="-171450">
              <a:buFont typeface="Arial" panose="020B0604020202020204" pitchFamily="34" charset="0"/>
              <a:buChar char="•"/>
            </a:pPr>
            <a:r>
              <a:rPr lang="en-GB" dirty="0"/>
              <a:t>The aim is to incentivise farmers to convert less productive land into nature-rich, carbon sequestering landscapes.</a:t>
            </a:r>
          </a:p>
          <a:p>
            <a:pPr marL="171450" indent="-171450">
              <a:buFont typeface="Arial" panose="020B0604020202020204" pitchFamily="34" charset="0"/>
              <a:buChar char="•"/>
            </a:pPr>
            <a:r>
              <a:rPr lang="en-GB" dirty="0"/>
              <a:t>Effectively becomes a rural income guarantee – must provide for farmers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Unproductive land is well suited to creating environmentally friendly landscapes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will not threaten food security- the least productive 20% of farmland only produces 3% of our calories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10% of agricultural land in England will need to transition to woodland, restored peat, other semi natural habitats and energy crops by 2035, as part of the UK road to net zero</a:t>
            </a:r>
          </a:p>
        </p:txBody>
      </p:sp>
      <p:sp>
        <p:nvSpPr>
          <p:cNvPr id="4" name="Slide Number Placeholder 3"/>
          <p:cNvSpPr>
            <a:spLocks noGrp="1"/>
          </p:cNvSpPr>
          <p:nvPr>
            <p:ph type="sldNum" sz="quarter" idx="5"/>
          </p:nvPr>
        </p:nvSpPr>
        <p:spPr/>
        <p:txBody>
          <a:bodyPr/>
          <a:lstStyle/>
          <a:p>
            <a:fld id="{94E6068D-3DFC-4257-8E8F-D62A14E89F28}" type="slidenum">
              <a:rPr lang="en-GB" smtClean="0"/>
              <a:t>14</a:t>
            </a:fld>
            <a:endParaRPr lang="en-GB"/>
          </a:p>
        </p:txBody>
      </p:sp>
    </p:spTree>
    <p:extLst>
      <p:ext uri="{BB962C8B-B14F-4D97-AF65-F5344CB8AC3E}">
        <p14:creationId xmlns:p14="http://schemas.microsoft.com/office/powerpoint/2010/main" val="4268054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Governance is fragmented etc … see chart.</a:t>
            </a:r>
          </a:p>
          <a:p>
            <a:endParaRPr lang="en-GB" dirty="0"/>
          </a:p>
          <a:p>
            <a:pPr marL="0" indent="0">
              <a:buFont typeface="Arial" panose="020B0604020202020204" pitchFamily="34" charset="0"/>
              <a:buNone/>
            </a:pPr>
            <a:r>
              <a:rPr lang="en-GB" dirty="0"/>
              <a:t>Need a means to underpin the UK’s long-term progress towards net zero, nature recovery and better health</a:t>
            </a:r>
            <a:r>
              <a:rPr lang="en-GB"/>
              <a:t>. </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Good Food Bill</a:t>
            </a:r>
          </a:p>
          <a:p>
            <a:pPr marL="171450" indent="-171450">
              <a:buFont typeface="Arial" panose="020B0604020202020204" pitchFamily="34" charset="0"/>
              <a:buChar char="•"/>
            </a:pPr>
            <a:r>
              <a:rPr lang="en-GB" dirty="0"/>
              <a:t>Bill would require government to prepare Actions Plans every 5 years to make progress beyond the National Food Strategy</a:t>
            </a:r>
          </a:p>
          <a:p>
            <a:pPr marL="171450" indent="-171450">
              <a:buFont typeface="Arial" panose="020B0604020202020204" pitchFamily="34" charset="0"/>
              <a:buChar char="•"/>
            </a:pPr>
            <a:r>
              <a:rPr lang="en-GB" dirty="0"/>
              <a:t>Bill would set a long term statutory target to improve diet-related health</a:t>
            </a:r>
          </a:p>
          <a:p>
            <a:pPr marL="171450" indent="-171450">
              <a:buFont typeface="Arial" panose="020B0604020202020204" pitchFamily="34" charset="0"/>
              <a:buChar char="•"/>
            </a:pPr>
            <a:r>
              <a:rPr lang="en-GB" dirty="0"/>
              <a:t>Commit Govt to establish and update a Reference Diet to be used by all public bodies in food related policy making and procurement</a:t>
            </a:r>
          </a:p>
          <a:p>
            <a:pPr marL="171450" indent="-171450">
              <a:buFont typeface="Arial" panose="020B0604020202020204" pitchFamily="34" charset="0"/>
              <a:buChar char="•"/>
            </a:pPr>
            <a:r>
              <a:rPr lang="en-GB" dirty="0"/>
              <a:t>Oblige all public sector organisations to comply with procurement standards</a:t>
            </a:r>
          </a:p>
          <a:p>
            <a:pPr marL="171450" indent="-171450">
              <a:buFont typeface="Arial" panose="020B0604020202020204" pitchFamily="34" charset="0"/>
              <a:buChar char="•"/>
            </a:pPr>
            <a:r>
              <a:rPr lang="en-GB" dirty="0"/>
              <a:t>Commit the FAS to developing a harmonised and consistent approach to labelling for environmental standards</a:t>
            </a:r>
          </a:p>
          <a:p>
            <a:pPr marL="171450" indent="-171450">
              <a:buFont typeface="Arial" panose="020B0604020202020204" pitchFamily="34" charset="0"/>
              <a:buChar char="•"/>
            </a:pPr>
            <a:r>
              <a:rPr lang="en-GB" dirty="0"/>
              <a:t>Require LAs to develop food strategies</a:t>
            </a:r>
          </a:p>
          <a:p>
            <a:pPr marL="171450" indent="-171450">
              <a:buFont typeface="Arial" panose="020B0604020202020204" pitchFamily="34" charset="0"/>
              <a:buChar char="•"/>
            </a:pPr>
            <a:r>
              <a:rPr lang="en-GB" dirty="0"/>
              <a:t>Require business to publish data on the health and environmental impact of their product portfolios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FSA</a:t>
            </a:r>
          </a:p>
          <a:p>
            <a:pPr marL="171450" indent="-171450">
              <a:buFont typeface="Arial" panose="020B0604020202020204" pitchFamily="34" charset="0"/>
              <a:buChar char="•"/>
            </a:pPr>
            <a:r>
              <a:rPr lang="en-GB" dirty="0"/>
              <a:t>FSA remit changed from consumer interest to a ‘collective interest’ in tackling climate change, nature recovery and promoting health</a:t>
            </a:r>
          </a:p>
          <a:p>
            <a:pPr marL="171450" indent="-171450">
              <a:buFont typeface="Arial" panose="020B0604020202020204" pitchFamily="34" charset="0"/>
              <a:buChar char="•"/>
            </a:pPr>
            <a:r>
              <a:rPr lang="en-GB" dirty="0"/>
              <a:t>FSA to advice Government </a:t>
            </a:r>
          </a:p>
          <a:p>
            <a:pPr marL="171450" indent="-171450">
              <a:buFont typeface="Arial" panose="020B0604020202020204" pitchFamily="34" charset="0"/>
              <a:buChar char="•"/>
            </a:pPr>
            <a:r>
              <a:rPr lang="en-GB" dirty="0"/>
              <a:t>FSA to consult with the Office for Environmental Protection, the Climate Change Committee, the Office for Health Protection and the Food and Drink Sector Council in drawing up its advice and reports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Rationale</a:t>
            </a:r>
          </a:p>
          <a:p>
            <a:pPr marL="171450" indent="-171450">
              <a:buFont typeface="Arial" panose="020B0604020202020204" pitchFamily="34" charset="0"/>
              <a:buChar char="•"/>
            </a:pPr>
            <a:r>
              <a:rPr lang="en-GB" dirty="0"/>
              <a:t>We need legally binding targets, like we have for carbon, for diet related disease which aim to reduce diet related disease</a:t>
            </a:r>
          </a:p>
          <a:p>
            <a:pPr marL="171450" indent="-171450">
              <a:buFont typeface="Arial" panose="020B0604020202020204" pitchFamily="34" charset="0"/>
              <a:buChar char="•"/>
            </a:pPr>
            <a:r>
              <a:rPr lang="en-GB" dirty="0"/>
              <a:t>Maintaining momentum and focus for large scale change is difficult- previous attempts have not lasted. By mirroring what the CCC do, pressure to act can be maintained on government</a:t>
            </a:r>
          </a:p>
          <a:p>
            <a:pPr marL="171450" indent="-171450">
              <a:buFont typeface="Arial" panose="020B0604020202020204" pitchFamily="34" charset="0"/>
              <a:buChar char="•"/>
            </a:pPr>
            <a:r>
              <a:rPr lang="en-GB" dirty="0"/>
              <a:t>Like in the USA, a reference diet should be used to ensure that diets incorporate health and sustainability and this is reflected in public procurement and policy</a:t>
            </a:r>
          </a:p>
          <a:p>
            <a:pPr marL="171450" indent="-171450">
              <a:buFont typeface="Arial" panose="020B0604020202020204" pitchFamily="34" charset="0"/>
              <a:buChar char="•"/>
            </a:pPr>
            <a:r>
              <a:rPr lang="en-GB" dirty="0"/>
              <a:t>National strategies only work when they can be delivered on the ground. Local initiatives are essential to the success of the Strategy</a:t>
            </a:r>
          </a:p>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a:p>
            <a:endParaRPr lang="en-GB" dirty="0"/>
          </a:p>
        </p:txBody>
      </p:sp>
      <p:sp>
        <p:nvSpPr>
          <p:cNvPr id="4" name="Slide Number Placeholder 3"/>
          <p:cNvSpPr>
            <a:spLocks noGrp="1"/>
          </p:cNvSpPr>
          <p:nvPr>
            <p:ph type="sldNum" sz="quarter" idx="5"/>
          </p:nvPr>
        </p:nvSpPr>
        <p:spPr/>
        <p:txBody>
          <a:bodyPr/>
          <a:lstStyle/>
          <a:p>
            <a:fld id="{94E6068D-3DFC-4257-8E8F-D62A14E89F28}" type="slidenum">
              <a:rPr lang="en-GB" smtClean="0"/>
              <a:t>15</a:t>
            </a:fld>
            <a:endParaRPr lang="en-GB"/>
          </a:p>
        </p:txBody>
      </p:sp>
    </p:spTree>
    <p:extLst>
      <p:ext uri="{BB962C8B-B14F-4D97-AF65-F5344CB8AC3E}">
        <p14:creationId xmlns:p14="http://schemas.microsoft.com/office/powerpoint/2010/main" val="223773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root and branch review of the food system in ~75 years. Builds on a series of more partial strategy reviews.</a:t>
            </a:r>
          </a:p>
          <a:p>
            <a:endParaRPr lang="en-GB" dirty="0"/>
          </a:p>
          <a:p>
            <a:r>
              <a:rPr lang="en-GB" dirty="0"/>
              <a:t>Huge programme of engagement ~75 visits (including public dialogues on what issues people wanted to change); hundreds of world-class experts provided time to discuss/new research. </a:t>
            </a:r>
          </a:p>
          <a:p>
            <a:endParaRPr lang="en-GB" dirty="0"/>
          </a:p>
          <a:p>
            <a:r>
              <a:rPr lang="en-GB" dirty="0"/>
              <a:t>Ended up writing two reports because COVID: first was on covid (mainly poverty) and trade (because Brexit was due to happen). Latter was on the whole system and what I’ll focus on.</a:t>
            </a:r>
          </a:p>
          <a:p>
            <a:endParaRPr lang="en-GB" dirty="0"/>
          </a:p>
          <a:p>
            <a:r>
              <a:rPr lang="en-GB" dirty="0"/>
              <a:t>Important to know that (a) remit was agreed by ministers in advance which looked explicitly at sustainability; (b) it gave the NFS team VERY wide discretion to determine our process and approach. We built advisory groups which were used to test evidence and recommendations (very expansive across farming, food businesses, civil society and citizens); we had less freedom over the citizen engagement but engaged very widely; and we sought out the experts without fear or favour. Very powerful to have an independent review which was set inside gov’t as it gives you huge convening power. Not likely possible to do without gov’t power + freedom. </a:t>
            </a:r>
          </a:p>
          <a:p>
            <a:endParaRPr lang="en-GB" dirty="0"/>
          </a:p>
          <a:p>
            <a:r>
              <a:rPr lang="en-GB" dirty="0"/>
              <a:t>Also VERY strong sense of mission amongst team across health, environment, inequality, with a decision to put experts into the team rather than contract out. </a:t>
            </a:r>
          </a:p>
        </p:txBody>
      </p:sp>
      <p:sp>
        <p:nvSpPr>
          <p:cNvPr id="4" name="Slide Number Placeholder 3"/>
          <p:cNvSpPr>
            <a:spLocks noGrp="1"/>
          </p:cNvSpPr>
          <p:nvPr>
            <p:ph type="sldNum" sz="quarter" idx="5"/>
          </p:nvPr>
        </p:nvSpPr>
        <p:spPr/>
        <p:txBody>
          <a:bodyPr/>
          <a:lstStyle/>
          <a:p>
            <a:fld id="{94E6068D-3DFC-4257-8E8F-D62A14E89F28}" type="slidenum">
              <a:rPr lang="en-GB" smtClean="0"/>
              <a:t>2</a:t>
            </a:fld>
            <a:endParaRPr lang="en-GB"/>
          </a:p>
        </p:txBody>
      </p:sp>
    </p:spTree>
    <p:extLst>
      <p:ext uri="{BB962C8B-B14F-4D97-AF65-F5344CB8AC3E}">
        <p14:creationId xmlns:p14="http://schemas.microsoft.com/office/powerpoint/2010/main" val="178924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diagnosis</a:t>
            </a:r>
            <a:endParaRPr lang="en-US" dirty="0"/>
          </a:p>
        </p:txBody>
      </p:sp>
      <p:sp>
        <p:nvSpPr>
          <p:cNvPr id="4" name="Slide Number Placeholder 3"/>
          <p:cNvSpPr>
            <a:spLocks noGrp="1"/>
          </p:cNvSpPr>
          <p:nvPr>
            <p:ph type="sldNum" sz="quarter" idx="5"/>
          </p:nvPr>
        </p:nvSpPr>
        <p:spPr/>
        <p:txBody>
          <a:bodyPr/>
          <a:lstStyle/>
          <a:p>
            <a:fld id="{8CF2BD51-4CA1-4E4A-8B43-327A722C4660}" type="slidenum">
              <a:rPr lang="en-GB" smtClean="0"/>
              <a:t>3</a:t>
            </a:fld>
            <a:endParaRPr lang="en-GB"/>
          </a:p>
        </p:txBody>
      </p:sp>
    </p:spTree>
    <p:extLst>
      <p:ext uri="{BB962C8B-B14F-4D97-AF65-F5344CB8AC3E}">
        <p14:creationId xmlns:p14="http://schemas.microsoft.com/office/powerpoint/2010/main" val="288146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2 main concepts the report highlights. These highlight the issues facing the food system and provide the context for the recommendations</a:t>
            </a:r>
          </a:p>
          <a:p>
            <a:endParaRPr lang="en-GB" dirty="0"/>
          </a:p>
          <a:p>
            <a:pPr marL="228600" indent="-228600">
              <a:buAutoNum type="arabicParenR"/>
            </a:pPr>
            <a:r>
              <a:rPr lang="en-GB" b="1" dirty="0"/>
              <a:t>The Invisibility of Nature – lack of a feedback loop</a:t>
            </a:r>
          </a:p>
          <a:p>
            <a:pPr marL="0" indent="0">
              <a:buNone/>
            </a:pPr>
            <a:r>
              <a:rPr lang="en-GB" dirty="0"/>
              <a:t>Nature is invisible to the metrics that drive economy activity e.g. GDP.</a:t>
            </a:r>
          </a:p>
          <a:p>
            <a:pPr marL="0" indent="0">
              <a:buNone/>
            </a:pPr>
            <a:endParaRPr lang="en-GB" dirty="0"/>
          </a:p>
          <a:p>
            <a:pPr marL="0" indent="0">
              <a:buNone/>
            </a:pPr>
            <a:r>
              <a:rPr lang="en-GB" dirty="0"/>
              <a:t>There’s no feedback loop which shows us that our food systems are destroying nature / emitting too much carbon.</a:t>
            </a:r>
          </a:p>
          <a:p>
            <a:pPr marL="0" indent="0">
              <a:buNone/>
            </a:pPr>
            <a:endParaRPr lang="en-GB" dirty="0"/>
          </a:p>
          <a:p>
            <a:pPr marL="0" indent="0">
              <a:buNone/>
            </a:pPr>
            <a:r>
              <a:rPr lang="en-GB" dirty="0"/>
              <a:t>Classic approach is eg carbon tax (cf meat tax – will say more) to internalise externalities. But </a:t>
            </a:r>
            <a:r>
              <a:rPr lang="en-GB" dirty="0" err="1"/>
              <a:t>Dasgupta</a:t>
            </a:r>
            <a:r>
              <a:rPr lang="en-GB" dirty="0"/>
              <a:t> review and experience from energy policy made us sceptical of this.</a:t>
            </a:r>
          </a:p>
          <a:p>
            <a:pPr marL="0" indent="0">
              <a:buNone/>
            </a:pPr>
            <a:endParaRPr lang="en-GB" dirty="0"/>
          </a:p>
          <a:p>
            <a:pPr marL="0" indent="0">
              <a:buNone/>
            </a:pPr>
            <a:r>
              <a:rPr lang="en-GB" b="1" dirty="0"/>
              <a:t>2) The Junk Food Cycle – a vicious cycle</a:t>
            </a:r>
          </a:p>
          <a:p>
            <a:pPr marL="0" indent="0">
              <a:buNone/>
            </a:pPr>
            <a:r>
              <a:rPr lang="en-GB" dirty="0"/>
              <a:t>Our appetites give us a preference for calorie dense food. This creates market pull for these goods which is increased through promotion and advertising. This reinforces our preferences and we eat more. Vicious cycle.</a:t>
            </a:r>
          </a:p>
          <a:p>
            <a:pPr marL="0" indent="0">
              <a:buNone/>
            </a:pPr>
            <a:endParaRPr lang="en-GB" dirty="0"/>
          </a:p>
          <a:p>
            <a:pPr marL="0" indent="0">
              <a:buNone/>
            </a:pPr>
            <a:r>
              <a:rPr lang="en-GB" dirty="0"/>
              <a:t>Change to this system cannot come from within!</a:t>
            </a:r>
          </a:p>
          <a:p>
            <a:pPr marL="0" indent="0">
              <a:buNone/>
            </a:pPr>
            <a:endParaRPr lang="en-GB" dirty="0"/>
          </a:p>
          <a:p>
            <a:pPr marL="0" indent="0">
              <a:buNone/>
            </a:pPr>
            <a:r>
              <a:rPr lang="en-GB" dirty="0"/>
              <a:t>Diets will not be shifted by exercise, education and willpower alone – radical government intervention is required if we are to escape this</a:t>
            </a:r>
          </a:p>
          <a:p>
            <a:pPr marL="0" indent="0">
              <a:buNone/>
            </a:pPr>
            <a:endParaRPr lang="en-GB" dirty="0"/>
          </a:p>
          <a:p>
            <a:endParaRPr lang="en-GB" dirty="0"/>
          </a:p>
        </p:txBody>
      </p:sp>
      <p:sp>
        <p:nvSpPr>
          <p:cNvPr id="4" name="Slide Number Placeholder 3"/>
          <p:cNvSpPr>
            <a:spLocks noGrp="1"/>
          </p:cNvSpPr>
          <p:nvPr>
            <p:ph type="sldNum" sz="quarter" idx="5"/>
          </p:nvPr>
        </p:nvSpPr>
        <p:spPr/>
        <p:txBody>
          <a:bodyPr/>
          <a:lstStyle/>
          <a:p>
            <a:fld id="{94E6068D-3DFC-4257-8E8F-D62A14E89F28}" type="slidenum">
              <a:rPr lang="en-GB" smtClean="0"/>
              <a:t>4</a:t>
            </a:fld>
            <a:endParaRPr lang="en-GB"/>
          </a:p>
        </p:txBody>
      </p:sp>
    </p:spTree>
    <p:extLst>
      <p:ext uri="{BB962C8B-B14F-4D97-AF65-F5344CB8AC3E}">
        <p14:creationId xmlns:p14="http://schemas.microsoft.com/office/powerpoint/2010/main" val="363381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Breaking the junk food cycle means intervening in the economics of big food – if we don’t the state picks up the tab in NHS spending</a:t>
            </a:r>
          </a:p>
          <a:p>
            <a:pPr marL="171450" indent="-171450">
              <a:buFontTx/>
              <a:buChar char="-"/>
            </a:pPr>
            <a:r>
              <a:rPr lang="en-GB" dirty="0"/>
              <a:t>Won’t talk further about this other than to say that plant-based foods are also subject to the junk food cycle…</a:t>
            </a:r>
          </a:p>
        </p:txBody>
      </p:sp>
      <p:sp>
        <p:nvSpPr>
          <p:cNvPr id="4" name="Slide Number Placeholder 3"/>
          <p:cNvSpPr>
            <a:spLocks noGrp="1"/>
          </p:cNvSpPr>
          <p:nvPr>
            <p:ph type="sldNum" sz="quarter" idx="5"/>
          </p:nvPr>
        </p:nvSpPr>
        <p:spPr/>
        <p:txBody>
          <a:bodyPr/>
          <a:lstStyle/>
          <a:p>
            <a:fld id="{94E6068D-3DFC-4257-8E8F-D62A14E89F28}" type="slidenum">
              <a:rPr lang="en-GB" smtClean="0"/>
              <a:t>5</a:t>
            </a:fld>
            <a:endParaRPr lang="en-GB"/>
          </a:p>
        </p:txBody>
      </p:sp>
    </p:spTree>
    <p:extLst>
      <p:ext uri="{BB962C8B-B14F-4D97-AF65-F5344CB8AC3E}">
        <p14:creationId xmlns:p14="http://schemas.microsoft.com/office/powerpoint/2010/main" val="482748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Franklin Gothic Book" panose="020B0503020102020204" pitchFamily="34" charset="0"/>
              </a:rPr>
              <a:t>Env diagnosis: Map shows a schematic of UK land use, including land used overseas:</a:t>
            </a:r>
          </a:p>
          <a:p>
            <a:endParaRPr lang="en-GB" sz="1200" dirty="0">
              <a:latin typeface="Franklin Gothic Book" panose="020B0503020102020204" pitchFamily="34" charset="0"/>
            </a:endParaRPr>
          </a:p>
          <a:p>
            <a:r>
              <a:rPr lang="en-GB" sz="1200" dirty="0">
                <a:latin typeface="Franklin Gothic Book" panose="020B0503020102020204" pitchFamily="34" charset="0"/>
              </a:rPr>
              <a:t>In the UK, we use 72% of the land surface of the country to grow food plus a similar area overseas (hexagons), just to feed ourselves. This is overwhelmingly to grow animals that we eat: beef, lamb, and dairy alone use an area equivalent to that of Great Britain. All this land for animals provides just half our protein.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8D1A0-E9FC-4BEB-A543-3B4B339AA50F}" type="slidenum">
              <a:rPr kumimoji="0" lang="en-GB"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184213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Franklin Gothic Book" panose="020B0503020102020204" pitchFamily="34" charset="0"/>
              </a:rPr>
              <a:t>Plants, on the other hand (now shown on the map), provide 2/3 of our food but use just 15% of the land area that feeds us. If we want to make space for nature and use land to sequester carbon we will need to change our diets. </a:t>
            </a:r>
          </a:p>
          <a:p>
            <a:r>
              <a:rPr lang="en-GB" sz="1200" dirty="0">
                <a:latin typeface="Franklin Gothic Book" panose="020B0503020102020204" pitchFamily="34" charset="0"/>
              </a:rPr>
              <a:t>INSIGHT: change diet, not just production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8D1A0-E9FC-4BEB-A543-3B4B339AA50F}"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745411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could halve the land footprint of our diets, save nature, and still eat an omnivorous diet – our levels of meat consumption are the problem.</a:t>
            </a:r>
          </a:p>
        </p:txBody>
      </p:sp>
      <p:sp>
        <p:nvSpPr>
          <p:cNvPr id="4" name="Slide Number Placeholder 3"/>
          <p:cNvSpPr>
            <a:spLocks noGrp="1"/>
          </p:cNvSpPr>
          <p:nvPr>
            <p:ph type="sldNum" sz="quarter" idx="5"/>
          </p:nvPr>
        </p:nvSpPr>
        <p:spPr/>
        <p:txBody>
          <a:bodyPr/>
          <a:lstStyle/>
          <a:p>
            <a:fld id="{94E6068D-3DFC-4257-8E8F-D62A14E89F28}" type="slidenum">
              <a:rPr lang="en-GB" smtClean="0"/>
              <a:t>8</a:t>
            </a:fld>
            <a:endParaRPr lang="en-GB"/>
          </a:p>
        </p:txBody>
      </p:sp>
    </p:spTree>
    <p:extLst>
      <p:ext uri="{BB962C8B-B14F-4D97-AF65-F5344CB8AC3E}">
        <p14:creationId xmlns:p14="http://schemas.microsoft.com/office/powerpoint/2010/main" val="173558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tried to be as small l liberal as possible with recommendations</a:t>
            </a:r>
          </a:p>
          <a:p>
            <a:r>
              <a:rPr lang="en-GB" dirty="0"/>
              <a:t>They were designed to be implemented, not to be ideal, but sought to harness innovation and lead to further change over time</a:t>
            </a:r>
          </a:p>
        </p:txBody>
      </p:sp>
      <p:sp>
        <p:nvSpPr>
          <p:cNvPr id="4" name="Slide Number Placeholder 3"/>
          <p:cNvSpPr>
            <a:spLocks noGrp="1"/>
          </p:cNvSpPr>
          <p:nvPr>
            <p:ph type="sldNum" sz="quarter" idx="5"/>
          </p:nvPr>
        </p:nvSpPr>
        <p:spPr/>
        <p:txBody>
          <a:bodyPr/>
          <a:lstStyle/>
          <a:p>
            <a:fld id="{94E6068D-3DFC-4257-8E8F-D62A14E89F28}" type="slidenum">
              <a:rPr lang="en-GB" smtClean="0"/>
              <a:t>9</a:t>
            </a:fld>
            <a:endParaRPr lang="en-GB"/>
          </a:p>
        </p:txBody>
      </p:sp>
    </p:spTree>
    <p:extLst>
      <p:ext uri="{BB962C8B-B14F-4D97-AF65-F5344CB8AC3E}">
        <p14:creationId xmlns:p14="http://schemas.microsoft.com/office/powerpoint/2010/main" val="109005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87090C-94A3-4832-9DD5-F7F776BC03DD}"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65763-69EE-41E6-BA91-1A006A87B135}" type="slidenum">
              <a:rPr lang="en-GB" smtClean="0"/>
              <a:t>‹#›</a:t>
            </a:fld>
            <a:endParaRPr lang="en-GB"/>
          </a:p>
        </p:txBody>
      </p:sp>
    </p:spTree>
    <p:extLst>
      <p:ext uri="{BB962C8B-B14F-4D97-AF65-F5344CB8AC3E}">
        <p14:creationId xmlns:p14="http://schemas.microsoft.com/office/powerpoint/2010/main" val="210953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7090C-94A3-4832-9DD5-F7F776BC03DD}"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65763-69EE-41E6-BA91-1A006A87B135}" type="slidenum">
              <a:rPr lang="en-GB" smtClean="0"/>
              <a:t>‹#›</a:t>
            </a:fld>
            <a:endParaRPr lang="en-GB"/>
          </a:p>
        </p:txBody>
      </p:sp>
    </p:spTree>
    <p:extLst>
      <p:ext uri="{BB962C8B-B14F-4D97-AF65-F5344CB8AC3E}">
        <p14:creationId xmlns:p14="http://schemas.microsoft.com/office/powerpoint/2010/main" val="144883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7090C-94A3-4832-9DD5-F7F776BC03DD}"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65763-69EE-41E6-BA91-1A006A87B135}" type="slidenum">
              <a:rPr lang="en-GB" smtClean="0"/>
              <a:t>‹#›</a:t>
            </a:fld>
            <a:endParaRPr lang="en-GB"/>
          </a:p>
        </p:txBody>
      </p:sp>
    </p:spTree>
    <p:extLst>
      <p:ext uri="{BB962C8B-B14F-4D97-AF65-F5344CB8AC3E}">
        <p14:creationId xmlns:p14="http://schemas.microsoft.com/office/powerpoint/2010/main" val="342083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026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2"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n-GB" sz="3200" b="0" strike="noStrike" spc="-1">
              <a:latin typeface="Arial"/>
            </a:endParaRPr>
          </a:p>
        </p:txBody>
      </p:sp>
    </p:spTree>
    <p:extLst>
      <p:ext uri="{BB962C8B-B14F-4D97-AF65-F5344CB8AC3E}">
        <p14:creationId xmlns:p14="http://schemas.microsoft.com/office/powerpoint/2010/main" val="4038121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4"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177657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6"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27067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8"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3111997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9" name="PlaceHolder 1"/>
          <p:cNvSpPr>
            <a:spLocks noGrp="1"/>
          </p:cNvSpPr>
          <p:nvPr>
            <p:ph type="subTitle"/>
          </p:nvPr>
        </p:nvSpPr>
        <p:spPr>
          <a:xfrm>
            <a:off x="838080" y="14040"/>
            <a:ext cx="10515240" cy="6144120"/>
          </a:xfrm>
          <a:prstGeom prst="rect">
            <a:avLst/>
          </a:prstGeom>
        </p:spPr>
        <p:txBody>
          <a:bodyPr lIns="0" tIns="0" rIns="0" bIns="0" anchor="ctr">
            <a:noAutofit/>
          </a:bodyPr>
          <a:lstStyle/>
          <a:p>
            <a:pPr algn="ctr"/>
            <a:endParaRPr lang="en-GB" sz="3200" b="0" strike="noStrike" spc="-1">
              <a:latin typeface="Arial"/>
            </a:endParaRPr>
          </a:p>
        </p:txBody>
      </p:sp>
    </p:spTree>
    <p:extLst>
      <p:ext uri="{BB962C8B-B14F-4D97-AF65-F5344CB8AC3E}">
        <p14:creationId xmlns:p14="http://schemas.microsoft.com/office/powerpoint/2010/main" val="274415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2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840266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25"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6"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7"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17536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7090C-94A3-4832-9DD5-F7F776BC03DD}"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65763-69EE-41E6-BA91-1A006A87B135}" type="slidenum">
              <a:rPr lang="en-GB" smtClean="0"/>
              <a:t>‹#›</a:t>
            </a:fld>
            <a:endParaRPr lang="en-GB"/>
          </a:p>
        </p:txBody>
      </p:sp>
    </p:spTree>
    <p:extLst>
      <p:ext uri="{BB962C8B-B14F-4D97-AF65-F5344CB8AC3E}">
        <p14:creationId xmlns:p14="http://schemas.microsoft.com/office/powerpoint/2010/main" val="4270845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29"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1"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581316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3"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4"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893599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7"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9"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470631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1"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2"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3"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4"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5"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6"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625015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838080" y="1825560"/>
            <a:ext cx="10515240" cy="4350960"/>
          </a:xfrm>
          <a:prstGeom prst="rect">
            <a:avLst/>
          </a:prstGeom>
        </p:spPr>
        <p:txBody>
          <a:bodyPr/>
          <a:lstStyle/>
          <a:p>
            <a:endParaRPr/>
          </a:p>
        </p:txBody>
      </p:sp>
    </p:spTree>
    <p:extLst>
      <p:ext uri="{BB962C8B-B14F-4D97-AF65-F5344CB8AC3E}">
        <p14:creationId xmlns:p14="http://schemas.microsoft.com/office/powerpoint/2010/main" val="2734224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58" name="Google Shape;58;p19"/>
          <p:cNvGrpSpPr/>
          <p:nvPr/>
        </p:nvGrpSpPr>
        <p:grpSpPr>
          <a:xfrm>
            <a:off x="0" y="6003608"/>
            <a:ext cx="12197593" cy="854392"/>
            <a:chOff x="0" y="6003608"/>
            <a:chExt cx="12197593" cy="854392"/>
          </a:xfrm>
        </p:grpSpPr>
        <p:grpSp>
          <p:nvGrpSpPr>
            <p:cNvPr id="59" name="Google Shape;59;p19"/>
            <p:cNvGrpSpPr/>
            <p:nvPr/>
          </p:nvGrpSpPr>
          <p:grpSpPr>
            <a:xfrm rot="10800000" flipH="1">
              <a:off x="0" y="6003608"/>
              <a:ext cx="12197593" cy="528767"/>
              <a:chOff x="-5593" y="4546771"/>
              <a:chExt cx="12197593" cy="528767"/>
            </a:xfrm>
          </p:grpSpPr>
          <p:pic>
            <p:nvPicPr>
              <p:cNvPr id="60" name="Google Shape;60;p19"/>
              <p:cNvPicPr preferRelativeResize="0"/>
              <p:nvPr/>
            </p:nvPicPr>
            <p:blipFill rotWithShape="1">
              <a:blip r:embed="rId2">
                <a:alphaModFix/>
              </a:blip>
              <a:srcRect/>
              <a:stretch/>
            </p:blipFill>
            <p:spPr>
              <a:xfrm>
                <a:off x="-5593" y="4580238"/>
                <a:ext cx="4667250" cy="495300"/>
              </a:xfrm>
              <a:prstGeom prst="rect">
                <a:avLst/>
              </a:prstGeom>
              <a:noFill/>
              <a:ln>
                <a:noFill/>
              </a:ln>
            </p:spPr>
          </p:pic>
          <p:pic>
            <p:nvPicPr>
              <p:cNvPr id="61" name="Google Shape;61;p19"/>
              <p:cNvPicPr preferRelativeResize="0"/>
              <p:nvPr/>
            </p:nvPicPr>
            <p:blipFill rotWithShape="1">
              <a:blip r:embed="rId2">
                <a:alphaModFix/>
              </a:blip>
              <a:srcRect/>
              <a:stretch/>
            </p:blipFill>
            <p:spPr>
              <a:xfrm>
                <a:off x="4661657" y="4580238"/>
                <a:ext cx="4667250" cy="495300"/>
              </a:xfrm>
              <a:prstGeom prst="rect">
                <a:avLst/>
              </a:prstGeom>
              <a:noFill/>
              <a:ln>
                <a:noFill/>
              </a:ln>
            </p:spPr>
          </p:pic>
          <p:pic>
            <p:nvPicPr>
              <p:cNvPr id="62" name="Google Shape;62;p19"/>
              <p:cNvPicPr preferRelativeResize="0"/>
              <p:nvPr/>
            </p:nvPicPr>
            <p:blipFill rotWithShape="1">
              <a:blip r:embed="rId2">
                <a:alphaModFix/>
              </a:blip>
              <a:srcRect/>
              <a:stretch/>
            </p:blipFill>
            <p:spPr>
              <a:xfrm>
                <a:off x="8854202" y="4546771"/>
                <a:ext cx="3337798" cy="495300"/>
              </a:xfrm>
              <a:prstGeom prst="rect">
                <a:avLst/>
              </a:prstGeom>
              <a:noFill/>
              <a:ln>
                <a:noFill/>
              </a:ln>
            </p:spPr>
          </p:pic>
        </p:grpSp>
        <p:pic>
          <p:nvPicPr>
            <p:cNvPr id="63" name="Google Shape;63;p19"/>
            <p:cNvPicPr preferRelativeResize="0"/>
            <p:nvPr/>
          </p:nvPicPr>
          <p:blipFill rotWithShape="1">
            <a:blip r:embed="rId3">
              <a:alphaModFix/>
            </a:blip>
            <a:srcRect l="4056" r="46834" b="86227"/>
            <a:stretch/>
          </p:blipFill>
          <p:spPr>
            <a:xfrm>
              <a:off x="0" y="6282000"/>
              <a:ext cx="4760039" cy="576000"/>
            </a:xfrm>
            <a:prstGeom prst="rect">
              <a:avLst/>
            </a:prstGeom>
            <a:noFill/>
            <a:ln>
              <a:noFill/>
            </a:ln>
          </p:spPr>
        </p:pic>
        <p:sp>
          <p:nvSpPr>
            <p:cNvPr id="64" name="Google Shape;64;p19"/>
            <p:cNvSpPr/>
            <p:nvPr/>
          </p:nvSpPr>
          <p:spPr>
            <a:xfrm>
              <a:off x="2288915" y="6282000"/>
              <a:ext cx="9903000" cy="576000"/>
            </a:xfrm>
            <a:prstGeom prst="rect">
              <a:avLst/>
            </a:prstGeom>
            <a:solidFill>
              <a:srgbClr val="F7F7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65" name="Google Shape;65;p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6" name="Google Shape;66;p19"/>
          <p:cNvSpPr txBox="1">
            <a:spLocks noGrp="1"/>
          </p:cNvSpPr>
          <p:nvPr>
            <p:ph type="ftr" idx="2"/>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9"/>
          <p:cNvSpPr txBox="1">
            <a:spLocks noGrp="1"/>
          </p:cNvSpPr>
          <p:nvPr>
            <p:ph type="sldNum" idx="3"/>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grpSp>
        <p:nvGrpSpPr>
          <p:cNvPr id="68" name="Google Shape;68;p19"/>
          <p:cNvGrpSpPr/>
          <p:nvPr/>
        </p:nvGrpSpPr>
        <p:grpSpPr>
          <a:xfrm>
            <a:off x="0" y="164758"/>
            <a:ext cx="12189204" cy="895929"/>
            <a:chOff x="0" y="-2"/>
            <a:chExt cx="12189204" cy="895929"/>
          </a:xfrm>
        </p:grpSpPr>
        <p:pic>
          <p:nvPicPr>
            <p:cNvPr id="69" name="Google Shape;69;p19"/>
            <p:cNvPicPr preferRelativeResize="0"/>
            <p:nvPr/>
          </p:nvPicPr>
          <p:blipFill rotWithShape="1">
            <a:blip r:embed="rId3">
              <a:alphaModFix/>
            </a:blip>
            <a:srcRect t="14363" r="53561" b="68374"/>
            <a:stretch/>
          </p:blipFill>
          <p:spPr>
            <a:xfrm>
              <a:off x="0" y="0"/>
              <a:ext cx="5661890" cy="895927"/>
            </a:xfrm>
            <a:prstGeom prst="rect">
              <a:avLst/>
            </a:prstGeom>
            <a:noFill/>
            <a:ln>
              <a:noFill/>
            </a:ln>
          </p:spPr>
        </p:pic>
        <p:pic>
          <p:nvPicPr>
            <p:cNvPr id="70" name="Google Shape;70;p19"/>
            <p:cNvPicPr preferRelativeResize="0"/>
            <p:nvPr/>
          </p:nvPicPr>
          <p:blipFill rotWithShape="1">
            <a:blip r:embed="rId3">
              <a:alphaModFix/>
            </a:blip>
            <a:srcRect t="14363" r="53561" b="68374"/>
            <a:stretch/>
          </p:blipFill>
          <p:spPr>
            <a:xfrm>
              <a:off x="5661891" y="-1"/>
              <a:ext cx="5661890" cy="895927"/>
            </a:xfrm>
            <a:prstGeom prst="rect">
              <a:avLst/>
            </a:prstGeom>
            <a:noFill/>
            <a:ln>
              <a:noFill/>
            </a:ln>
          </p:spPr>
        </p:pic>
        <p:pic>
          <p:nvPicPr>
            <p:cNvPr id="71" name="Google Shape;71;p19"/>
            <p:cNvPicPr preferRelativeResize="0"/>
            <p:nvPr/>
          </p:nvPicPr>
          <p:blipFill rotWithShape="1">
            <a:blip r:embed="rId3">
              <a:alphaModFix/>
            </a:blip>
            <a:srcRect t="14363" r="68029" b="68374"/>
            <a:stretch/>
          </p:blipFill>
          <p:spPr>
            <a:xfrm>
              <a:off x="8291385" y="-2"/>
              <a:ext cx="3897819" cy="895927"/>
            </a:xfrm>
            <a:prstGeom prst="rect">
              <a:avLst/>
            </a:prstGeom>
            <a:noFill/>
            <a:ln>
              <a:noFill/>
            </a:ln>
          </p:spPr>
        </p:pic>
      </p:grpSp>
      <p:pic>
        <p:nvPicPr>
          <p:cNvPr id="72" name="Google Shape;72;p19"/>
          <p:cNvPicPr preferRelativeResize="0"/>
          <p:nvPr/>
        </p:nvPicPr>
        <p:blipFill rotWithShape="1">
          <a:blip r:embed="rId4">
            <a:alphaModFix/>
          </a:blip>
          <a:srcRect/>
          <a:stretch/>
        </p:blipFill>
        <p:spPr>
          <a:xfrm>
            <a:off x="-2795" y="1017404"/>
            <a:ext cx="12192001" cy="288206"/>
          </a:xfrm>
          <a:prstGeom prst="rect">
            <a:avLst/>
          </a:prstGeom>
          <a:noFill/>
          <a:ln>
            <a:noFill/>
          </a:ln>
        </p:spPr>
      </p:pic>
      <p:pic>
        <p:nvPicPr>
          <p:cNvPr id="73" name="Google Shape;73;p19"/>
          <p:cNvPicPr preferRelativeResize="0"/>
          <p:nvPr/>
        </p:nvPicPr>
        <p:blipFill rotWithShape="1">
          <a:blip r:embed="rId4">
            <a:alphaModFix/>
          </a:blip>
          <a:srcRect/>
          <a:stretch/>
        </p:blipFill>
        <p:spPr>
          <a:xfrm rot="10800000" flipH="1">
            <a:off x="5593" y="25377"/>
            <a:ext cx="12192001" cy="288206"/>
          </a:xfrm>
          <a:prstGeom prst="rect">
            <a:avLst/>
          </a:prstGeom>
          <a:noFill/>
          <a:ln>
            <a:noFill/>
          </a:ln>
        </p:spPr>
      </p:pic>
      <p:sp>
        <p:nvSpPr>
          <p:cNvPr id="74" name="Google Shape;74;p19"/>
          <p:cNvSpPr txBox="1">
            <a:spLocks noGrp="1"/>
          </p:cNvSpPr>
          <p:nvPr>
            <p:ph type="title"/>
          </p:nvPr>
        </p:nvSpPr>
        <p:spPr>
          <a:xfrm>
            <a:off x="838200" y="1406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600"/>
              <a:buFont typeface="Calibri"/>
              <a:buNone/>
              <a:defRPr sz="36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7538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a:xfrm>
            <a:off x="4038480" y="6356520"/>
            <a:ext cx="4114440" cy="364680"/>
          </a:xfrm>
          <a:prstGeom prst="rect">
            <a:avLst/>
          </a:prstGeom>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194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87090C-94A3-4832-9DD5-F7F776BC03DD}" type="datetimeFigureOut">
              <a:rPr lang="en-GB" smtClean="0"/>
              <a:t>21/05/2023</a:t>
            </a:fld>
            <a:endParaRPr lang="en-GB"/>
          </a:p>
        </p:txBody>
      </p:sp>
      <p:sp>
        <p:nvSpPr>
          <p:cNvPr id="5" name="Footer Placeholder 4"/>
          <p:cNvSpPr>
            <a:spLocks noGrp="1"/>
          </p:cNvSpPr>
          <p:nvPr>
            <p:ph type="ftr" sz="quarter" idx="11"/>
          </p:nvPr>
        </p:nvSpPr>
        <p:spPr>
          <a:xfrm>
            <a:off x="4038480" y="6356520"/>
            <a:ext cx="4114440" cy="364680"/>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FC65763-69EE-41E6-BA91-1A006A87B135}" type="slidenum">
              <a:rPr lang="en-GB" smtClean="0"/>
              <a:t>‹#›</a:t>
            </a:fld>
            <a:endParaRPr lang="en-GB"/>
          </a:p>
        </p:txBody>
      </p:sp>
    </p:spTree>
    <p:extLst>
      <p:ext uri="{BB962C8B-B14F-4D97-AF65-F5344CB8AC3E}">
        <p14:creationId xmlns:p14="http://schemas.microsoft.com/office/powerpoint/2010/main" val="1674745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8" name="Rectangle 17"/>
          <p:cNvSpPr/>
          <p:nvPr userDrawn="1"/>
        </p:nvSpPr>
        <p:spPr>
          <a:xfrm>
            <a:off x="2288915" y="6282000"/>
            <a:ext cx="9903085" cy="575999"/>
          </a:xfrm>
          <a:prstGeom prst="rect">
            <a:avLst/>
          </a:prstGeom>
          <a:solidFill>
            <a:srgbClr val="F7F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sym typeface="Calibri"/>
            </a:endParaRPr>
          </a:p>
        </p:txBody>
      </p:sp>
      <p:sp>
        <p:nvSpPr>
          <p:cNvPr id="3" name="Content Placeholder 2"/>
          <p:cNvSpPr>
            <a:spLocks noGrp="1"/>
          </p:cNvSpPr>
          <p:nvPr>
            <p:ph idx="1"/>
          </p:nvPr>
        </p:nvSpPr>
        <p:spPr>
          <a:xfrm>
            <a:off x="838080" y="1825560"/>
            <a:ext cx="10515240" cy="43509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480" y="6356520"/>
            <a:ext cx="4114440" cy="364680"/>
          </a:xfrm>
          <a:prstGeom prst="rect">
            <a:avLst/>
          </a:prstGeom>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tint val="75000"/>
                </a:prstClr>
              </a:solidFill>
              <a:effectLst/>
              <a:uLnTx/>
              <a:uFillTx/>
              <a:latin typeface="Arial"/>
              <a:sym typeface="Calibri"/>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0D01D260-A8B9-4AE8-9F22-CB04FBD80709}" type="slidenum">
              <a:rPr kumimoji="0" lang="en-GB" sz="1800" b="0" i="0" u="none" strike="noStrike" kern="0" cap="none" spc="0" normalizeH="0" baseline="0" noProof="0" smtClean="0">
                <a:ln>
                  <a:noFill/>
                </a:ln>
                <a:solidFill>
                  <a:prstClr val="black">
                    <a:tint val="75000"/>
                  </a:prstClr>
                </a:solidFill>
                <a:effectLst/>
                <a:uLnTx/>
                <a:uFillTx/>
                <a:latin typeface="Arial"/>
                <a:sym typeface="Calibri"/>
              </a:rPr>
              <a:pPr marL="0" marR="0" lvl="0" indent="0" algn="l" defTabSz="914400" rtl="0" eaLnBrk="1" fontAlgn="auto" latinLnBrk="0" hangingPunct="0">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prstClr val="black">
                  <a:tint val="75000"/>
                </a:prstClr>
              </a:solidFill>
              <a:effectLst/>
              <a:uLnTx/>
              <a:uFillTx/>
              <a:latin typeface="Arial"/>
              <a:sym typeface="Calibri"/>
            </a:endParaRPr>
          </a:p>
        </p:txBody>
      </p:sp>
      <p:grpSp>
        <p:nvGrpSpPr>
          <p:cNvPr id="7" name="Group 6"/>
          <p:cNvGrpSpPr/>
          <p:nvPr userDrawn="1"/>
        </p:nvGrpSpPr>
        <p:grpSpPr>
          <a:xfrm>
            <a:off x="0" y="164758"/>
            <a:ext cx="12189205" cy="895929"/>
            <a:chOff x="0" y="-2"/>
            <a:chExt cx="12189205" cy="895929"/>
          </a:xfrm>
        </p:grpSpPr>
        <p:pic>
          <p:nvPicPr>
            <p:cNvPr id="8" name="Picture 7"/>
            <p:cNvPicPr>
              <a:picLocks noChangeAspect="1"/>
            </p:cNvPicPr>
            <p:nvPr/>
          </p:nvPicPr>
          <p:blipFill rotWithShape="1">
            <a:blip r:embed="rId2"/>
            <a:srcRect t="14363" r="53561" b="68375"/>
            <a:stretch/>
          </p:blipFill>
          <p:spPr>
            <a:xfrm>
              <a:off x="0" y="0"/>
              <a:ext cx="5661891" cy="895927"/>
            </a:xfrm>
            <a:prstGeom prst="rect">
              <a:avLst/>
            </a:prstGeom>
          </p:spPr>
        </p:pic>
        <p:pic>
          <p:nvPicPr>
            <p:cNvPr id="9" name="Picture 8"/>
            <p:cNvPicPr>
              <a:picLocks noChangeAspect="1"/>
            </p:cNvPicPr>
            <p:nvPr/>
          </p:nvPicPr>
          <p:blipFill rotWithShape="1">
            <a:blip r:embed="rId2"/>
            <a:srcRect t="14363" r="53561" b="68375"/>
            <a:stretch/>
          </p:blipFill>
          <p:spPr>
            <a:xfrm>
              <a:off x="5661891" y="-1"/>
              <a:ext cx="5661891" cy="895927"/>
            </a:xfrm>
            <a:prstGeom prst="rect">
              <a:avLst/>
            </a:prstGeom>
          </p:spPr>
        </p:pic>
        <p:pic>
          <p:nvPicPr>
            <p:cNvPr id="10" name="Picture 9"/>
            <p:cNvPicPr>
              <a:picLocks noChangeAspect="1"/>
            </p:cNvPicPr>
            <p:nvPr/>
          </p:nvPicPr>
          <p:blipFill rotWithShape="1">
            <a:blip r:embed="rId2"/>
            <a:srcRect t="14363" r="68030" b="68375"/>
            <a:stretch/>
          </p:blipFill>
          <p:spPr>
            <a:xfrm>
              <a:off x="8291385" y="-2"/>
              <a:ext cx="3897820" cy="895927"/>
            </a:xfrm>
            <a:prstGeom prst="rect">
              <a:avLst/>
            </a:prstGeom>
          </p:spPr>
        </p:pic>
      </p:grpSp>
      <p:pic>
        <p:nvPicPr>
          <p:cNvPr id="12" name="Picture 11"/>
          <p:cNvPicPr>
            <a:picLocks noChangeAspect="1"/>
          </p:cNvPicPr>
          <p:nvPr userDrawn="1"/>
        </p:nvPicPr>
        <p:blipFill>
          <a:blip r:embed="rId3"/>
          <a:stretch>
            <a:fillRect/>
          </a:stretch>
        </p:blipFill>
        <p:spPr>
          <a:xfrm flipV="1">
            <a:off x="5593" y="25377"/>
            <a:ext cx="12192000" cy="288206"/>
          </a:xfrm>
          <a:prstGeom prst="rect">
            <a:avLst/>
          </a:prstGeom>
        </p:spPr>
      </p:pic>
      <p:sp>
        <p:nvSpPr>
          <p:cNvPr id="2" name="Title 1"/>
          <p:cNvSpPr>
            <a:spLocks noGrp="1"/>
          </p:cNvSpPr>
          <p:nvPr>
            <p:ph type="title"/>
          </p:nvPr>
        </p:nvSpPr>
        <p:spPr>
          <a:xfrm>
            <a:off x="838200" y="14066"/>
            <a:ext cx="10515600" cy="1325563"/>
          </a:xfrm>
        </p:spPr>
        <p:txBody>
          <a:bodyPr>
            <a:normAutofit/>
          </a:bodyPr>
          <a:lstStyle>
            <a:lvl1pPr>
              <a:defRPr sz="3600" b="1"/>
            </a:lvl1pPr>
          </a:lstStyle>
          <a:p>
            <a:r>
              <a:rPr lang="en-US"/>
              <a:t>Click to edit Master title style</a:t>
            </a:r>
            <a:endParaRPr lang="en-GB"/>
          </a:p>
        </p:txBody>
      </p:sp>
    </p:spTree>
    <p:extLst>
      <p:ext uri="{BB962C8B-B14F-4D97-AF65-F5344CB8AC3E}">
        <p14:creationId xmlns:p14="http://schemas.microsoft.com/office/powerpoint/2010/main" val="2412379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09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7090C-94A3-4832-9DD5-F7F776BC03DD}"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65763-69EE-41E6-BA91-1A006A87B135}" type="slidenum">
              <a:rPr lang="en-GB" smtClean="0"/>
              <a:t>‹#›</a:t>
            </a:fld>
            <a:endParaRPr lang="en-GB"/>
          </a:p>
        </p:txBody>
      </p:sp>
    </p:spTree>
    <p:extLst>
      <p:ext uri="{BB962C8B-B14F-4D97-AF65-F5344CB8AC3E}">
        <p14:creationId xmlns:p14="http://schemas.microsoft.com/office/powerpoint/2010/main" val="351947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2"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n-GB" sz="3200" b="0" strike="noStrike" spc="-1">
              <a:latin typeface="Arial"/>
            </a:endParaRPr>
          </a:p>
        </p:txBody>
      </p:sp>
    </p:spTree>
    <p:extLst>
      <p:ext uri="{BB962C8B-B14F-4D97-AF65-F5344CB8AC3E}">
        <p14:creationId xmlns:p14="http://schemas.microsoft.com/office/powerpoint/2010/main" val="2998603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4"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20563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6"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864881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8"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416666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9" name="PlaceHolder 1"/>
          <p:cNvSpPr>
            <a:spLocks noGrp="1"/>
          </p:cNvSpPr>
          <p:nvPr>
            <p:ph type="subTitle"/>
          </p:nvPr>
        </p:nvSpPr>
        <p:spPr>
          <a:xfrm>
            <a:off x="838080" y="14040"/>
            <a:ext cx="10515240" cy="6144120"/>
          </a:xfrm>
          <a:prstGeom prst="rect">
            <a:avLst/>
          </a:prstGeom>
        </p:spPr>
        <p:txBody>
          <a:bodyPr lIns="0" tIns="0" rIns="0" bIns="0" anchor="ctr">
            <a:noAutofit/>
          </a:bodyPr>
          <a:lstStyle/>
          <a:p>
            <a:pPr algn="ctr"/>
            <a:endParaRPr lang="en-GB" sz="3200" b="0" strike="noStrike" spc="-1">
              <a:latin typeface="Arial"/>
            </a:endParaRPr>
          </a:p>
        </p:txBody>
      </p:sp>
    </p:spTree>
    <p:extLst>
      <p:ext uri="{BB962C8B-B14F-4D97-AF65-F5344CB8AC3E}">
        <p14:creationId xmlns:p14="http://schemas.microsoft.com/office/powerpoint/2010/main" val="2251509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2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207040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25"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6"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7"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196671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29"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1"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71473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3"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4"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05461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7"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9"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35115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87090C-94A3-4832-9DD5-F7F776BC03DD}" type="datetimeFigureOut">
              <a:rPr lang="en-GB" smtClean="0"/>
              <a:t>21/05/2023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C65763-69EE-41E6-BA91-1A006A87B135}" type="slidenum">
              <a:rPr lang="en-GB" smtClean="0"/>
              <a:t>‹#›</a:t>
            </a:fld>
            <a:endParaRPr lang="en-GB"/>
          </a:p>
        </p:txBody>
      </p:sp>
    </p:spTree>
    <p:extLst>
      <p:ext uri="{BB962C8B-B14F-4D97-AF65-F5344CB8AC3E}">
        <p14:creationId xmlns:p14="http://schemas.microsoft.com/office/powerpoint/2010/main" val="2370498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838080" y="14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1"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2"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3"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4"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5"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6"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355953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838080" y="1825560"/>
            <a:ext cx="10515240" cy="4350960"/>
          </a:xfrm>
          <a:prstGeom prst="rect">
            <a:avLst/>
          </a:prstGeom>
        </p:spPr>
        <p:txBody>
          <a:bodyPr/>
          <a:lstStyle/>
          <a:p>
            <a:endParaRPr/>
          </a:p>
        </p:txBody>
      </p:sp>
    </p:spTree>
    <p:extLst>
      <p:ext uri="{BB962C8B-B14F-4D97-AF65-F5344CB8AC3E}">
        <p14:creationId xmlns:p14="http://schemas.microsoft.com/office/powerpoint/2010/main" val="2377569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4" name="Google Shape;64;p19"/>
          <p:cNvSpPr/>
          <p:nvPr/>
        </p:nvSpPr>
        <p:spPr>
          <a:xfrm>
            <a:off x="2288915" y="6282000"/>
            <a:ext cx="9903000" cy="576000"/>
          </a:xfrm>
          <a:prstGeom prst="rect">
            <a:avLst/>
          </a:prstGeom>
          <a:solidFill>
            <a:srgbClr val="F7F7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5" name="Google Shape;65;p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6" name="Google Shape;66;p19"/>
          <p:cNvSpPr txBox="1">
            <a:spLocks noGrp="1"/>
          </p:cNvSpPr>
          <p:nvPr>
            <p:ph type="ftr" idx="2"/>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9"/>
          <p:cNvSpPr txBox="1">
            <a:spLocks noGrp="1"/>
          </p:cNvSpPr>
          <p:nvPr>
            <p:ph type="sldNum" idx="3"/>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grpSp>
        <p:nvGrpSpPr>
          <p:cNvPr id="68" name="Google Shape;68;p19"/>
          <p:cNvGrpSpPr/>
          <p:nvPr/>
        </p:nvGrpSpPr>
        <p:grpSpPr>
          <a:xfrm>
            <a:off x="0" y="164758"/>
            <a:ext cx="12189204" cy="895929"/>
            <a:chOff x="0" y="-2"/>
            <a:chExt cx="12189204" cy="895929"/>
          </a:xfrm>
        </p:grpSpPr>
        <p:pic>
          <p:nvPicPr>
            <p:cNvPr id="69" name="Google Shape;69;p19"/>
            <p:cNvPicPr preferRelativeResize="0"/>
            <p:nvPr/>
          </p:nvPicPr>
          <p:blipFill rotWithShape="1">
            <a:blip r:embed="rId2">
              <a:alphaModFix/>
            </a:blip>
            <a:srcRect t="14363" r="53561" b="68374"/>
            <a:stretch/>
          </p:blipFill>
          <p:spPr>
            <a:xfrm>
              <a:off x="0" y="0"/>
              <a:ext cx="5661890" cy="895927"/>
            </a:xfrm>
            <a:prstGeom prst="rect">
              <a:avLst/>
            </a:prstGeom>
            <a:noFill/>
            <a:ln>
              <a:noFill/>
            </a:ln>
          </p:spPr>
        </p:pic>
        <p:pic>
          <p:nvPicPr>
            <p:cNvPr id="70" name="Google Shape;70;p19"/>
            <p:cNvPicPr preferRelativeResize="0"/>
            <p:nvPr/>
          </p:nvPicPr>
          <p:blipFill rotWithShape="1">
            <a:blip r:embed="rId2">
              <a:alphaModFix/>
            </a:blip>
            <a:srcRect t="14363" r="53561" b="68374"/>
            <a:stretch/>
          </p:blipFill>
          <p:spPr>
            <a:xfrm>
              <a:off x="5661891" y="-1"/>
              <a:ext cx="5661890" cy="895927"/>
            </a:xfrm>
            <a:prstGeom prst="rect">
              <a:avLst/>
            </a:prstGeom>
            <a:noFill/>
            <a:ln>
              <a:noFill/>
            </a:ln>
          </p:spPr>
        </p:pic>
        <p:pic>
          <p:nvPicPr>
            <p:cNvPr id="71" name="Google Shape;71;p19"/>
            <p:cNvPicPr preferRelativeResize="0"/>
            <p:nvPr/>
          </p:nvPicPr>
          <p:blipFill rotWithShape="1">
            <a:blip r:embed="rId2">
              <a:alphaModFix/>
            </a:blip>
            <a:srcRect t="14363" r="68029" b="68374"/>
            <a:stretch/>
          </p:blipFill>
          <p:spPr>
            <a:xfrm>
              <a:off x="8291385" y="-2"/>
              <a:ext cx="3897819" cy="895927"/>
            </a:xfrm>
            <a:prstGeom prst="rect">
              <a:avLst/>
            </a:prstGeom>
            <a:noFill/>
            <a:ln>
              <a:noFill/>
            </a:ln>
          </p:spPr>
        </p:pic>
      </p:grpSp>
      <p:pic>
        <p:nvPicPr>
          <p:cNvPr id="73" name="Google Shape;73;p19"/>
          <p:cNvPicPr preferRelativeResize="0"/>
          <p:nvPr/>
        </p:nvPicPr>
        <p:blipFill rotWithShape="1">
          <a:blip r:embed="rId3">
            <a:alphaModFix/>
          </a:blip>
          <a:srcRect/>
          <a:stretch/>
        </p:blipFill>
        <p:spPr>
          <a:xfrm rot="10800000" flipH="1">
            <a:off x="5593" y="25377"/>
            <a:ext cx="12192001" cy="288206"/>
          </a:xfrm>
          <a:prstGeom prst="rect">
            <a:avLst/>
          </a:prstGeom>
          <a:noFill/>
          <a:ln>
            <a:noFill/>
          </a:ln>
        </p:spPr>
      </p:pic>
      <p:sp>
        <p:nvSpPr>
          <p:cNvPr id="74" name="Google Shape;74;p19"/>
          <p:cNvSpPr txBox="1">
            <a:spLocks noGrp="1"/>
          </p:cNvSpPr>
          <p:nvPr>
            <p:ph type="title"/>
          </p:nvPr>
        </p:nvSpPr>
        <p:spPr>
          <a:xfrm>
            <a:off x="838200" y="1406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600"/>
              <a:buFont typeface="Calibri"/>
              <a:buNone/>
              <a:defRPr sz="36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2354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a:xfrm>
            <a:off x="4038480" y="6356520"/>
            <a:ext cx="4114440" cy="364680"/>
          </a:xfrm>
          <a:prstGeom prst="rect">
            <a:avLst/>
          </a:prstGeom>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551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1474243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33D9-39DE-48E0-ACB3-B25D608D4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099950-1AEE-48A0-98A3-3416EF25C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FB4A5A-BF00-4510-AA3E-36498366A727}"/>
              </a:ext>
            </a:extLst>
          </p:cNvPr>
          <p:cNvSpPr>
            <a:spLocks noGrp="1"/>
          </p:cNvSpPr>
          <p:nvPr>
            <p:ph type="dt" sz="half" idx="10"/>
          </p:nvPr>
        </p:nvSpPr>
        <p:spPr/>
        <p:txBody>
          <a:bodyPr/>
          <a:lstStyle/>
          <a:p>
            <a:fld id="{AE8F755A-7095-42A8-91BA-9FF9E0C11B9E}" type="datetimeFigureOut">
              <a:rPr lang="en-GB" smtClean="0"/>
              <a:t>21/05/2023</a:t>
            </a:fld>
            <a:endParaRPr lang="en-GB"/>
          </a:p>
        </p:txBody>
      </p:sp>
      <p:sp>
        <p:nvSpPr>
          <p:cNvPr id="5" name="Footer Placeholder 4">
            <a:extLst>
              <a:ext uri="{FF2B5EF4-FFF2-40B4-BE49-F238E27FC236}">
                <a16:creationId xmlns:a16="http://schemas.microsoft.com/office/drawing/2014/main" id="{EDCB754C-27D5-47B2-A747-05D6CA25CC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E3F4CE-5370-44CE-86F2-1036782C1464}"/>
              </a:ext>
            </a:extLst>
          </p:cNvPr>
          <p:cNvSpPr>
            <a:spLocks noGrp="1"/>
          </p:cNvSpPr>
          <p:nvPr>
            <p:ph type="sldNum" sz="quarter" idx="12"/>
          </p:nvPr>
        </p:nvSpPr>
        <p:spPr/>
        <p:txBody>
          <a:bodyPr/>
          <a:lstStyle/>
          <a:p>
            <a:fld id="{A49B882D-1EEB-4EC0-A2E1-C690D3EDEF03}" type="slidenum">
              <a:rPr lang="en-GB" smtClean="0"/>
              <a:t>‹#›</a:t>
            </a:fld>
            <a:endParaRPr lang="en-GB"/>
          </a:p>
        </p:txBody>
      </p:sp>
    </p:spTree>
    <p:extLst>
      <p:ext uri="{BB962C8B-B14F-4D97-AF65-F5344CB8AC3E}">
        <p14:creationId xmlns:p14="http://schemas.microsoft.com/office/powerpoint/2010/main" val="3622328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a:xfrm>
            <a:off x="4038480" y="6356520"/>
            <a:ext cx="4114440" cy="364680"/>
          </a:xfrm>
          <a:prstGeom prst="rect">
            <a:avLst/>
          </a:prstGeom>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a:prstGeom prst="rect">
            <a:avLst/>
          </a:prstGeo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a:prstGeom prst="rect">
            <a:avLst/>
          </a:prstGeo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969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5D7B-5999-4456-AF46-A5D3C2D9A6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F6940D-5B78-46F4-B3E0-342E990FD6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C0E4E7-FCD3-4C15-BB2D-F800C1589839}"/>
              </a:ext>
            </a:extLst>
          </p:cNvPr>
          <p:cNvSpPr>
            <a:spLocks noGrp="1"/>
          </p:cNvSpPr>
          <p:nvPr>
            <p:ph type="dt" sz="half" idx="10"/>
          </p:nvPr>
        </p:nvSpPr>
        <p:spPr/>
        <p:txBody>
          <a:bodyPr/>
          <a:lstStyle/>
          <a:p>
            <a:fld id="{12F39576-D2A1-4924-9A4F-2BC268E4062B}" type="datetimeFigureOut">
              <a:rPr lang="en-GB" smtClean="0"/>
              <a:t>21/05/2023</a:t>
            </a:fld>
            <a:endParaRPr lang="en-GB"/>
          </a:p>
        </p:txBody>
      </p:sp>
      <p:sp>
        <p:nvSpPr>
          <p:cNvPr id="5" name="Footer Placeholder 4">
            <a:extLst>
              <a:ext uri="{FF2B5EF4-FFF2-40B4-BE49-F238E27FC236}">
                <a16:creationId xmlns:a16="http://schemas.microsoft.com/office/drawing/2014/main" id="{556F3B72-85D6-4712-9D70-0AFDD4BC21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44CB1B-D5D8-4E0B-8895-533232EA35B1}"/>
              </a:ext>
            </a:extLst>
          </p:cNvPr>
          <p:cNvSpPr>
            <a:spLocks noGrp="1"/>
          </p:cNvSpPr>
          <p:nvPr>
            <p:ph type="sldNum" sz="quarter" idx="12"/>
          </p:nvPr>
        </p:nvSpPr>
        <p:spPr/>
        <p:txBody>
          <a:bodyPr/>
          <a:lstStyle/>
          <a:p>
            <a:fld id="{1E2A29DD-A3FF-41BB-A5F0-D64E6423BBB2}" type="slidenum">
              <a:rPr lang="en-GB" smtClean="0"/>
              <a:t>‹#›</a:t>
            </a:fld>
            <a:endParaRPr lang="en-GB"/>
          </a:p>
        </p:txBody>
      </p:sp>
    </p:spTree>
    <p:extLst>
      <p:ext uri="{BB962C8B-B14F-4D97-AF65-F5344CB8AC3E}">
        <p14:creationId xmlns:p14="http://schemas.microsoft.com/office/powerpoint/2010/main" val="2259471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5D92-C3DD-4B61-80B9-3EE24B61DA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69D33A-0891-440D-A45E-C0BB073913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C2FA3D-2FE1-405B-B028-7808DAE784CF}"/>
              </a:ext>
            </a:extLst>
          </p:cNvPr>
          <p:cNvSpPr>
            <a:spLocks noGrp="1"/>
          </p:cNvSpPr>
          <p:nvPr>
            <p:ph type="dt" sz="half" idx="10"/>
          </p:nvPr>
        </p:nvSpPr>
        <p:spPr/>
        <p:txBody>
          <a:bodyPr/>
          <a:lstStyle/>
          <a:p>
            <a:fld id="{12F39576-D2A1-4924-9A4F-2BC268E4062B}" type="datetimeFigureOut">
              <a:rPr lang="en-GB" smtClean="0"/>
              <a:t>21/05/2023</a:t>
            </a:fld>
            <a:endParaRPr lang="en-GB"/>
          </a:p>
        </p:txBody>
      </p:sp>
      <p:sp>
        <p:nvSpPr>
          <p:cNvPr id="5" name="Footer Placeholder 4">
            <a:extLst>
              <a:ext uri="{FF2B5EF4-FFF2-40B4-BE49-F238E27FC236}">
                <a16:creationId xmlns:a16="http://schemas.microsoft.com/office/drawing/2014/main" id="{D0365945-DE27-4CED-98CE-12CB3D028E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9EB6CB-7919-4B67-B573-3DE70F9EF796}"/>
              </a:ext>
            </a:extLst>
          </p:cNvPr>
          <p:cNvSpPr>
            <a:spLocks noGrp="1"/>
          </p:cNvSpPr>
          <p:nvPr>
            <p:ph type="sldNum" sz="quarter" idx="12"/>
          </p:nvPr>
        </p:nvSpPr>
        <p:spPr/>
        <p:txBody>
          <a:bodyPr/>
          <a:lstStyle/>
          <a:p>
            <a:fld id="{1E2A29DD-A3FF-41BB-A5F0-D64E6423BBB2}" type="slidenum">
              <a:rPr lang="en-GB" smtClean="0"/>
              <a:t>‹#›</a:t>
            </a:fld>
            <a:endParaRPr lang="en-GB"/>
          </a:p>
        </p:txBody>
      </p:sp>
    </p:spTree>
    <p:extLst>
      <p:ext uri="{BB962C8B-B14F-4D97-AF65-F5344CB8AC3E}">
        <p14:creationId xmlns:p14="http://schemas.microsoft.com/office/powerpoint/2010/main" val="9247726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E5ED-7350-4EBA-A23E-EE83B3C8A6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CFE54D-FCD9-4D1B-9F83-5C66946359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EDCF00-8068-42FA-8BE4-4052D2742566}"/>
              </a:ext>
            </a:extLst>
          </p:cNvPr>
          <p:cNvSpPr>
            <a:spLocks noGrp="1"/>
          </p:cNvSpPr>
          <p:nvPr>
            <p:ph type="dt" sz="half" idx="10"/>
          </p:nvPr>
        </p:nvSpPr>
        <p:spPr/>
        <p:txBody>
          <a:bodyPr/>
          <a:lstStyle/>
          <a:p>
            <a:fld id="{12F39576-D2A1-4924-9A4F-2BC268E4062B}" type="datetimeFigureOut">
              <a:rPr lang="en-GB" smtClean="0"/>
              <a:t>21/05/2023</a:t>
            </a:fld>
            <a:endParaRPr lang="en-GB"/>
          </a:p>
        </p:txBody>
      </p:sp>
      <p:sp>
        <p:nvSpPr>
          <p:cNvPr id="5" name="Footer Placeholder 4">
            <a:extLst>
              <a:ext uri="{FF2B5EF4-FFF2-40B4-BE49-F238E27FC236}">
                <a16:creationId xmlns:a16="http://schemas.microsoft.com/office/drawing/2014/main" id="{800C04E1-D492-47F7-9DD1-6A7D0A88BD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FDFE05-55B6-4DD0-B7E1-8FDBF62B3FDE}"/>
              </a:ext>
            </a:extLst>
          </p:cNvPr>
          <p:cNvSpPr>
            <a:spLocks noGrp="1"/>
          </p:cNvSpPr>
          <p:nvPr>
            <p:ph type="sldNum" sz="quarter" idx="12"/>
          </p:nvPr>
        </p:nvSpPr>
        <p:spPr/>
        <p:txBody>
          <a:bodyPr/>
          <a:lstStyle/>
          <a:p>
            <a:fld id="{1E2A29DD-A3FF-41BB-A5F0-D64E6423BBB2}" type="slidenum">
              <a:rPr lang="en-GB" smtClean="0"/>
              <a:t>‹#›</a:t>
            </a:fld>
            <a:endParaRPr lang="en-GB"/>
          </a:p>
        </p:txBody>
      </p:sp>
    </p:spTree>
    <p:extLst>
      <p:ext uri="{BB962C8B-B14F-4D97-AF65-F5344CB8AC3E}">
        <p14:creationId xmlns:p14="http://schemas.microsoft.com/office/powerpoint/2010/main" val="171269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7090C-94A3-4832-9DD5-F7F776BC03DD}" type="datetimeFigureOut">
              <a:rPr lang="en-GB" smtClean="0"/>
              <a:t>21/05/2023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C65763-69EE-41E6-BA91-1A006A87B135}" type="slidenum">
              <a:rPr lang="en-GB" smtClean="0"/>
              <a:t>‹#›</a:t>
            </a:fld>
            <a:endParaRPr lang="en-GB"/>
          </a:p>
        </p:txBody>
      </p:sp>
    </p:spTree>
    <p:extLst>
      <p:ext uri="{BB962C8B-B14F-4D97-AF65-F5344CB8AC3E}">
        <p14:creationId xmlns:p14="http://schemas.microsoft.com/office/powerpoint/2010/main" val="12257301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CC4A-153D-4225-8499-AC7FBF9E71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8FE984-9BDE-40EB-845F-C239F9CF37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B3E871-89A8-4ACD-8CFE-5DC54F63EA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C1D275-6E04-4597-93BE-6547E3209FD8}"/>
              </a:ext>
            </a:extLst>
          </p:cNvPr>
          <p:cNvSpPr>
            <a:spLocks noGrp="1"/>
          </p:cNvSpPr>
          <p:nvPr>
            <p:ph type="dt" sz="half" idx="10"/>
          </p:nvPr>
        </p:nvSpPr>
        <p:spPr/>
        <p:txBody>
          <a:bodyPr/>
          <a:lstStyle/>
          <a:p>
            <a:fld id="{12F39576-D2A1-4924-9A4F-2BC268E4062B}" type="datetimeFigureOut">
              <a:rPr lang="en-GB" smtClean="0"/>
              <a:t>21/05/2023</a:t>
            </a:fld>
            <a:endParaRPr lang="en-GB"/>
          </a:p>
        </p:txBody>
      </p:sp>
      <p:sp>
        <p:nvSpPr>
          <p:cNvPr id="6" name="Footer Placeholder 5">
            <a:extLst>
              <a:ext uri="{FF2B5EF4-FFF2-40B4-BE49-F238E27FC236}">
                <a16:creationId xmlns:a16="http://schemas.microsoft.com/office/drawing/2014/main" id="{961C5871-0F50-4DE3-87CF-A4D0E1C956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768C91-DB6A-47B9-BD32-4005C5385DA7}"/>
              </a:ext>
            </a:extLst>
          </p:cNvPr>
          <p:cNvSpPr>
            <a:spLocks noGrp="1"/>
          </p:cNvSpPr>
          <p:nvPr>
            <p:ph type="sldNum" sz="quarter" idx="12"/>
          </p:nvPr>
        </p:nvSpPr>
        <p:spPr/>
        <p:txBody>
          <a:bodyPr/>
          <a:lstStyle/>
          <a:p>
            <a:fld id="{1E2A29DD-A3FF-41BB-A5F0-D64E6423BBB2}" type="slidenum">
              <a:rPr lang="en-GB" smtClean="0"/>
              <a:t>‹#›</a:t>
            </a:fld>
            <a:endParaRPr lang="en-GB"/>
          </a:p>
        </p:txBody>
      </p:sp>
    </p:spTree>
    <p:extLst>
      <p:ext uri="{BB962C8B-B14F-4D97-AF65-F5344CB8AC3E}">
        <p14:creationId xmlns:p14="http://schemas.microsoft.com/office/powerpoint/2010/main" val="3039088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D397-C25E-4A12-8CD2-61E6838BFB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40C0DC-F73D-46EC-BACF-306A3549A4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60A20D-E328-4A50-8285-13A246F450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227F8A-3110-4624-BF96-12B8FD1C12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96AD5A-0CA2-4C6F-B595-3CE6F9A374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176B76-5539-4E7B-AA22-109F780D1A18}"/>
              </a:ext>
            </a:extLst>
          </p:cNvPr>
          <p:cNvSpPr>
            <a:spLocks noGrp="1"/>
          </p:cNvSpPr>
          <p:nvPr>
            <p:ph type="dt" sz="half" idx="10"/>
          </p:nvPr>
        </p:nvSpPr>
        <p:spPr/>
        <p:txBody>
          <a:bodyPr/>
          <a:lstStyle/>
          <a:p>
            <a:fld id="{12F39576-D2A1-4924-9A4F-2BC268E4062B}" type="datetimeFigureOut">
              <a:rPr lang="en-GB" smtClean="0"/>
              <a:t>21/05/2023</a:t>
            </a:fld>
            <a:endParaRPr lang="en-GB"/>
          </a:p>
        </p:txBody>
      </p:sp>
      <p:sp>
        <p:nvSpPr>
          <p:cNvPr id="8" name="Footer Placeholder 7">
            <a:extLst>
              <a:ext uri="{FF2B5EF4-FFF2-40B4-BE49-F238E27FC236}">
                <a16:creationId xmlns:a16="http://schemas.microsoft.com/office/drawing/2014/main" id="{B25EB05D-AD50-4B46-B4EB-2635EAD89F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2CD0B8-7856-421D-B33E-53FAA028CFA6}"/>
              </a:ext>
            </a:extLst>
          </p:cNvPr>
          <p:cNvSpPr>
            <a:spLocks noGrp="1"/>
          </p:cNvSpPr>
          <p:nvPr>
            <p:ph type="sldNum" sz="quarter" idx="12"/>
          </p:nvPr>
        </p:nvSpPr>
        <p:spPr/>
        <p:txBody>
          <a:bodyPr/>
          <a:lstStyle/>
          <a:p>
            <a:fld id="{1E2A29DD-A3FF-41BB-A5F0-D64E6423BBB2}" type="slidenum">
              <a:rPr lang="en-GB" smtClean="0"/>
              <a:t>‹#›</a:t>
            </a:fld>
            <a:endParaRPr lang="en-GB"/>
          </a:p>
        </p:txBody>
      </p:sp>
    </p:spTree>
    <p:extLst>
      <p:ext uri="{BB962C8B-B14F-4D97-AF65-F5344CB8AC3E}">
        <p14:creationId xmlns:p14="http://schemas.microsoft.com/office/powerpoint/2010/main" val="2445353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61DE-457B-4131-AF34-4457AF7C6F7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9FB306-FA8E-4F4A-83DC-486007865C92}"/>
              </a:ext>
            </a:extLst>
          </p:cNvPr>
          <p:cNvSpPr>
            <a:spLocks noGrp="1"/>
          </p:cNvSpPr>
          <p:nvPr>
            <p:ph type="dt" sz="half" idx="10"/>
          </p:nvPr>
        </p:nvSpPr>
        <p:spPr/>
        <p:txBody>
          <a:bodyPr/>
          <a:lstStyle/>
          <a:p>
            <a:fld id="{12F39576-D2A1-4924-9A4F-2BC268E4062B}" type="datetimeFigureOut">
              <a:rPr lang="en-GB" smtClean="0"/>
              <a:t>21/05/2023</a:t>
            </a:fld>
            <a:endParaRPr lang="en-GB"/>
          </a:p>
        </p:txBody>
      </p:sp>
      <p:sp>
        <p:nvSpPr>
          <p:cNvPr id="4" name="Footer Placeholder 3">
            <a:extLst>
              <a:ext uri="{FF2B5EF4-FFF2-40B4-BE49-F238E27FC236}">
                <a16:creationId xmlns:a16="http://schemas.microsoft.com/office/drawing/2014/main" id="{F72DC409-176B-4615-95DA-B60923CED7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A3BF0-A6CA-468D-A918-F8E28B6931AD}"/>
              </a:ext>
            </a:extLst>
          </p:cNvPr>
          <p:cNvSpPr>
            <a:spLocks noGrp="1"/>
          </p:cNvSpPr>
          <p:nvPr>
            <p:ph type="sldNum" sz="quarter" idx="12"/>
          </p:nvPr>
        </p:nvSpPr>
        <p:spPr/>
        <p:txBody>
          <a:bodyPr/>
          <a:lstStyle/>
          <a:p>
            <a:fld id="{1E2A29DD-A3FF-41BB-A5F0-D64E6423BBB2}" type="slidenum">
              <a:rPr lang="en-GB" smtClean="0"/>
              <a:t>‹#›</a:t>
            </a:fld>
            <a:endParaRPr lang="en-GB"/>
          </a:p>
        </p:txBody>
      </p:sp>
    </p:spTree>
    <p:extLst>
      <p:ext uri="{BB962C8B-B14F-4D97-AF65-F5344CB8AC3E}">
        <p14:creationId xmlns:p14="http://schemas.microsoft.com/office/powerpoint/2010/main" val="16322934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628DB-3728-41B2-BE6B-6F88DED10FDF}"/>
              </a:ext>
            </a:extLst>
          </p:cNvPr>
          <p:cNvSpPr>
            <a:spLocks noGrp="1"/>
          </p:cNvSpPr>
          <p:nvPr>
            <p:ph type="dt" sz="half" idx="10"/>
          </p:nvPr>
        </p:nvSpPr>
        <p:spPr/>
        <p:txBody>
          <a:bodyPr/>
          <a:lstStyle/>
          <a:p>
            <a:fld id="{12F39576-D2A1-4924-9A4F-2BC268E4062B}" type="datetimeFigureOut">
              <a:rPr lang="en-GB" smtClean="0"/>
              <a:t>21/05/2023</a:t>
            </a:fld>
            <a:endParaRPr lang="en-GB"/>
          </a:p>
        </p:txBody>
      </p:sp>
      <p:sp>
        <p:nvSpPr>
          <p:cNvPr id="3" name="Footer Placeholder 2">
            <a:extLst>
              <a:ext uri="{FF2B5EF4-FFF2-40B4-BE49-F238E27FC236}">
                <a16:creationId xmlns:a16="http://schemas.microsoft.com/office/drawing/2014/main" id="{127A1745-C39C-48C1-8E1A-923CBB9FC8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EC453A-DC7B-4993-B0DE-EC924D86DC04}"/>
              </a:ext>
            </a:extLst>
          </p:cNvPr>
          <p:cNvSpPr>
            <a:spLocks noGrp="1"/>
          </p:cNvSpPr>
          <p:nvPr>
            <p:ph type="sldNum" sz="quarter" idx="12"/>
          </p:nvPr>
        </p:nvSpPr>
        <p:spPr/>
        <p:txBody>
          <a:bodyPr/>
          <a:lstStyle/>
          <a:p>
            <a:fld id="{1E2A29DD-A3FF-41BB-A5F0-D64E6423BBB2}" type="slidenum">
              <a:rPr lang="en-GB" smtClean="0"/>
              <a:t>‹#›</a:t>
            </a:fld>
            <a:endParaRPr lang="en-GB"/>
          </a:p>
        </p:txBody>
      </p:sp>
    </p:spTree>
    <p:extLst>
      <p:ext uri="{BB962C8B-B14F-4D97-AF65-F5344CB8AC3E}">
        <p14:creationId xmlns:p14="http://schemas.microsoft.com/office/powerpoint/2010/main" val="4114010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59AA-F648-4D4E-A5CA-44734CEDE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30B631-D7B4-4E71-AAC3-26F6883735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912F92-5812-4A87-867F-6BF3A98C3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2203D-F5AB-4A9A-A041-8247A7290A28}"/>
              </a:ext>
            </a:extLst>
          </p:cNvPr>
          <p:cNvSpPr>
            <a:spLocks noGrp="1"/>
          </p:cNvSpPr>
          <p:nvPr>
            <p:ph type="dt" sz="half" idx="10"/>
          </p:nvPr>
        </p:nvSpPr>
        <p:spPr/>
        <p:txBody>
          <a:bodyPr/>
          <a:lstStyle/>
          <a:p>
            <a:fld id="{12F39576-D2A1-4924-9A4F-2BC268E4062B}" type="datetimeFigureOut">
              <a:rPr lang="en-GB" smtClean="0"/>
              <a:t>21/05/2023</a:t>
            </a:fld>
            <a:endParaRPr lang="en-GB"/>
          </a:p>
        </p:txBody>
      </p:sp>
      <p:sp>
        <p:nvSpPr>
          <p:cNvPr id="6" name="Footer Placeholder 5">
            <a:extLst>
              <a:ext uri="{FF2B5EF4-FFF2-40B4-BE49-F238E27FC236}">
                <a16:creationId xmlns:a16="http://schemas.microsoft.com/office/drawing/2014/main" id="{03634245-9C46-4FF4-90EF-4E52635B93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C3990B-9C2E-4187-BAF5-02D2FF0A5027}"/>
              </a:ext>
            </a:extLst>
          </p:cNvPr>
          <p:cNvSpPr>
            <a:spLocks noGrp="1"/>
          </p:cNvSpPr>
          <p:nvPr>
            <p:ph type="sldNum" sz="quarter" idx="12"/>
          </p:nvPr>
        </p:nvSpPr>
        <p:spPr/>
        <p:txBody>
          <a:bodyPr/>
          <a:lstStyle/>
          <a:p>
            <a:fld id="{1E2A29DD-A3FF-41BB-A5F0-D64E6423BBB2}" type="slidenum">
              <a:rPr lang="en-GB" smtClean="0"/>
              <a:t>‹#›</a:t>
            </a:fld>
            <a:endParaRPr lang="en-GB"/>
          </a:p>
        </p:txBody>
      </p:sp>
    </p:spTree>
    <p:extLst>
      <p:ext uri="{BB962C8B-B14F-4D97-AF65-F5344CB8AC3E}">
        <p14:creationId xmlns:p14="http://schemas.microsoft.com/office/powerpoint/2010/main" val="2817765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EBD8-D9AA-481E-87BB-F14F69263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7EC4A3-C8B0-49F3-A5C5-E0EA7291E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B56D4E-8109-4D0F-9F33-5A311FB6B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88B596-3C4E-44D9-9FDD-552E7ECE3E92}"/>
              </a:ext>
            </a:extLst>
          </p:cNvPr>
          <p:cNvSpPr>
            <a:spLocks noGrp="1"/>
          </p:cNvSpPr>
          <p:nvPr>
            <p:ph type="dt" sz="half" idx="10"/>
          </p:nvPr>
        </p:nvSpPr>
        <p:spPr/>
        <p:txBody>
          <a:bodyPr/>
          <a:lstStyle/>
          <a:p>
            <a:fld id="{12F39576-D2A1-4924-9A4F-2BC268E4062B}" type="datetimeFigureOut">
              <a:rPr lang="en-GB" smtClean="0"/>
              <a:t>21/05/2023</a:t>
            </a:fld>
            <a:endParaRPr lang="en-GB"/>
          </a:p>
        </p:txBody>
      </p:sp>
      <p:sp>
        <p:nvSpPr>
          <p:cNvPr id="6" name="Footer Placeholder 5">
            <a:extLst>
              <a:ext uri="{FF2B5EF4-FFF2-40B4-BE49-F238E27FC236}">
                <a16:creationId xmlns:a16="http://schemas.microsoft.com/office/drawing/2014/main" id="{E94D8FDF-6843-4201-9EDA-D9B34D0FAF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F5659F-751E-43BC-A784-D2377D4D2FE6}"/>
              </a:ext>
            </a:extLst>
          </p:cNvPr>
          <p:cNvSpPr>
            <a:spLocks noGrp="1"/>
          </p:cNvSpPr>
          <p:nvPr>
            <p:ph type="sldNum" sz="quarter" idx="12"/>
          </p:nvPr>
        </p:nvSpPr>
        <p:spPr/>
        <p:txBody>
          <a:bodyPr/>
          <a:lstStyle/>
          <a:p>
            <a:fld id="{1E2A29DD-A3FF-41BB-A5F0-D64E6423BBB2}" type="slidenum">
              <a:rPr lang="en-GB" smtClean="0"/>
              <a:t>‹#›</a:t>
            </a:fld>
            <a:endParaRPr lang="en-GB"/>
          </a:p>
        </p:txBody>
      </p:sp>
    </p:spTree>
    <p:extLst>
      <p:ext uri="{BB962C8B-B14F-4D97-AF65-F5344CB8AC3E}">
        <p14:creationId xmlns:p14="http://schemas.microsoft.com/office/powerpoint/2010/main" val="1327567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FC6-24F0-4AA2-9F9E-517B30C84C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61F8AB-2CEE-4317-9B3D-321D3AE27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932E80-38F6-4DC6-9371-7687A1D32ECB}"/>
              </a:ext>
            </a:extLst>
          </p:cNvPr>
          <p:cNvSpPr>
            <a:spLocks noGrp="1"/>
          </p:cNvSpPr>
          <p:nvPr>
            <p:ph type="dt" sz="half" idx="10"/>
          </p:nvPr>
        </p:nvSpPr>
        <p:spPr/>
        <p:txBody>
          <a:bodyPr/>
          <a:lstStyle/>
          <a:p>
            <a:fld id="{12F39576-D2A1-4924-9A4F-2BC268E4062B}" type="datetimeFigureOut">
              <a:rPr lang="en-GB" smtClean="0"/>
              <a:t>21/05/2023</a:t>
            </a:fld>
            <a:endParaRPr lang="en-GB"/>
          </a:p>
        </p:txBody>
      </p:sp>
      <p:sp>
        <p:nvSpPr>
          <p:cNvPr id="5" name="Footer Placeholder 4">
            <a:extLst>
              <a:ext uri="{FF2B5EF4-FFF2-40B4-BE49-F238E27FC236}">
                <a16:creationId xmlns:a16="http://schemas.microsoft.com/office/drawing/2014/main" id="{88063F71-259C-4EFC-ABB6-FB96FA055C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009425-8C19-47C9-9998-EF65ECA8C8C1}"/>
              </a:ext>
            </a:extLst>
          </p:cNvPr>
          <p:cNvSpPr>
            <a:spLocks noGrp="1"/>
          </p:cNvSpPr>
          <p:nvPr>
            <p:ph type="sldNum" sz="quarter" idx="12"/>
          </p:nvPr>
        </p:nvSpPr>
        <p:spPr/>
        <p:txBody>
          <a:bodyPr/>
          <a:lstStyle/>
          <a:p>
            <a:fld id="{1E2A29DD-A3FF-41BB-A5F0-D64E6423BBB2}" type="slidenum">
              <a:rPr lang="en-GB" smtClean="0"/>
              <a:t>‹#›</a:t>
            </a:fld>
            <a:endParaRPr lang="en-GB"/>
          </a:p>
        </p:txBody>
      </p:sp>
    </p:spTree>
    <p:extLst>
      <p:ext uri="{BB962C8B-B14F-4D97-AF65-F5344CB8AC3E}">
        <p14:creationId xmlns:p14="http://schemas.microsoft.com/office/powerpoint/2010/main" val="1455994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04BBB-00A6-40C5-A352-E6BB964E44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8C5BB8-EB14-4FE0-917A-044D46AF72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A92564-9682-4BE0-8F3B-B088567BE9BA}"/>
              </a:ext>
            </a:extLst>
          </p:cNvPr>
          <p:cNvSpPr>
            <a:spLocks noGrp="1"/>
          </p:cNvSpPr>
          <p:nvPr>
            <p:ph type="dt" sz="half" idx="10"/>
          </p:nvPr>
        </p:nvSpPr>
        <p:spPr/>
        <p:txBody>
          <a:bodyPr/>
          <a:lstStyle/>
          <a:p>
            <a:fld id="{12F39576-D2A1-4924-9A4F-2BC268E4062B}" type="datetimeFigureOut">
              <a:rPr lang="en-GB" smtClean="0"/>
              <a:t>21/05/2023</a:t>
            </a:fld>
            <a:endParaRPr lang="en-GB"/>
          </a:p>
        </p:txBody>
      </p:sp>
      <p:sp>
        <p:nvSpPr>
          <p:cNvPr id="5" name="Footer Placeholder 4">
            <a:extLst>
              <a:ext uri="{FF2B5EF4-FFF2-40B4-BE49-F238E27FC236}">
                <a16:creationId xmlns:a16="http://schemas.microsoft.com/office/drawing/2014/main" id="{490D3A4F-0FF6-4E0A-B0F1-19784F7392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5476C2-CFEC-4D61-9A78-60D56A85FFF2}"/>
              </a:ext>
            </a:extLst>
          </p:cNvPr>
          <p:cNvSpPr>
            <a:spLocks noGrp="1"/>
          </p:cNvSpPr>
          <p:nvPr>
            <p:ph type="sldNum" sz="quarter" idx="12"/>
          </p:nvPr>
        </p:nvSpPr>
        <p:spPr/>
        <p:txBody>
          <a:bodyPr/>
          <a:lstStyle/>
          <a:p>
            <a:fld id="{1E2A29DD-A3FF-41BB-A5F0-D64E6423BBB2}" type="slidenum">
              <a:rPr lang="en-GB" smtClean="0"/>
              <a:t>‹#›</a:t>
            </a:fld>
            <a:endParaRPr lang="en-GB"/>
          </a:p>
        </p:txBody>
      </p:sp>
    </p:spTree>
    <p:extLst>
      <p:ext uri="{BB962C8B-B14F-4D97-AF65-F5344CB8AC3E}">
        <p14:creationId xmlns:p14="http://schemas.microsoft.com/office/powerpoint/2010/main" val="420414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5A2288-1159-401E-B6CB-CD118FAD2364}"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6351502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A2288-1159-401E-B6CB-CD118FAD2364}"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254397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87090C-94A3-4832-9DD5-F7F776BC03DD}" type="datetimeFigureOut">
              <a:rPr lang="en-GB" smtClean="0"/>
              <a:t>21/05/2023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C65763-69EE-41E6-BA91-1A006A87B135}" type="slidenum">
              <a:rPr lang="en-GB" smtClean="0"/>
              <a:t>‹#›</a:t>
            </a:fld>
            <a:endParaRPr lang="en-GB"/>
          </a:p>
        </p:txBody>
      </p:sp>
    </p:spTree>
    <p:extLst>
      <p:ext uri="{BB962C8B-B14F-4D97-AF65-F5344CB8AC3E}">
        <p14:creationId xmlns:p14="http://schemas.microsoft.com/office/powerpoint/2010/main" val="18794101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5A2288-1159-401E-B6CB-CD118FAD2364}"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3953148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5A2288-1159-401E-B6CB-CD118FAD2364}" type="datetimeFigureOut">
              <a:rPr lang="en-GB" smtClean="0"/>
              <a:t>21/05/2023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41121048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5A2288-1159-401E-B6CB-CD118FAD2364}" type="datetimeFigureOut">
              <a:rPr lang="en-GB" smtClean="0"/>
              <a:t>21/05/2023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30084072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5A2288-1159-401E-B6CB-CD118FAD2364}" type="datetimeFigureOut">
              <a:rPr lang="en-GB" smtClean="0"/>
              <a:t>21/05/2023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35694076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A2288-1159-401E-B6CB-CD118FAD2364}" type="datetimeFigureOut">
              <a:rPr lang="en-GB" smtClean="0"/>
              <a:t>21/05/2023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15312314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5A2288-1159-401E-B6CB-CD118FAD2364}" type="datetimeFigureOut">
              <a:rPr lang="en-GB" smtClean="0"/>
              <a:t>21/05/2023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1591822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5A2288-1159-401E-B6CB-CD118FAD2364}" type="datetimeFigureOut">
              <a:rPr lang="en-GB" smtClean="0"/>
              <a:t>21/05/2023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5905382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A2288-1159-401E-B6CB-CD118FAD2364}"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1422189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A2288-1159-401E-B6CB-CD118FAD2364}"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2713933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5A2288-1159-401E-B6CB-CD118FAD2364}"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63515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7090C-94A3-4832-9DD5-F7F776BC03DD}" type="datetimeFigureOut">
              <a:rPr lang="en-GB" smtClean="0"/>
              <a:t>21/05/2023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C65763-69EE-41E6-BA91-1A006A87B135}" type="slidenum">
              <a:rPr lang="en-GB" smtClean="0"/>
              <a:t>‹#›</a:t>
            </a:fld>
            <a:endParaRPr lang="en-GB"/>
          </a:p>
        </p:txBody>
      </p:sp>
    </p:spTree>
    <p:extLst>
      <p:ext uri="{BB962C8B-B14F-4D97-AF65-F5344CB8AC3E}">
        <p14:creationId xmlns:p14="http://schemas.microsoft.com/office/powerpoint/2010/main" val="14918234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A2288-1159-401E-B6CB-CD118FAD2364}"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2543973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5A2288-1159-401E-B6CB-CD118FAD2364}"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39531488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5A2288-1159-401E-B6CB-CD118FAD2364}" type="datetimeFigureOut">
              <a:rPr lang="en-GB" smtClean="0"/>
              <a:t>21/05/2023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41121048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5A2288-1159-401E-B6CB-CD118FAD2364}" type="datetimeFigureOut">
              <a:rPr lang="en-GB" smtClean="0"/>
              <a:t>21/05/2023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30084072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5A2288-1159-401E-B6CB-CD118FAD2364}" type="datetimeFigureOut">
              <a:rPr lang="en-GB" smtClean="0"/>
              <a:t>21/05/2023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35694076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A2288-1159-401E-B6CB-CD118FAD2364}" type="datetimeFigureOut">
              <a:rPr lang="en-GB" smtClean="0"/>
              <a:t>21/05/2023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15312314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5A2288-1159-401E-B6CB-CD118FAD2364}" type="datetimeFigureOut">
              <a:rPr lang="en-GB" smtClean="0"/>
              <a:t>21/05/2023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15918226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5A2288-1159-401E-B6CB-CD118FAD2364}" type="datetimeFigureOut">
              <a:rPr lang="en-GB" smtClean="0"/>
              <a:t>21/05/2023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5905382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A2288-1159-401E-B6CB-CD118FAD2364}"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1422189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A2288-1159-401E-B6CB-CD118FAD2364}" type="datetimeFigureOut">
              <a:rPr lang="en-GB" smtClean="0"/>
              <a:t>21/05/2023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DC6F8-58C7-4054-A61E-75C2C29900FF}" type="slidenum">
              <a:rPr lang="en-GB" smtClean="0"/>
              <a:t>‹#›</a:t>
            </a:fld>
            <a:endParaRPr lang="en-GB"/>
          </a:p>
        </p:txBody>
      </p:sp>
    </p:spTree>
    <p:extLst>
      <p:ext uri="{BB962C8B-B14F-4D97-AF65-F5344CB8AC3E}">
        <p14:creationId xmlns:p14="http://schemas.microsoft.com/office/powerpoint/2010/main" val="271393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7090C-94A3-4832-9DD5-F7F776BC03DD}" type="datetimeFigureOut">
              <a:rPr lang="en-GB" smtClean="0"/>
              <a:t>21/05/2023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C65763-69EE-41E6-BA91-1A006A87B135}" type="slidenum">
              <a:rPr lang="en-GB" smtClean="0"/>
              <a:t>‹#›</a:t>
            </a:fld>
            <a:endParaRPr lang="en-GB"/>
          </a:p>
        </p:txBody>
      </p:sp>
    </p:spTree>
    <p:extLst>
      <p:ext uri="{BB962C8B-B14F-4D97-AF65-F5344CB8AC3E}">
        <p14:creationId xmlns:p14="http://schemas.microsoft.com/office/powerpoint/2010/main" val="30503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7090C-94A3-4832-9DD5-F7F776BC03DD}" type="datetimeFigureOut">
              <a:rPr lang="en-GB" smtClean="0"/>
              <a:t>21/05/2023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C65763-69EE-41E6-BA91-1A006A87B135}" type="slidenum">
              <a:rPr lang="en-GB" smtClean="0"/>
              <a:t>‹#›</a:t>
            </a:fld>
            <a:endParaRPr lang="en-GB"/>
          </a:p>
        </p:txBody>
      </p:sp>
    </p:spTree>
    <p:extLst>
      <p:ext uri="{BB962C8B-B14F-4D97-AF65-F5344CB8AC3E}">
        <p14:creationId xmlns:p14="http://schemas.microsoft.com/office/powerpoint/2010/main" val="425064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3.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6.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7090C-94A3-4832-9DD5-F7F776BC03DD}" type="datetimeFigureOut">
              <a:rPr lang="en-GB" smtClean="0"/>
              <a:t>21/05/2023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65763-69EE-41E6-BA91-1A006A87B135}" type="slidenum">
              <a:rPr lang="en-GB" smtClean="0"/>
              <a:t>‹#›</a:t>
            </a:fld>
            <a:endParaRPr lang="en-GB"/>
          </a:p>
        </p:txBody>
      </p:sp>
    </p:spTree>
    <p:extLst>
      <p:ext uri="{BB962C8B-B14F-4D97-AF65-F5344CB8AC3E}">
        <p14:creationId xmlns:p14="http://schemas.microsoft.com/office/powerpoint/2010/main" val="687084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4" name="Group 1"/>
          <p:cNvGrpSpPr/>
          <p:nvPr/>
        </p:nvGrpSpPr>
        <p:grpSpPr>
          <a:xfrm>
            <a:off x="0" y="6004080"/>
            <a:ext cx="12197520" cy="853560"/>
            <a:chOff x="0" y="6004080"/>
            <a:chExt cx="12197520" cy="853560"/>
          </a:xfrm>
        </p:grpSpPr>
        <p:grpSp>
          <p:nvGrpSpPr>
            <p:cNvPr id="95" name="Group 2"/>
            <p:cNvGrpSpPr/>
            <p:nvPr/>
          </p:nvGrpSpPr>
          <p:grpSpPr>
            <a:xfrm>
              <a:off x="0" y="6004080"/>
              <a:ext cx="12197520" cy="528120"/>
              <a:chOff x="0" y="6004080"/>
              <a:chExt cx="12197520" cy="528120"/>
            </a:xfrm>
          </p:grpSpPr>
          <p:pic>
            <p:nvPicPr>
              <p:cNvPr id="96" name="Picture 13"/>
              <p:cNvPicPr/>
              <p:nvPr/>
            </p:nvPicPr>
            <p:blipFill>
              <a:blip r:embed="rId19"/>
              <a:stretch/>
            </p:blipFill>
            <p:spPr>
              <a:xfrm rot="10800000" flipH="1">
                <a:off x="0" y="6003720"/>
                <a:ext cx="4667040" cy="495000"/>
              </a:xfrm>
              <a:prstGeom prst="rect">
                <a:avLst/>
              </a:prstGeom>
              <a:ln w="0">
                <a:noFill/>
              </a:ln>
            </p:spPr>
          </p:pic>
          <p:pic>
            <p:nvPicPr>
              <p:cNvPr id="97" name="Picture 14"/>
              <p:cNvPicPr/>
              <p:nvPr/>
            </p:nvPicPr>
            <p:blipFill>
              <a:blip r:embed="rId19"/>
              <a:stretch/>
            </p:blipFill>
            <p:spPr>
              <a:xfrm rot="10800000" flipH="1">
                <a:off x="4667400" y="6003720"/>
                <a:ext cx="4667040" cy="495000"/>
              </a:xfrm>
              <a:prstGeom prst="rect">
                <a:avLst/>
              </a:prstGeom>
              <a:ln w="0">
                <a:noFill/>
              </a:ln>
            </p:spPr>
          </p:pic>
          <p:pic>
            <p:nvPicPr>
              <p:cNvPr id="98" name="Picture 15"/>
              <p:cNvPicPr/>
              <p:nvPr/>
            </p:nvPicPr>
            <p:blipFill>
              <a:blip r:embed="rId19"/>
              <a:stretch/>
            </p:blipFill>
            <p:spPr>
              <a:xfrm rot="10800000" flipH="1">
                <a:off x="8859960" y="6036840"/>
                <a:ext cx="3337560" cy="495000"/>
              </a:xfrm>
              <a:prstGeom prst="rect">
                <a:avLst/>
              </a:prstGeom>
              <a:ln w="0">
                <a:noFill/>
              </a:ln>
            </p:spPr>
          </p:pic>
        </p:grpSp>
        <p:sp>
          <p:nvSpPr>
            <p:cNvPr id="100" name="CustomShape 3"/>
            <p:cNvSpPr/>
            <p:nvPr/>
          </p:nvSpPr>
          <p:spPr>
            <a:xfrm>
              <a:off x="5760" y="6282000"/>
              <a:ext cx="12186000" cy="575640"/>
            </a:xfrm>
            <a:prstGeom prst="rect">
              <a:avLst/>
            </a:prstGeom>
            <a:solidFill>
              <a:srgbClr val="F7F7ED"/>
            </a:solidFill>
            <a:ln>
              <a:noFill/>
            </a:ln>
          </p:spPr>
          <p:style>
            <a:lnRef idx="2">
              <a:schemeClr val="accent1">
                <a:shade val="50000"/>
              </a:schemeClr>
            </a:lnRef>
            <a:fillRef idx="1">
              <a:schemeClr val="accent1"/>
            </a:fillRef>
            <a:effectRef idx="0">
              <a:schemeClr val="accent1"/>
            </a:effectRef>
            <a:fontRef idx="minor"/>
          </p:style>
          <p:txBody>
            <a:bodyPr/>
            <a:lstStyle/>
            <a:p>
              <a:endParaRPr lang="en-GB" dirty="0"/>
            </a:p>
          </p:txBody>
        </p:sp>
      </p:grpSp>
      <p:sp>
        <p:nvSpPr>
          <p:cNvPr id="103" name="PlaceHolder 6"/>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6DD4FBFC-6899-43A3-8506-484F2B9B21A1}" type="slidenum">
              <a:rPr lang="en-GB" sz="1200" b="0" strike="noStrike" spc="-1">
                <a:solidFill>
                  <a:srgbClr val="8B8B8B"/>
                </a:solidFill>
                <a:latin typeface="Calibri"/>
              </a:rPr>
              <a:t>‹#›</a:t>
            </a:fld>
            <a:endParaRPr lang="en-GB" sz="1200" b="0" strike="noStrike" spc="-1">
              <a:latin typeface="Times New Roman"/>
            </a:endParaRPr>
          </a:p>
        </p:txBody>
      </p:sp>
      <p:grpSp>
        <p:nvGrpSpPr>
          <p:cNvPr id="104" name="Group 7"/>
          <p:cNvGrpSpPr/>
          <p:nvPr/>
        </p:nvGrpSpPr>
        <p:grpSpPr>
          <a:xfrm>
            <a:off x="0" y="164880"/>
            <a:ext cx="12188880" cy="895680"/>
            <a:chOff x="0" y="164880"/>
            <a:chExt cx="12188880" cy="895680"/>
          </a:xfrm>
        </p:grpSpPr>
        <p:pic>
          <p:nvPicPr>
            <p:cNvPr id="105" name="Picture 7"/>
            <p:cNvPicPr/>
            <p:nvPr/>
          </p:nvPicPr>
          <p:blipFill>
            <a:blip r:embed="rId20"/>
            <a:srcRect t="14362" r="53553" b="68365"/>
            <a:stretch/>
          </p:blipFill>
          <p:spPr>
            <a:xfrm>
              <a:off x="0" y="164880"/>
              <a:ext cx="5661360" cy="895680"/>
            </a:xfrm>
            <a:prstGeom prst="rect">
              <a:avLst/>
            </a:prstGeom>
            <a:ln w="0">
              <a:noFill/>
            </a:ln>
          </p:spPr>
        </p:pic>
        <p:pic>
          <p:nvPicPr>
            <p:cNvPr id="106" name="Picture 8"/>
            <p:cNvPicPr/>
            <p:nvPr/>
          </p:nvPicPr>
          <p:blipFill>
            <a:blip r:embed="rId20"/>
            <a:srcRect t="14362" r="53553" b="68365"/>
            <a:stretch/>
          </p:blipFill>
          <p:spPr>
            <a:xfrm>
              <a:off x="5661720" y="164880"/>
              <a:ext cx="5661360" cy="895680"/>
            </a:xfrm>
            <a:prstGeom prst="rect">
              <a:avLst/>
            </a:prstGeom>
            <a:ln w="0">
              <a:noFill/>
            </a:ln>
          </p:spPr>
        </p:pic>
        <p:pic>
          <p:nvPicPr>
            <p:cNvPr id="107" name="Picture 9"/>
            <p:cNvPicPr/>
            <p:nvPr/>
          </p:nvPicPr>
          <p:blipFill>
            <a:blip r:embed="rId20"/>
            <a:srcRect t="14362" r="68021" b="68365"/>
            <a:stretch/>
          </p:blipFill>
          <p:spPr>
            <a:xfrm>
              <a:off x="8291520" y="164880"/>
              <a:ext cx="3897360" cy="895680"/>
            </a:xfrm>
            <a:prstGeom prst="rect">
              <a:avLst/>
            </a:prstGeom>
            <a:ln w="0">
              <a:noFill/>
            </a:ln>
          </p:spPr>
        </p:pic>
      </p:grpSp>
      <p:pic>
        <p:nvPicPr>
          <p:cNvPr id="108" name="Picture 10"/>
          <p:cNvPicPr/>
          <p:nvPr/>
        </p:nvPicPr>
        <p:blipFill>
          <a:blip r:embed="rId21"/>
          <a:stretch/>
        </p:blipFill>
        <p:spPr>
          <a:xfrm>
            <a:off x="-2880" y="1017360"/>
            <a:ext cx="12191760" cy="288000"/>
          </a:xfrm>
          <a:prstGeom prst="rect">
            <a:avLst/>
          </a:prstGeom>
          <a:ln w="0">
            <a:noFill/>
          </a:ln>
        </p:spPr>
      </p:pic>
      <p:pic>
        <p:nvPicPr>
          <p:cNvPr id="109" name="Picture 11"/>
          <p:cNvPicPr/>
          <p:nvPr/>
        </p:nvPicPr>
        <p:blipFill>
          <a:blip r:embed="rId21"/>
          <a:stretch/>
        </p:blipFill>
        <p:spPr>
          <a:xfrm rot="10800000" flipH="1">
            <a:off x="5760" y="25200"/>
            <a:ext cx="12191760" cy="288000"/>
          </a:xfrm>
          <a:prstGeom prst="rect">
            <a:avLst/>
          </a:prstGeom>
          <a:ln w="0">
            <a:noFill/>
          </a:ln>
        </p:spPr>
      </p:pic>
      <p:sp>
        <p:nvSpPr>
          <p:cNvPr id="110" name="PlaceHolder 8"/>
          <p:cNvSpPr>
            <a:spLocks noGrp="1"/>
          </p:cNvSpPr>
          <p:nvPr>
            <p:ph type="title"/>
          </p:nvPr>
        </p:nvSpPr>
        <p:spPr>
          <a:xfrm>
            <a:off x="838080" y="14040"/>
            <a:ext cx="10515240" cy="1325160"/>
          </a:xfrm>
          <a:prstGeom prst="rect">
            <a:avLst/>
          </a:prstGeom>
        </p:spPr>
        <p:txBody>
          <a:bodyPr anchor="ctr">
            <a:normAutofit/>
          </a:bodyPr>
          <a:lstStyle/>
          <a:p>
            <a:pPr>
              <a:lnSpc>
                <a:spcPct val="90000"/>
              </a:lnSpc>
            </a:pPr>
            <a:r>
              <a:rPr lang="en-US" sz="3600" b="1" strike="noStrike" spc="-1">
                <a:solidFill>
                  <a:srgbClr val="000000"/>
                </a:solidFill>
                <a:latin typeface="Calibri Light"/>
              </a:rPr>
              <a:t>Click to edit Master title style</a:t>
            </a:r>
            <a:endParaRPr lang="en-US" sz="3600" b="0" strike="noStrike" spc="-1">
              <a:solidFill>
                <a:srgbClr val="000000"/>
              </a:solidFill>
              <a:latin typeface="Calibri"/>
            </a:endParaRPr>
          </a:p>
        </p:txBody>
      </p:sp>
    </p:spTree>
    <p:extLst>
      <p:ext uri="{BB962C8B-B14F-4D97-AF65-F5344CB8AC3E}">
        <p14:creationId xmlns:p14="http://schemas.microsoft.com/office/powerpoint/2010/main" val="1088181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720" r:id="rId17"/>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 name="CustomShape 3"/>
          <p:cNvSpPr/>
          <p:nvPr userDrawn="1"/>
        </p:nvSpPr>
        <p:spPr>
          <a:xfrm>
            <a:off x="5760" y="6282000"/>
            <a:ext cx="12186000" cy="575640"/>
          </a:xfrm>
          <a:prstGeom prst="rect">
            <a:avLst/>
          </a:prstGeom>
          <a:solidFill>
            <a:srgbClr val="F7F7ED"/>
          </a:solidFill>
          <a:ln>
            <a:noFill/>
          </a:ln>
        </p:spPr>
        <p:style>
          <a:lnRef idx="2">
            <a:schemeClr val="accent1">
              <a:shade val="50000"/>
            </a:schemeClr>
          </a:lnRef>
          <a:fillRef idx="1">
            <a:schemeClr val="accent1"/>
          </a:fillRef>
          <a:effectRef idx="0">
            <a:schemeClr val="accent1"/>
          </a:effectRef>
          <a:fontRef idx="minor"/>
        </p:style>
        <p:txBody>
          <a:bodyPr/>
          <a:lstStyle/>
          <a:p>
            <a:endParaRPr lang="en-GB" dirty="0"/>
          </a:p>
        </p:txBody>
      </p:sp>
      <p:sp>
        <p:nvSpPr>
          <p:cNvPr id="103" name="PlaceHolder 6"/>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6DD4FBFC-6899-43A3-8506-484F2B9B21A1}" type="slidenum">
              <a:rPr lang="en-GB" sz="1200" b="0" strike="noStrike" spc="-1">
                <a:solidFill>
                  <a:srgbClr val="8B8B8B"/>
                </a:solidFill>
                <a:latin typeface="Calibri"/>
              </a:rPr>
              <a:t>‹#›</a:t>
            </a:fld>
            <a:endParaRPr lang="en-GB" sz="1200" b="0" strike="noStrike" spc="-1">
              <a:latin typeface="Times New Roman"/>
            </a:endParaRPr>
          </a:p>
        </p:txBody>
      </p:sp>
      <p:grpSp>
        <p:nvGrpSpPr>
          <p:cNvPr id="104" name="Group 7"/>
          <p:cNvGrpSpPr/>
          <p:nvPr/>
        </p:nvGrpSpPr>
        <p:grpSpPr>
          <a:xfrm>
            <a:off x="0" y="164880"/>
            <a:ext cx="12188880" cy="895680"/>
            <a:chOff x="0" y="164880"/>
            <a:chExt cx="12188880" cy="895680"/>
          </a:xfrm>
        </p:grpSpPr>
        <p:pic>
          <p:nvPicPr>
            <p:cNvPr id="105" name="Picture 7"/>
            <p:cNvPicPr/>
            <p:nvPr/>
          </p:nvPicPr>
          <p:blipFill>
            <a:blip r:embed="rId20"/>
            <a:srcRect t="14362" r="53553" b="68365"/>
            <a:stretch/>
          </p:blipFill>
          <p:spPr>
            <a:xfrm>
              <a:off x="0" y="164880"/>
              <a:ext cx="5661360" cy="895680"/>
            </a:xfrm>
            <a:prstGeom prst="rect">
              <a:avLst/>
            </a:prstGeom>
            <a:ln w="0">
              <a:noFill/>
            </a:ln>
          </p:spPr>
        </p:pic>
        <p:pic>
          <p:nvPicPr>
            <p:cNvPr id="106" name="Picture 8"/>
            <p:cNvPicPr/>
            <p:nvPr/>
          </p:nvPicPr>
          <p:blipFill>
            <a:blip r:embed="rId20"/>
            <a:srcRect t="14362" r="53553" b="68365"/>
            <a:stretch/>
          </p:blipFill>
          <p:spPr>
            <a:xfrm>
              <a:off x="5661720" y="164880"/>
              <a:ext cx="5661360" cy="895680"/>
            </a:xfrm>
            <a:prstGeom prst="rect">
              <a:avLst/>
            </a:prstGeom>
            <a:ln w="0">
              <a:noFill/>
            </a:ln>
          </p:spPr>
        </p:pic>
        <p:pic>
          <p:nvPicPr>
            <p:cNvPr id="107" name="Picture 9"/>
            <p:cNvPicPr/>
            <p:nvPr/>
          </p:nvPicPr>
          <p:blipFill>
            <a:blip r:embed="rId20"/>
            <a:srcRect t="14362" r="68021" b="68365"/>
            <a:stretch/>
          </p:blipFill>
          <p:spPr>
            <a:xfrm>
              <a:off x="8291520" y="164880"/>
              <a:ext cx="3897360" cy="895680"/>
            </a:xfrm>
            <a:prstGeom prst="rect">
              <a:avLst/>
            </a:prstGeom>
            <a:ln w="0">
              <a:noFill/>
            </a:ln>
          </p:spPr>
        </p:pic>
      </p:grpSp>
      <p:pic>
        <p:nvPicPr>
          <p:cNvPr id="109" name="Picture 11"/>
          <p:cNvPicPr/>
          <p:nvPr/>
        </p:nvPicPr>
        <p:blipFill>
          <a:blip r:embed="rId21"/>
          <a:stretch/>
        </p:blipFill>
        <p:spPr>
          <a:xfrm rot="10800000" flipH="1">
            <a:off x="5760" y="25200"/>
            <a:ext cx="12191760" cy="288000"/>
          </a:xfrm>
          <a:prstGeom prst="rect">
            <a:avLst/>
          </a:prstGeom>
          <a:ln w="0">
            <a:noFill/>
          </a:ln>
        </p:spPr>
      </p:pic>
      <p:sp>
        <p:nvSpPr>
          <p:cNvPr id="110" name="PlaceHolder 8"/>
          <p:cNvSpPr>
            <a:spLocks noGrp="1"/>
          </p:cNvSpPr>
          <p:nvPr>
            <p:ph type="title"/>
          </p:nvPr>
        </p:nvSpPr>
        <p:spPr>
          <a:xfrm>
            <a:off x="838080" y="14040"/>
            <a:ext cx="10515240" cy="1325160"/>
          </a:xfrm>
          <a:prstGeom prst="rect">
            <a:avLst/>
          </a:prstGeom>
        </p:spPr>
        <p:txBody>
          <a:bodyPr anchor="ctr">
            <a:normAutofit/>
          </a:bodyPr>
          <a:lstStyle/>
          <a:p>
            <a:pPr>
              <a:lnSpc>
                <a:spcPct val="90000"/>
              </a:lnSpc>
            </a:pPr>
            <a:r>
              <a:rPr lang="en-US" sz="3600" b="1" strike="noStrike" spc="-1">
                <a:solidFill>
                  <a:srgbClr val="000000"/>
                </a:solidFill>
                <a:latin typeface="Calibri Light"/>
              </a:rPr>
              <a:t>Click to edit Master title style</a:t>
            </a:r>
            <a:endParaRPr lang="en-US" sz="3600" b="0" strike="noStrike" spc="-1">
              <a:solidFill>
                <a:srgbClr val="000000"/>
              </a:solidFill>
              <a:latin typeface="Calibri"/>
            </a:endParaRPr>
          </a:p>
        </p:txBody>
      </p:sp>
    </p:spTree>
    <p:extLst>
      <p:ext uri="{BB962C8B-B14F-4D97-AF65-F5344CB8AC3E}">
        <p14:creationId xmlns:p14="http://schemas.microsoft.com/office/powerpoint/2010/main" val="14094405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14" r:id="rId13"/>
    <p:sldLayoutId id="2147483715" r:id="rId14"/>
    <p:sldLayoutId id="2147483716" r:id="rId15"/>
    <p:sldLayoutId id="2147483717" r:id="rId16"/>
    <p:sldLayoutId id="2147483718" r:id="rId17"/>
    <p:sldLayoutId id="2147483719" r:id="rId18"/>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E1946-8560-4BB9-9BE6-31819ED1F6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744CA5-74BC-447C-9497-83381E374F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7D6A4-B8A7-457B-B48D-200B5DD06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39576-D2A1-4924-9A4F-2BC268E4062B}" type="datetimeFigureOut">
              <a:rPr lang="en-GB" smtClean="0"/>
              <a:t>21/05/2023</a:t>
            </a:fld>
            <a:endParaRPr lang="en-GB"/>
          </a:p>
        </p:txBody>
      </p:sp>
      <p:sp>
        <p:nvSpPr>
          <p:cNvPr id="5" name="Footer Placeholder 4">
            <a:extLst>
              <a:ext uri="{FF2B5EF4-FFF2-40B4-BE49-F238E27FC236}">
                <a16:creationId xmlns:a16="http://schemas.microsoft.com/office/drawing/2014/main" id="{664A5E88-9BB7-4CC9-9F18-A1282A673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043BA1-E627-4A01-94BD-F545D0E9B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A29DD-A3FF-41BB-A5F0-D64E6423BBB2}" type="slidenum">
              <a:rPr lang="en-GB" smtClean="0"/>
              <a:t>‹#›</a:t>
            </a:fld>
            <a:endParaRPr lang="en-GB"/>
          </a:p>
        </p:txBody>
      </p:sp>
    </p:spTree>
    <p:extLst>
      <p:ext uri="{BB962C8B-B14F-4D97-AF65-F5344CB8AC3E}">
        <p14:creationId xmlns:p14="http://schemas.microsoft.com/office/powerpoint/2010/main" val="342030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A2288-1159-401E-B6CB-CD118FAD2364}" type="datetimeFigureOut">
              <a:rPr lang="en-GB" smtClean="0"/>
              <a:t>21/05/2023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DC6F8-58C7-4054-A61E-75C2C29900FF}" type="slidenum">
              <a:rPr lang="en-GB" smtClean="0"/>
              <a:t>‹#›</a:t>
            </a:fld>
            <a:endParaRPr lang="en-GB"/>
          </a:p>
        </p:txBody>
      </p:sp>
    </p:spTree>
    <p:extLst>
      <p:ext uri="{BB962C8B-B14F-4D97-AF65-F5344CB8AC3E}">
        <p14:creationId xmlns:p14="http://schemas.microsoft.com/office/powerpoint/2010/main" val="291411839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Book" panose="020B0503020102020204" pitchFamily="34" charset="0"/>
              </a:defRPr>
            </a:lvl1pPr>
          </a:lstStyle>
          <a:p>
            <a:fld id="{CC5A2288-1159-401E-B6CB-CD118FAD2364}" type="datetimeFigureOut">
              <a:rPr lang="en-GB" smtClean="0"/>
              <a:pPr/>
              <a:t>21/05/2023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ranklin Gothic Book" panose="020B0503020102020204" pitchFamily="34" charset="0"/>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Book" panose="020B0503020102020204" pitchFamily="34" charset="0"/>
              </a:defRPr>
            </a:lvl1pPr>
          </a:lstStyle>
          <a:p>
            <a:fld id="{6D3DC6F8-58C7-4054-A61E-75C2C29900FF}" type="slidenum">
              <a:rPr lang="en-GB" smtClean="0"/>
              <a:pPr/>
              <a:t>‹#›</a:t>
            </a:fld>
            <a:endParaRPr lang="en-GB"/>
          </a:p>
        </p:txBody>
      </p:sp>
    </p:spTree>
    <p:extLst>
      <p:ext uri="{BB962C8B-B14F-4D97-AF65-F5344CB8AC3E}">
        <p14:creationId xmlns:p14="http://schemas.microsoft.com/office/powerpoint/2010/main" val="291411839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xml"/><Relationship Id="rId7" Type="http://schemas.openxmlformats.org/officeDocument/2006/relationships/slideLayout" Target="../slideLayouts/slideLayout48.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hyperlink" Target="https://wwfint.awsassets.panda.org/downloads/bending_the_curve__the_restorative_power_of_planet_based_diets_full_report_final_pdf.pdf" TargetMode="External"/><Relationship Id="rId3" Type="http://schemas.openxmlformats.org/officeDocument/2006/relationships/image" Target="../media/image10.png"/><Relationship Id="rId7" Type="http://schemas.openxmlformats.org/officeDocument/2006/relationships/hyperlink" Target="https://www.ons.gov.uk/economy/environmentalaccounts/bulletins/uknaturalcapital/urbanaccounts" TargetMode="External"/><Relationship Id="rId2" Type="http://schemas.openxmlformats.org/officeDocument/2006/relationships/notesSlide" Target="../notesSlides/notesSlide6.xml"/><Relationship Id="rId1" Type="http://schemas.openxmlformats.org/officeDocument/2006/relationships/slideLayout" Target="../slideLayouts/slideLayout75.xml"/><Relationship Id="rId6" Type="http://schemas.openxmlformats.org/officeDocument/2006/relationships/hyperlink" Target="https://www.researchgate.net/publication/313900778_Total_global_agricultural_land_footprint_associated_with_UK_food_supply_1986-2011" TargetMode="External"/><Relationship Id="rId11" Type="http://schemas.openxmlformats.org/officeDocument/2006/relationships/hyperlink" Target="https://www.bbc.co.uk/news/uk-41901297" TargetMode="External"/><Relationship Id="rId5" Type="http://schemas.openxmlformats.org/officeDocument/2006/relationships/hyperlink" Target="https://pubmed.ncbi.nlm.nih.gov/29853680/#:~:text=Reducing%20food%27s%20environmental%20impacts%20through%20producers%20and%20consumers.,farms%3B%20and%201600%20processors%2C%20packaging%20types%2C%20and%20retailers." TargetMode="External"/><Relationship Id="rId10" Type="http://schemas.openxmlformats.org/officeDocument/2006/relationships/hyperlink" Target="https://www.ceh.ac.uk/sites/default/files/LCM2000%20Final%20Report.pdf" TargetMode="External"/><Relationship Id="rId4" Type="http://schemas.openxmlformats.org/officeDocument/2006/relationships/image" Target="../media/image11.svg"/><Relationship Id="rId9" Type="http://schemas.openxmlformats.org/officeDocument/2006/relationships/hyperlink" Target="https://www.forestresearch.gov.uk/documents/7806/CompleteFS2020.pdf#:~:text=211%20%20%20%20%7CForestry%20Statistics%202020%20Between,with%20largest%20changes%20in%20forest%20area%2C%202010-2020%2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forestresearch.gov.uk/documents/7806/CompleteFS2020.pdf#:~:text=211%20%20%20%20%7CForestry%20Statistics%202020%20Between,with%20largest%20changes%20in%20forest%20area%2C%202010-2020%20." TargetMode="External"/><Relationship Id="rId3" Type="http://schemas.openxmlformats.org/officeDocument/2006/relationships/image" Target="../media/image12.png"/><Relationship Id="rId7" Type="http://schemas.openxmlformats.org/officeDocument/2006/relationships/hyperlink" Target="https://wwfint.awsassets.panda.org/downloads/bending_the_curve__the_restorative_power_of_planet_based_diets_full_report_final_pdf.pdf" TargetMode="External"/><Relationship Id="rId2" Type="http://schemas.openxmlformats.org/officeDocument/2006/relationships/notesSlide" Target="../notesSlides/notesSlide7.xml"/><Relationship Id="rId1" Type="http://schemas.openxmlformats.org/officeDocument/2006/relationships/slideLayout" Target="../slideLayouts/slideLayout75.xml"/><Relationship Id="rId6" Type="http://schemas.openxmlformats.org/officeDocument/2006/relationships/hyperlink" Target="https://www.ons.gov.uk/economy/environmentalaccounts/bulletins/uknaturalcapital/urbanaccounts" TargetMode="External"/><Relationship Id="rId5" Type="http://schemas.openxmlformats.org/officeDocument/2006/relationships/hyperlink" Target="https://www.researchgate.net/publication/313900778_Total_global_agricultural_land_footprint_associated_with_UK_food_supply_1986-2011" TargetMode="External"/><Relationship Id="rId10" Type="http://schemas.openxmlformats.org/officeDocument/2006/relationships/hyperlink" Target="https://www.bbc.co.uk/news/uk-41901297" TargetMode="External"/><Relationship Id="rId4" Type="http://schemas.openxmlformats.org/officeDocument/2006/relationships/hyperlink" Target="https://pubmed.ncbi.nlm.nih.gov/29853680/#:~:text=Reducing%20food%27s%20environmental%20impacts%20through%20producers%20and%20consumers.,farms%3B%20and%201600%20processors%2C%20packaging%20types%2C%20and%20retailers." TargetMode="External"/><Relationship Id="rId9" Type="http://schemas.openxmlformats.org/officeDocument/2006/relationships/hyperlink" Target="https://www.ceh.ac.uk/sites/default/files/LCM2000%20Final%20Report.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theccc.org.uk/wp-content/uploads/2020/12/The-Sixth-Carbon-Budget-The-UKs-path-to-Net-Zero.pdf" TargetMode="External"/><Relationship Id="rId3" Type="http://schemas.openxmlformats.org/officeDocument/2006/relationships/image" Target="../media/image13.png"/><Relationship Id="rId7" Type="http://schemas.openxmlformats.org/officeDocument/2006/relationships/hyperlink" Target="file:///C:/Users/m997360/Downloads/Quantifying-the-impact-of-future-land-use-scenarios-to-2050-and-beyond-Full-Report%20(3).pdf" TargetMode="External"/><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hyperlink" Target="https://www.gov.uk/government/statistics/agriculture-in-the-united-kingdom-2019" TargetMode="External"/><Relationship Id="rId5" Type="http://schemas.openxmlformats.org/officeDocument/2006/relationships/hyperlink" Target="https://www.sciencedirect.com/science/article/pii/S116103011830491X#fig0005" TargetMode="External"/><Relationship Id="rId10" Type="http://schemas.openxmlformats.org/officeDocument/2006/relationships/hyperlink" Target="Evaluating%20Calorie%20Intake" TargetMode="External"/><Relationship Id="rId4" Type="http://schemas.openxmlformats.org/officeDocument/2006/relationships/hyperlink" Target="https://www.researchgate.net/publication/313900778_Total_global_agricultural_land_footprint_associated_with_UK_food_supply_1986-2011" TargetMode="External"/><Relationship Id="rId9" Type="http://schemas.openxmlformats.org/officeDocument/2006/relationships/hyperlink" Target="http://www.wrap.org.uk/sites/files/wrap/Food%20Surplus%20and%20Waste%20in%20the%20UK%20Key%20Facts%20%2822%207%2019%29_0.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5921" b="15921"/>
          <a:stretch/>
        </p:blipFill>
        <p:spPr>
          <a:xfrm>
            <a:off x="8238" y="0"/>
            <a:ext cx="12183762" cy="6858000"/>
          </a:xfrm>
          <a:prstGeom prst="rect">
            <a:avLst/>
          </a:prstGeom>
        </p:spPr>
      </p:pic>
      <p:sp>
        <p:nvSpPr>
          <p:cNvPr id="2" name="Title 1"/>
          <p:cNvSpPr>
            <a:spLocks noGrp="1"/>
          </p:cNvSpPr>
          <p:nvPr>
            <p:ph type="ctrTitle"/>
          </p:nvPr>
        </p:nvSpPr>
        <p:spPr>
          <a:xfrm>
            <a:off x="19251" y="1077690"/>
            <a:ext cx="9144000" cy="1271297"/>
          </a:xfrm>
          <a:solidFill>
            <a:srgbClr val="597B7C">
              <a:alpha val="69000"/>
            </a:srgbClr>
          </a:solidFill>
        </p:spPr>
        <p:txBody>
          <a:bodyPr>
            <a:normAutofit fontScale="90000"/>
          </a:bodyPr>
          <a:lstStyle/>
          <a:p>
            <a:pPr algn="l"/>
            <a:r>
              <a:rPr lang="en-GB" sz="4400" dirty="0">
                <a:solidFill>
                  <a:schemeClr val="bg1"/>
                </a:solidFill>
                <a:latin typeface="MetaOT-Book"/>
                <a:cs typeface="MetaOT-Book"/>
              </a:rPr>
              <a:t>What can eating plants do for climate and nature? Lessons from the UK’s NFS</a:t>
            </a:r>
            <a:endParaRPr lang="en-GB" sz="4400" dirty="0">
              <a:solidFill>
                <a:schemeClr val="bg1"/>
              </a:solidFill>
            </a:endParaRPr>
          </a:p>
        </p:txBody>
      </p:sp>
      <p:sp>
        <p:nvSpPr>
          <p:cNvPr id="5" name="Rectangle 4"/>
          <p:cNvSpPr/>
          <p:nvPr/>
        </p:nvSpPr>
        <p:spPr>
          <a:xfrm>
            <a:off x="19251" y="4067443"/>
            <a:ext cx="5525872" cy="1077218"/>
          </a:xfrm>
          <a:prstGeom prst="rect">
            <a:avLst/>
          </a:prstGeom>
          <a:solidFill>
            <a:srgbClr val="597B7C">
              <a:alpha val="62000"/>
            </a:srgb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MetaOT-Book" panose="02000503040000020004"/>
                <a:ea typeface="+mn-ea"/>
                <a:cs typeface="+mn-cs"/>
              </a:rPr>
              <a:t>Dustin Benton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MetaOT-Book" panose="02000503040000020004"/>
                <a:ea typeface="+mn-ea"/>
                <a:cs typeface="+mn-cs"/>
              </a:rPr>
              <a:t>Policy director, Green Alliance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4426" y="1082506"/>
            <a:ext cx="1759336" cy="1410075"/>
          </a:xfrm>
          <a:prstGeom prst="rect">
            <a:avLst/>
          </a:prstGeom>
        </p:spPr>
      </p:pic>
    </p:spTree>
    <p:extLst>
      <p:ext uri="{BB962C8B-B14F-4D97-AF65-F5344CB8AC3E}">
        <p14:creationId xmlns:p14="http://schemas.microsoft.com/office/powerpoint/2010/main" val="4220233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65C87B-33AC-4831-A677-22E38624B313}"/>
              </a:ext>
            </a:extLst>
          </p:cNvPr>
          <p:cNvSpPr txBox="1">
            <a:spLocks/>
          </p:cNvSpPr>
          <p:nvPr/>
        </p:nvSpPr>
        <p:spPr>
          <a:xfrm>
            <a:off x="327259" y="341869"/>
            <a:ext cx="1046309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a:ln>
                  <a:noFill/>
                </a:ln>
                <a:solidFill>
                  <a:srgbClr val="597B7C"/>
                </a:solidFill>
                <a:effectLst/>
                <a:uLnTx/>
                <a:uFillTx/>
                <a:latin typeface="MetaOT-Book"/>
                <a:ea typeface="+mj-ea"/>
                <a:cs typeface="+mj-cs"/>
              </a:rPr>
              <a:t>Diet is not easy to change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426" y="1082506"/>
            <a:ext cx="1759336" cy="1410075"/>
          </a:xfrm>
          <a:prstGeom prst="rect">
            <a:avLst/>
          </a:prstGeom>
        </p:spPr>
      </p:pic>
      <p:pic>
        <p:nvPicPr>
          <p:cNvPr id="4" name="Picture 3">
            <a:extLst>
              <a:ext uri="{FF2B5EF4-FFF2-40B4-BE49-F238E27FC236}">
                <a16:creationId xmlns:a16="http://schemas.microsoft.com/office/drawing/2014/main" id="{B9527CBA-DD19-4751-BAB7-B1194BA7B46D}"/>
              </a:ext>
            </a:extLst>
          </p:cNvPr>
          <p:cNvPicPr>
            <a:picLocks noChangeAspect="1"/>
          </p:cNvPicPr>
          <p:nvPr/>
        </p:nvPicPr>
        <p:blipFill rotWithShape="1">
          <a:blip r:embed="rId4"/>
          <a:srcRect l="25909" t="27636" r="57642" b="44546"/>
          <a:stretch/>
        </p:blipFill>
        <p:spPr>
          <a:xfrm>
            <a:off x="8238" y="1299169"/>
            <a:ext cx="10321557" cy="5454921"/>
          </a:xfrm>
          <a:prstGeom prst="rect">
            <a:avLst/>
          </a:prstGeom>
        </p:spPr>
      </p:pic>
    </p:spTree>
    <p:extLst>
      <p:ext uri="{BB962C8B-B14F-4D97-AF65-F5344CB8AC3E}">
        <p14:creationId xmlns:p14="http://schemas.microsoft.com/office/powerpoint/2010/main" val="4176203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A1FE28-AADA-430E-B0B4-E76EA21B1ED0}"/>
              </a:ext>
            </a:extLst>
          </p:cNvPr>
          <p:cNvSpPr/>
          <p:nvPr/>
        </p:nvSpPr>
        <p:spPr>
          <a:xfrm>
            <a:off x="0" y="0"/>
            <a:ext cx="12192000" cy="998220"/>
          </a:xfrm>
          <a:prstGeom prst="rect">
            <a:avLst/>
          </a:prstGeom>
          <a:solidFill>
            <a:srgbClr val="86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tx1"/>
                </a:solidFill>
                <a:latin typeface="+mj-lt"/>
              </a:rPr>
              <a:t>Public sector leadership in healthy and sustainable diets </a:t>
            </a:r>
          </a:p>
          <a:p>
            <a:r>
              <a:rPr lang="en-GB" sz="2400" dirty="0">
                <a:solidFill>
                  <a:schemeClr val="tx1"/>
                </a:solidFill>
                <a:latin typeface="+mj-lt"/>
              </a:rPr>
              <a:t>Revise procurement rules: more plants, less HFSS (including meat)</a:t>
            </a:r>
          </a:p>
        </p:txBody>
      </p:sp>
      <p:pic>
        <p:nvPicPr>
          <p:cNvPr id="1030" name="Picture 6" descr="Top marks for county&amp;#39;s school dinners - Crowborough Life">
            <a:extLst>
              <a:ext uri="{FF2B5EF4-FFF2-40B4-BE49-F238E27FC236}">
                <a16:creationId xmlns:a16="http://schemas.microsoft.com/office/drawing/2014/main" id="{349BDDBA-B955-467B-AE4D-8B192065A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1" y="2109340"/>
            <a:ext cx="4381500" cy="45505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2473F0-6EA4-4942-ACF4-A52BEAA2CDA8}"/>
              </a:ext>
            </a:extLst>
          </p:cNvPr>
          <p:cNvSpPr txBox="1"/>
          <p:nvPr/>
        </p:nvSpPr>
        <p:spPr>
          <a:xfrm>
            <a:off x="4857753" y="2280240"/>
            <a:ext cx="3200398" cy="3785652"/>
          </a:xfrm>
          <a:prstGeom prst="rect">
            <a:avLst/>
          </a:prstGeom>
          <a:noFill/>
          <a:ln w="41275">
            <a:solidFill>
              <a:schemeClr val="accent1"/>
            </a:solidFill>
          </a:ln>
        </p:spPr>
        <p:txBody>
          <a:bodyPr wrap="square" rtlCol="0">
            <a:spAutoFit/>
          </a:bodyPr>
          <a:lstStyle/>
          <a:p>
            <a:r>
              <a:rPr lang="en-GB" sz="2000" b="1"/>
              <a:t>How would it work?</a:t>
            </a:r>
          </a:p>
          <a:p>
            <a:endParaRPr lang="en-GB" sz="2000" b="1"/>
          </a:p>
          <a:p>
            <a:pPr marL="285750" indent="-285750">
              <a:buFont typeface="Arial" panose="020B0604020202020204" pitchFamily="34" charset="0"/>
              <a:buChar char="•"/>
            </a:pPr>
            <a:r>
              <a:rPr lang="en-GB" sz="2000"/>
              <a:t>Reform and mandate the </a:t>
            </a:r>
            <a:r>
              <a:rPr lang="en-GB" sz="2000" b="1"/>
              <a:t>Government Buying Standards for Food</a:t>
            </a:r>
          </a:p>
          <a:p>
            <a:pPr marL="285750" indent="-285750">
              <a:buFont typeface="Arial" panose="020B0604020202020204" pitchFamily="34" charset="0"/>
              <a:buChar char="•"/>
            </a:pPr>
            <a:r>
              <a:rPr lang="en-GB" sz="2000"/>
              <a:t>Encourage </a:t>
            </a:r>
            <a:r>
              <a:rPr lang="en-GB" sz="2000" b="1"/>
              <a:t>small and local suppliers</a:t>
            </a:r>
            <a:r>
              <a:rPr lang="en-GB" sz="2000"/>
              <a:t> through the South West trial.</a:t>
            </a:r>
          </a:p>
          <a:p>
            <a:pPr marL="285750" indent="-285750">
              <a:buFont typeface="Arial" panose="020B0604020202020204" pitchFamily="34" charset="0"/>
              <a:buChar char="•"/>
            </a:pPr>
            <a:r>
              <a:rPr lang="en-GB" sz="2000"/>
              <a:t>A </a:t>
            </a:r>
            <a:r>
              <a:rPr lang="en-GB" sz="2000" b="1"/>
              <a:t>mandatory accreditation scheme </a:t>
            </a:r>
            <a:r>
              <a:rPr lang="en-GB" sz="2000"/>
              <a:t>to support caterers to raise standards.</a:t>
            </a:r>
            <a:endParaRPr lang="en-GB"/>
          </a:p>
        </p:txBody>
      </p:sp>
      <p:sp>
        <p:nvSpPr>
          <p:cNvPr id="9" name="TextBox 8">
            <a:extLst>
              <a:ext uri="{FF2B5EF4-FFF2-40B4-BE49-F238E27FC236}">
                <a16:creationId xmlns:a16="http://schemas.microsoft.com/office/drawing/2014/main" id="{925EF77C-F958-4B77-83F3-8EC78FD891BC}"/>
              </a:ext>
            </a:extLst>
          </p:cNvPr>
          <p:cNvSpPr txBox="1"/>
          <p:nvPr/>
        </p:nvSpPr>
        <p:spPr>
          <a:xfrm>
            <a:off x="8420101" y="2299290"/>
            <a:ext cx="3200399" cy="4093428"/>
          </a:xfrm>
          <a:prstGeom prst="rect">
            <a:avLst/>
          </a:prstGeom>
          <a:noFill/>
          <a:ln w="41275">
            <a:solidFill>
              <a:schemeClr val="accent1"/>
            </a:solidFill>
          </a:ln>
        </p:spPr>
        <p:txBody>
          <a:bodyPr wrap="square" rtlCol="0">
            <a:spAutoFit/>
          </a:bodyPr>
          <a:lstStyle/>
          <a:p>
            <a:r>
              <a:rPr lang="en-GB" sz="2000" b="1"/>
              <a:t>Impact</a:t>
            </a:r>
          </a:p>
          <a:p>
            <a:endParaRPr lang="en-GB" sz="2000" b="1"/>
          </a:p>
          <a:p>
            <a:pPr marL="285750" indent="-285750">
              <a:buFont typeface="Arial" panose="020B0604020202020204" pitchFamily="34" charset="0"/>
              <a:buChar char="•"/>
            </a:pPr>
            <a:r>
              <a:rPr lang="en-GB" sz="2000" b="1"/>
              <a:t>1.9 billion </a:t>
            </a:r>
            <a:r>
              <a:rPr lang="en-GB" sz="2000"/>
              <a:t>healthy and sustainable meals to </a:t>
            </a:r>
            <a:r>
              <a:rPr lang="en-GB" sz="2000" b="1"/>
              <a:t>13 million </a:t>
            </a:r>
            <a:r>
              <a:rPr lang="en-GB" sz="2000"/>
              <a:t>people a year </a:t>
            </a:r>
          </a:p>
          <a:p>
            <a:pPr marL="285750" indent="-285750">
              <a:buFont typeface="Arial" panose="020B0604020202020204" pitchFamily="34" charset="0"/>
              <a:buChar char="•"/>
            </a:pPr>
            <a:r>
              <a:rPr lang="en-GB" sz="2000"/>
              <a:t>Increase consumption of fruit and vegetables in children </a:t>
            </a:r>
            <a:r>
              <a:rPr lang="en-GB" sz="2000" b="1"/>
              <a:t>by a third.</a:t>
            </a:r>
          </a:p>
          <a:p>
            <a:pPr marL="285750" indent="-285750">
              <a:buFont typeface="Arial" panose="020B0604020202020204" pitchFamily="34" charset="0"/>
              <a:buChar char="•"/>
            </a:pPr>
            <a:r>
              <a:rPr lang="en-GB" sz="2000" b="1"/>
              <a:t>Government leadership </a:t>
            </a:r>
            <a:r>
              <a:rPr lang="en-GB" sz="2000"/>
              <a:t>incentivises innovation and investment into healthy and sustainable food</a:t>
            </a:r>
            <a:endParaRPr lang="en-GB"/>
          </a:p>
        </p:txBody>
      </p:sp>
    </p:spTree>
    <p:extLst>
      <p:ext uri="{BB962C8B-B14F-4D97-AF65-F5344CB8AC3E}">
        <p14:creationId xmlns:p14="http://schemas.microsoft.com/office/powerpoint/2010/main" val="121183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A1FE28-AADA-430E-B0B4-E76EA21B1ED0}"/>
              </a:ext>
            </a:extLst>
          </p:cNvPr>
          <p:cNvSpPr/>
          <p:nvPr/>
        </p:nvSpPr>
        <p:spPr>
          <a:xfrm>
            <a:off x="0" y="-57150"/>
            <a:ext cx="12192000" cy="887730"/>
          </a:xfrm>
          <a:prstGeom prst="rect">
            <a:avLst/>
          </a:prstGeom>
          <a:solidFill>
            <a:srgbClr val="86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tx1"/>
                </a:solidFill>
                <a:latin typeface="+mj-lt"/>
              </a:rPr>
              <a:t>Invest £1 billion to make low carbon food and farming cheap</a:t>
            </a:r>
            <a:endParaRPr lang="en-GB" sz="1400" b="1" dirty="0">
              <a:solidFill>
                <a:schemeClr val="tx1"/>
              </a:solidFill>
              <a:latin typeface="+mj-lt"/>
            </a:endParaRPr>
          </a:p>
        </p:txBody>
      </p:sp>
      <p:pic>
        <p:nvPicPr>
          <p:cNvPr id="2" name="Picture 1">
            <a:extLst>
              <a:ext uri="{FF2B5EF4-FFF2-40B4-BE49-F238E27FC236}">
                <a16:creationId xmlns:a16="http://schemas.microsoft.com/office/drawing/2014/main" id="{268F9D05-E3F9-4946-AA43-6FBFAD6CB81E}"/>
              </a:ext>
            </a:extLst>
          </p:cNvPr>
          <p:cNvPicPr>
            <a:picLocks noChangeAspect="1"/>
          </p:cNvPicPr>
          <p:nvPr/>
        </p:nvPicPr>
        <p:blipFill>
          <a:blip r:embed="rId3"/>
          <a:stretch>
            <a:fillRect/>
          </a:stretch>
        </p:blipFill>
        <p:spPr>
          <a:xfrm>
            <a:off x="3276598" y="1541262"/>
            <a:ext cx="8723712" cy="3318882"/>
          </a:xfrm>
          <a:prstGeom prst="rect">
            <a:avLst/>
          </a:prstGeom>
        </p:spPr>
      </p:pic>
      <p:sp>
        <p:nvSpPr>
          <p:cNvPr id="9" name="TextBox 8">
            <a:extLst>
              <a:ext uri="{FF2B5EF4-FFF2-40B4-BE49-F238E27FC236}">
                <a16:creationId xmlns:a16="http://schemas.microsoft.com/office/drawing/2014/main" id="{231BBAC3-4FB1-41CC-A214-C17670688F30}"/>
              </a:ext>
            </a:extLst>
          </p:cNvPr>
          <p:cNvSpPr txBox="1"/>
          <p:nvPr/>
        </p:nvSpPr>
        <p:spPr>
          <a:xfrm>
            <a:off x="191690" y="1541263"/>
            <a:ext cx="2894410" cy="4401205"/>
          </a:xfrm>
          <a:prstGeom prst="rect">
            <a:avLst/>
          </a:prstGeom>
          <a:noFill/>
          <a:ln w="41275">
            <a:solidFill>
              <a:schemeClr val="accent1"/>
            </a:solidFill>
          </a:ln>
        </p:spPr>
        <p:txBody>
          <a:bodyPr wrap="square" rtlCol="0">
            <a:spAutoFit/>
          </a:bodyPr>
          <a:lstStyle/>
          <a:p>
            <a:r>
              <a:rPr lang="en-GB" sz="2000" b="1" dirty="0"/>
              <a:t>How would it work?</a:t>
            </a:r>
          </a:p>
          <a:p>
            <a:pPr marL="285750" indent="-285750" fontAlgn="base">
              <a:buFont typeface="Arial" panose="020B0604020202020204" pitchFamily="34" charset="0"/>
              <a:buChar char="•"/>
            </a:pPr>
            <a:r>
              <a:rPr lang="en-US" sz="2000" dirty="0"/>
              <a:t>Fund innovation to </a:t>
            </a:r>
            <a:r>
              <a:rPr lang="en-US" sz="2000" b="1" dirty="0"/>
              <a:t>make better food cheaper</a:t>
            </a:r>
            <a:r>
              <a:rPr lang="en-US" sz="2000" dirty="0"/>
              <a:t> and </a:t>
            </a:r>
          </a:p>
          <a:p>
            <a:pPr marL="285750" indent="-285750" fontAlgn="base">
              <a:buFont typeface="Arial" panose="020B0604020202020204" pitchFamily="34" charset="0"/>
              <a:buChar char="•"/>
            </a:pPr>
            <a:endParaRPr lang="en-US" sz="2000" dirty="0"/>
          </a:p>
          <a:p>
            <a:pPr marL="285750" indent="-285750" fontAlgn="base">
              <a:buFont typeface="Arial" panose="020B0604020202020204" pitchFamily="34" charset="0"/>
              <a:buChar char="•"/>
            </a:pPr>
            <a:r>
              <a:rPr lang="en-US" sz="2000" dirty="0" err="1"/>
              <a:t>Prioritise</a:t>
            </a:r>
            <a:r>
              <a:rPr lang="en-US" sz="2000" dirty="0"/>
              <a:t> </a:t>
            </a:r>
            <a:r>
              <a:rPr lang="en-US" sz="2000" b="1" dirty="0"/>
              <a:t>alternative proteins</a:t>
            </a:r>
            <a:r>
              <a:rPr lang="en-US" sz="2000" dirty="0"/>
              <a:t>, </a:t>
            </a:r>
            <a:r>
              <a:rPr lang="en-US" sz="2000" b="1" dirty="0"/>
              <a:t>regenerative farming</a:t>
            </a:r>
            <a:r>
              <a:rPr lang="en-US" sz="2000" dirty="0"/>
              <a:t>, and methods for </a:t>
            </a:r>
            <a:r>
              <a:rPr lang="en-US" sz="2000" b="1" dirty="0"/>
              <a:t>reducing livestock methane emissions</a:t>
            </a:r>
          </a:p>
          <a:p>
            <a:pPr marL="285750" indent="-285750" fontAlgn="base">
              <a:buFont typeface="Arial" panose="020B0604020202020204" pitchFamily="34" charset="0"/>
              <a:buChar char="•"/>
            </a:pPr>
            <a:endParaRPr lang="en-US" sz="2000" dirty="0"/>
          </a:p>
          <a:p>
            <a:pPr marL="285750" indent="-285750" fontAlgn="base">
              <a:buFont typeface="Arial" panose="020B0604020202020204" pitchFamily="34" charset="0"/>
              <a:buChar char="•"/>
            </a:pPr>
            <a:r>
              <a:rPr lang="en-US" sz="2000" dirty="0"/>
              <a:t>Two </a:t>
            </a:r>
            <a:r>
              <a:rPr lang="en-US" sz="2000" b="1" dirty="0"/>
              <a:t>What Works </a:t>
            </a:r>
            <a:r>
              <a:rPr lang="en-US" sz="2000" b="1" dirty="0" err="1"/>
              <a:t>Centres</a:t>
            </a:r>
            <a:r>
              <a:rPr lang="en-US" sz="2000" dirty="0"/>
              <a:t> with ‘farmer-led’ approaches</a:t>
            </a:r>
            <a:endParaRPr lang="en-GB" sz="2000" dirty="0"/>
          </a:p>
        </p:txBody>
      </p:sp>
      <p:sp>
        <p:nvSpPr>
          <p:cNvPr id="10" name="TextBox 9">
            <a:extLst>
              <a:ext uri="{FF2B5EF4-FFF2-40B4-BE49-F238E27FC236}">
                <a16:creationId xmlns:a16="http://schemas.microsoft.com/office/drawing/2014/main" id="{F45C8C42-3443-4962-9024-7A1B5E2DC457}"/>
              </a:ext>
            </a:extLst>
          </p:cNvPr>
          <p:cNvSpPr txBox="1"/>
          <p:nvPr/>
        </p:nvSpPr>
        <p:spPr>
          <a:xfrm>
            <a:off x="3276598" y="5106006"/>
            <a:ext cx="8723712" cy="1631216"/>
          </a:xfrm>
          <a:prstGeom prst="rect">
            <a:avLst/>
          </a:prstGeom>
          <a:noFill/>
          <a:ln w="41275">
            <a:solidFill>
              <a:schemeClr val="accent1"/>
            </a:solidFill>
          </a:ln>
        </p:spPr>
        <p:txBody>
          <a:bodyPr wrap="square" rtlCol="0">
            <a:spAutoFit/>
          </a:bodyPr>
          <a:lstStyle/>
          <a:p>
            <a:r>
              <a:rPr lang="en-GB" sz="2000" b="1"/>
              <a:t>Impact</a:t>
            </a:r>
          </a:p>
          <a:p>
            <a:pPr marL="285750" indent="-285750">
              <a:buFont typeface="Arial" panose="020B0604020202020204" pitchFamily="34" charset="0"/>
              <a:buChar char="•"/>
            </a:pPr>
            <a:r>
              <a:rPr lang="en-GB" sz="2000"/>
              <a:t>Longterm net economic benefit to the UK of </a:t>
            </a:r>
            <a:r>
              <a:rPr lang="en-GB" sz="2000" b="1"/>
              <a:t>£3.5bn.</a:t>
            </a:r>
          </a:p>
          <a:p>
            <a:pPr marL="285750" indent="-285750">
              <a:buFont typeface="Arial" panose="020B0604020202020204" pitchFamily="34" charset="0"/>
              <a:buChar char="•"/>
            </a:pPr>
            <a:r>
              <a:rPr lang="en-GB" sz="2000"/>
              <a:t>Innovation in methane reduction could reduce GHGs by around </a:t>
            </a:r>
            <a:r>
              <a:rPr lang="en-GB" sz="2000" b="1"/>
              <a:t>7% of total agricultural emissions </a:t>
            </a:r>
            <a:r>
              <a:rPr lang="en-GB" sz="2000"/>
              <a:t>a year.</a:t>
            </a:r>
          </a:p>
          <a:p>
            <a:pPr marL="285750" indent="-285750">
              <a:buFont typeface="Arial" panose="020B0604020202020204" pitchFamily="34" charset="0"/>
              <a:buChar char="•"/>
            </a:pPr>
            <a:r>
              <a:rPr lang="en-GB" sz="2000"/>
              <a:t>Reduction in land use to meet climate and nature goals.</a:t>
            </a:r>
            <a:endParaRPr lang="en-GB" sz="2000" b="1"/>
          </a:p>
        </p:txBody>
      </p:sp>
    </p:spTree>
    <p:extLst>
      <p:ext uri="{BB962C8B-B14F-4D97-AF65-F5344CB8AC3E}">
        <p14:creationId xmlns:p14="http://schemas.microsoft.com/office/powerpoint/2010/main" val="2289730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DAA734-7C3B-46AE-B386-EEA8E513C182}"/>
              </a:ext>
            </a:extLst>
          </p:cNvPr>
          <p:cNvSpPr>
            <a:spLocks noGrp="1"/>
          </p:cNvSpPr>
          <p:nvPr>
            <p:ph type="body" idx="1"/>
          </p:nvPr>
        </p:nvSpPr>
        <p:spPr>
          <a:xfrm>
            <a:off x="3862032" y="2085770"/>
            <a:ext cx="3994188" cy="419717"/>
          </a:xfrm>
          <a:ln w="38100">
            <a:solidFill>
              <a:srgbClr val="009FAD"/>
            </a:solidFill>
          </a:ln>
        </p:spPr>
        <p:txBody>
          <a:bodyPr>
            <a:normAutofit lnSpcReduction="10000"/>
          </a:bodyPr>
          <a:lstStyle/>
          <a:p>
            <a:pPr algn="ctr"/>
            <a:r>
              <a:rPr lang="en-GB"/>
              <a:t>How would it work?</a:t>
            </a:r>
          </a:p>
        </p:txBody>
      </p:sp>
      <p:sp>
        <p:nvSpPr>
          <p:cNvPr id="3" name="Content Placeholder 2">
            <a:extLst>
              <a:ext uri="{FF2B5EF4-FFF2-40B4-BE49-F238E27FC236}">
                <a16:creationId xmlns:a16="http://schemas.microsoft.com/office/drawing/2014/main" id="{AC4760BE-2941-471F-8250-67A6EF5EDE29}"/>
              </a:ext>
            </a:extLst>
          </p:cNvPr>
          <p:cNvSpPr>
            <a:spLocks noGrp="1"/>
          </p:cNvSpPr>
          <p:nvPr>
            <p:ph sz="half" idx="2"/>
          </p:nvPr>
        </p:nvSpPr>
        <p:spPr>
          <a:xfrm>
            <a:off x="3862032" y="2495961"/>
            <a:ext cx="3994188" cy="4022052"/>
          </a:xfrm>
          <a:ln w="38100">
            <a:solidFill>
              <a:srgbClr val="009FAD"/>
            </a:solidFill>
          </a:ln>
        </p:spPr>
        <p:txBody>
          <a:bodyPr>
            <a:normAutofit/>
          </a:bodyPr>
          <a:lstStyle/>
          <a:p>
            <a:r>
              <a:rPr lang="en-GB" sz="2000" dirty="0"/>
              <a:t>All food businesses with over 250 employees should have a </a:t>
            </a:r>
            <a:r>
              <a:rPr lang="en-GB" sz="2000" b="1" dirty="0">
                <a:solidFill>
                  <a:srgbClr val="009FAD"/>
                </a:solidFill>
              </a:rPr>
              <a:t>legal duty to publish annual data on their sales of various product types as well as food waste</a:t>
            </a:r>
            <a:r>
              <a:rPr lang="en-GB" sz="2000" dirty="0"/>
              <a:t>.</a:t>
            </a:r>
          </a:p>
          <a:p>
            <a:r>
              <a:rPr lang="en-GB" sz="2000" dirty="0"/>
              <a:t>Report sales of:</a:t>
            </a:r>
          </a:p>
          <a:p>
            <a:pPr lvl="1"/>
            <a:r>
              <a:rPr lang="en-GB" sz="1800" dirty="0"/>
              <a:t>HFSS food</a:t>
            </a:r>
          </a:p>
          <a:p>
            <a:pPr lvl="1"/>
            <a:r>
              <a:rPr lang="en-GB" sz="1800" dirty="0"/>
              <a:t>Protein (by type and origin)</a:t>
            </a:r>
          </a:p>
          <a:p>
            <a:pPr lvl="1"/>
            <a:r>
              <a:rPr lang="en-GB" sz="1800" dirty="0"/>
              <a:t>Sales of fruit and vegetables</a:t>
            </a:r>
          </a:p>
          <a:p>
            <a:pPr lvl="1"/>
            <a:r>
              <a:rPr lang="en-GB" sz="1800" dirty="0"/>
              <a:t>Sales of major nutrients</a:t>
            </a:r>
          </a:p>
          <a:p>
            <a:pPr lvl="1"/>
            <a:r>
              <a:rPr lang="en-GB" sz="1800" dirty="0"/>
              <a:t>Food waste</a:t>
            </a:r>
          </a:p>
          <a:p>
            <a:pPr lvl="1"/>
            <a:r>
              <a:rPr lang="en-GB" sz="1800" dirty="0"/>
              <a:t>Total food and drink sales</a:t>
            </a:r>
          </a:p>
        </p:txBody>
      </p:sp>
      <p:sp>
        <p:nvSpPr>
          <p:cNvPr id="6" name="Text Placeholder 5">
            <a:extLst>
              <a:ext uri="{FF2B5EF4-FFF2-40B4-BE49-F238E27FC236}">
                <a16:creationId xmlns:a16="http://schemas.microsoft.com/office/drawing/2014/main" id="{4033A954-55DF-4648-9156-F4A55227F695}"/>
              </a:ext>
            </a:extLst>
          </p:cNvPr>
          <p:cNvSpPr>
            <a:spLocks noGrp="1"/>
          </p:cNvSpPr>
          <p:nvPr>
            <p:ph type="body" sz="quarter" idx="3"/>
          </p:nvPr>
        </p:nvSpPr>
        <p:spPr>
          <a:xfrm>
            <a:off x="8365445" y="2085357"/>
            <a:ext cx="3735123" cy="410191"/>
          </a:xfrm>
          <a:ln w="38100">
            <a:solidFill>
              <a:srgbClr val="009FAD"/>
            </a:solidFill>
          </a:ln>
        </p:spPr>
        <p:txBody>
          <a:bodyPr>
            <a:normAutofit lnSpcReduction="10000"/>
          </a:bodyPr>
          <a:lstStyle/>
          <a:p>
            <a:pPr algn="ctr"/>
            <a:r>
              <a:rPr lang="en-GB"/>
              <a:t>Impact</a:t>
            </a:r>
          </a:p>
        </p:txBody>
      </p:sp>
      <p:sp>
        <p:nvSpPr>
          <p:cNvPr id="7" name="Content Placeholder 6">
            <a:extLst>
              <a:ext uri="{FF2B5EF4-FFF2-40B4-BE49-F238E27FC236}">
                <a16:creationId xmlns:a16="http://schemas.microsoft.com/office/drawing/2014/main" id="{1F6EAFA6-6716-4A47-AD02-F7B62E5CF3A9}"/>
              </a:ext>
            </a:extLst>
          </p:cNvPr>
          <p:cNvSpPr>
            <a:spLocks noGrp="1"/>
          </p:cNvSpPr>
          <p:nvPr>
            <p:ph sz="quarter" idx="4"/>
          </p:nvPr>
        </p:nvSpPr>
        <p:spPr>
          <a:xfrm>
            <a:off x="8368748" y="2505074"/>
            <a:ext cx="3735122" cy="4012526"/>
          </a:xfrm>
          <a:ln w="38100">
            <a:solidFill>
              <a:srgbClr val="009FAD"/>
            </a:solidFill>
          </a:ln>
        </p:spPr>
        <p:txBody>
          <a:bodyPr>
            <a:normAutofit/>
          </a:bodyPr>
          <a:lstStyle/>
          <a:p>
            <a:r>
              <a:rPr lang="en-GB" sz="2000"/>
              <a:t>Identify where businesses are </a:t>
            </a:r>
            <a:r>
              <a:rPr lang="en-GB" sz="2000" b="1">
                <a:solidFill>
                  <a:srgbClr val="009FAD"/>
                </a:solidFill>
              </a:rPr>
              <a:t>making progress in supporting healthy and sustainable diets </a:t>
            </a:r>
            <a:r>
              <a:rPr lang="en-GB" sz="2000"/>
              <a:t>and where they are not</a:t>
            </a:r>
          </a:p>
          <a:p>
            <a:r>
              <a:rPr lang="en-GB" sz="2000"/>
              <a:t>To </a:t>
            </a:r>
            <a:r>
              <a:rPr lang="en-GB" sz="2000" b="1">
                <a:solidFill>
                  <a:srgbClr val="009FAD"/>
                </a:solidFill>
              </a:rPr>
              <a:t>encourage action </a:t>
            </a:r>
            <a:r>
              <a:rPr lang="en-GB" sz="2000"/>
              <a:t>by businesses:</a:t>
            </a:r>
          </a:p>
          <a:p>
            <a:pPr lvl="1"/>
            <a:r>
              <a:rPr lang="en-GB" sz="1800"/>
              <a:t>Increase the availability of healthier products</a:t>
            </a:r>
          </a:p>
          <a:p>
            <a:pPr lvl="1"/>
            <a:r>
              <a:rPr lang="en-GB" sz="1800"/>
              <a:t>Reformulating existing products</a:t>
            </a:r>
          </a:p>
          <a:p>
            <a:pPr lvl="1"/>
            <a:r>
              <a:rPr lang="en-GB" sz="1800"/>
              <a:t>Improving the marketing of healthy products</a:t>
            </a:r>
          </a:p>
        </p:txBody>
      </p:sp>
      <p:sp>
        <p:nvSpPr>
          <p:cNvPr id="4" name="Rectangle 3">
            <a:extLst>
              <a:ext uri="{FF2B5EF4-FFF2-40B4-BE49-F238E27FC236}">
                <a16:creationId xmlns:a16="http://schemas.microsoft.com/office/drawing/2014/main" id="{3B45B86E-DA4F-4F59-B6CA-B9BDAF663232}"/>
              </a:ext>
            </a:extLst>
          </p:cNvPr>
          <p:cNvSpPr/>
          <p:nvPr/>
        </p:nvSpPr>
        <p:spPr>
          <a:xfrm>
            <a:off x="0" y="0"/>
            <a:ext cx="12192000" cy="1080806"/>
          </a:xfrm>
          <a:prstGeom prst="rect">
            <a:avLst/>
          </a:prstGeom>
          <a:solidFill>
            <a:srgbClr val="67C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tx1"/>
                </a:solidFill>
                <a:latin typeface="+mj-lt"/>
                <a:ea typeface="+mj-ea"/>
                <a:cs typeface="+mj-cs"/>
              </a:rPr>
              <a:t>Social pressure</a:t>
            </a:r>
          </a:p>
          <a:p>
            <a:r>
              <a:rPr lang="en-GB" sz="2400" dirty="0">
                <a:solidFill>
                  <a:schemeClr val="tx1"/>
                </a:solidFill>
                <a:latin typeface="+mj-lt"/>
                <a:ea typeface="+mj-ea"/>
                <a:cs typeface="+mj-cs"/>
              </a:rPr>
              <a:t>Mandatory Reporting (</a:t>
            </a:r>
            <a:r>
              <a:rPr lang="en-GB" sz="2400" dirty="0" err="1">
                <a:solidFill>
                  <a:schemeClr val="tx1"/>
                </a:solidFill>
                <a:latin typeface="+mj-lt"/>
                <a:ea typeface="+mj-ea"/>
                <a:cs typeface="+mj-cs"/>
              </a:rPr>
              <a:t>cf</a:t>
            </a:r>
            <a:r>
              <a:rPr lang="en-GB" sz="2400" dirty="0">
                <a:solidFill>
                  <a:schemeClr val="tx1"/>
                </a:solidFill>
                <a:latin typeface="+mj-lt"/>
                <a:ea typeface="+mj-ea"/>
                <a:cs typeface="+mj-cs"/>
              </a:rPr>
              <a:t> mandatory carbon reporting)</a:t>
            </a:r>
            <a:endParaRPr lang="en-GB" sz="1400" dirty="0">
              <a:solidFill>
                <a:schemeClr val="tx1"/>
              </a:solidFill>
              <a:latin typeface="+mj-lt"/>
            </a:endParaRPr>
          </a:p>
        </p:txBody>
      </p:sp>
      <p:grpSp>
        <p:nvGrpSpPr>
          <p:cNvPr id="15" name="Group 14">
            <a:extLst>
              <a:ext uri="{FF2B5EF4-FFF2-40B4-BE49-F238E27FC236}">
                <a16:creationId xmlns:a16="http://schemas.microsoft.com/office/drawing/2014/main" id="{8C3AEE36-5C37-40C7-93ED-11ABF3ACAF0A}"/>
              </a:ext>
            </a:extLst>
          </p:cNvPr>
          <p:cNvGrpSpPr/>
          <p:nvPr/>
        </p:nvGrpSpPr>
        <p:grpSpPr>
          <a:xfrm>
            <a:off x="329486" y="2632553"/>
            <a:ext cx="2874229" cy="3885047"/>
            <a:chOff x="283468" y="2746489"/>
            <a:chExt cx="3647427" cy="4008398"/>
          </a:xfrm>
        </p:grpSpPr>
        <p:pic>
          <p:nvPicPr>
            <p:cNvPr id="9" name="Picture 8">
              <a:extLst>
                <a:ext uri="{FF2B5EF4-FFF2-40B4-BE49-F238E27FC236}">
                  <a16:creationId xmlns:a16="http://schemas.microsoft.com/office/drawing/2014/main" id="{E4D9BCA8-3F93-4BB8-BCBB-150B75D098C2}"/>
                </a:ext>
              </a:extLst>
            </p:cNvPr>
            <p:cNvPicPr>
              <a:picLocks noChangeAspect="1"/>
            </p:cNvPicPr>
            <p:nvPr/>
          </p:nvPicPr>
          <p:blipFill>
            <a:blip r:embed="rId3"/>
            <a:stretch>
              <a:fillRect/>
            </a:stretch>
          </p:blipFill>
          <p:spPr>
            <a:xfrm>
              <a:off x="340824" y="4138218"/>
              <a:ext cx="2074562" cy="1273495"/>
            </a:xfrm>
            <a:prstGeom prst="rect">
              <a:avLst/>
            </a:prstGeom>
          </p:spPr>
        </p:pic>
        <p:pic>
          <p:nvPicPr>
            <p:cNvPr id="8" name="Picture 7">
              <a:extLst>
                <a:ext uri="{FF2B5EF4-FFF2-40B4-BE49-F238E27FC236}">
                  <a16:creationId xmlns:a16="http://schemas.microsoft.com/office/drawing/2014/main" id="{49299B55-BB43-4A54-9F63-5F4BA7441372}"/>
                </a:ext>
              </a:extLst>
            </p:cNvPr>
            <p:cNvPicPr>
              <a:picLocks noChangeAspect="1"/>
            </p:cNvPicPr>
            <p:nvPr/>
          </p:nvPicPr>
          <p:blipFill rotWithShape="1">
            <a:blip r:embed="rId4"/>
            <a:srcRect t="34915" b="31770"/>
            <a:stretch/>
          </p:blipFill>
          <p:spPr>
            <a:xfrm>
              <a:off x="2282760" y="4464723"/>
              <a:ext cx="1648135" cy="549078"/>
            </a:xfrm>
            <a:prstGeom prst="rect">
              <a:avLst/>
            </a:prstGeom>
          </p:spPr>
        </p:pic>
        <p:pic>
          <p:nvPicPr>
            <p:cNvPr id="10" name="Picture 9">
              <a:extLst>
                <a:ext uri="{FF2B5EF4-FFF2-40B4-BE49-F238E27FC236}">
                  <a16:creationId xmlns:a16="http://schemas.microsoft.com/office/drawing/2014/main" id="{D5E64819-0757-4353-8526-B975162FB3F8}"/>
                </a:ext>
              </a:extLst>
            </p:cNvPr>
            <p:cNvPicPr>
              <a:picLocks noChangeAspect="1"/>
            </p:cNvPicPr>
            <p:nvPr/>
          </p:nvPicPr>
          <p:blipFill>
            <a:blip r:embed="rId5"/>
            <a:stretch>
              <a:fillRect/>
            </a:stretch>
          </p:blipFill>
          <p:spPr>
            <a:xfrm>
              <a:off x="2646226" y="4959130"/>
              <a:ext cx="1186813" cy="1186813"/>
            </a:xfrm>
            <a:prstGeom prst="rect">
              <a:avLst/>
            </a:prstGeom>
          </p:spPr>
        </p:pic>
        <p:pic>
          <p:nvPicPr>
            <p:cNvPr id="11" name="Picture 10">
              <a:extLst>
                <a:ext uri="{FF2B5EF4-FFF2-40B4-BE49-F238E27FC236}">
                  <a16:creationId xmlns:a16="http://schemas.microsoft.com/office/drawing/2014/main" id="{AC4F66C4-3104-450D-B5AD-A169A181CA72}"/>
                </a:ext>
              </a:extLst>
            </p:cNvPr>
            <p:cNvPicPr>
              <a:picLocks noChangeAspect="1"/>
            </p:cNvPicPr>
            <p:nvPr/>
          </p:nvPicPr>
          <p:blipFill>
            <a:blip r:embed="rId6"/>
            <a:stretch>
              <a:fillRect/>
            </a:stretch>
          </p:blipFill>
          <p:spPr>
            <a:xfrm>
              <a:off x="983244" y="3574482"/>
              <a:ext cx="2292718" cy="674799"/>
            </a:xfrm>
            <a:prstGeom prst="rect">
              <a:avLst/>
            </a:prstGeom>
          </p:spPr>
        </p:pic>
        <p:pic>
          <p:nvPicPr>
            <p:cNvPr id="13" name="Picture 12">
              <a:extLst>
                <a:ext uri="{FF2B5EF4-FFF2-40B4-BE49-F238E27FC236}">
                  <a16:creationId xmlns:a16="http://schemas.microsoft.com/office/drawing/2014/main" id="{B702A7C7-F2C0-4495-ADB2-88E9002CD4E0}"/>
                </a:ext>
              </a:extLst>
            </p:cNvPr>
            <p:cNvPicPr>
              <a:picLocks noChangeAspect="1"/>
            </p:cNvPicPr>
            <p:nvPr/>
          </p:nvPicPr>
          <p:blipFill>
            <a:blip r:embed="rId7"/>
            <a:stretch>
              <a:fillRect/>
            </a:stretch>
          </p:blipFill>
          <p:spPr>
            <a:xfrm>
              <a:off x="822366" y="2746489"/>
              <a:ext cx="2614475" cy="948389"/>
            </a:xfrm>
            <a:prstGeom prst="rect">
              <a:avLst/>
            </a:prstGeom>
          </p:spPr>
        </p:pic>
        <p:pic>
          <p:nvPicPr>
            <p:cNvPr id="14" name="Picture 13">
              <a:extLst>
                <a:ext uri="{FF2B5EF4-FFF2-40B4-BE49-F238E27FC236}">
                  <a16:creationId xmlns:a16="http://schemas.microsoft.com/office/drawing/2014/main" id="{10A88547-B3E2-40CE-B6FD-4D95A49B12D7}"/>
                </a:ext>
              </a:extLst>
            </p:cNvPr>
            <p:cNvPicPr>
              <a:picLocks noChangeAspect="1"/>
            </p:cNvPicPr>
            <p:nvPr/>
          </p:nvPicPr>
          <p:blipFill>
            <a:blip r:embed="rId8"/>
            <a:stretch>
              <a:fillRect/>
            </a:stretch>
          </p:blipFill>
          <p:spPr>
            <a:xfrm>
              <a:off x="283468" y="5481392"/>
              <a:ext cx="2405623" cy="1273495"/>
            </a:xfrm>
            <a:prstGeom prst="rect">
              <a:avLst/>
            </a:prstGeom>
          </p:spPr>
        </p:pic>
        <p:pic>
          <p:nvPicPr>
            <p:cNvPr id="12" name="Picture 11">
              <a:extLst>
                <a:ext uri="{FF2B5EF4-FFF2-40B4-BE49-F238E27FC236}">
                  <a16:creationId xmlns:a16="http://schemas.microsoft.com/office/drawing/2014/main" id="{1D6C951C-BDF5-4F83-B696-FCCE66F9F827}"/>
                </a:ext>
              </a:extLst>
            </p:cNvPr>
            <p:cNvPicPr>
              <a:picLocks noChangeAspect="1"/>
            </p:cNvPicPr>
            <p:nvPr/>
          </p:nvPicPr>
          <p:blipFill>
            <a:blip r:embed="rId9"/>
            <a:stretch>
              <a:fillRect/>
            </a:stretch>
          </p:blipFill>
          <p:spPr>
            <a:xfrm>
              <a:off x="973279" y="5175517"/>
              <a:ext cx="513000" cy="542925"/>
            </a:xfrm>
            <a:prstGeom prst="rect">
              <a:avLst/>
            </a:prstGeom>
          </p:spPr>
        </p:pic>
      </p:grpSp>
      <p:sp>
        <p:nvSpPr>
          <p:cNvPr id="16" name="Text Placeholder 4">
            <a:extLst>
              <a:ext uri="{FF2B5EF4-FFF2-40B4-BE49-F238E27FC236}">
                <a16:creationId xmlns:a16="http://schemas.microsoft.com/office/drawing/2014/main" id="{FA509816-951B-42FE-9C76-CE5C2F17D049}"/>
              </a:ext>
            </a:extLst>
          </p:cNvPr>
          <p:cNvSpPr txBox="1">
            <a:spLocks/>
          </p:cNvSpPr>
          <p:nvPr/>
        </p:nvSpPr>
        <p:spPr>
          <a:xfrm>
            <a:off x="329486" y="2086183"/>
            <a:ext cx="2886471" cy="419717"/>
          </a:xfrm>
          <a:prstGeom prst="rect">
            <a:avLst/>
          </a:prstGeom>
          <a:ln w="38100">
            <a:solidFill>
              <a:srgbClr val="009FAD"/>
            </a:solidFill>
          </a:ln>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a:t>Supported by..</a:t>
            </a:r>
          </a:p>
        </p:txBody>
      </p:sp>
    </p:spTree>
    <p:extLst>
      <p:ext uri="{BB962C8B-B14F-4D97-AF65-F5344CB8AC3E}">
        <p14:creationId xmlns:p14="http://schemas.microsoft.com/office/powerpoint/2010/main" val="2186174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29BFCC-CD3A-486F-ABCD-6A4B9CA2BADD}"/>
              </a:ext>
            </a:extLst>
          </p:cNvPr>
          <p:cNvSpPr/>
          <p:nvPr/>
        </p:nvSpPr>
        <p:spPr>
          <a:xfrm>
            <a:off x="0" y="0"/>
            <a:ext cx="12192000" cy="1150620"/>
          </a:xfrm>
          <a:prstGeom prst="rect">
            <a:avLst/>
          </a:prstGeom>
          <a:solidFill>
            <a:srgbClr val="FC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tx1"/>
                </a:solidFill>
                <a:latin typeface="+mj-lt"/>
              </a:rPr>
              <a:t>Guarantee the budget for agricultural payments until at least 2029</a:t>
            </a:r>
          </a:p>
          <a:p>
            <a:r>
              <a:rPr lang="en-GB" sz="2400" dirty="0">
                <a:solidFill>
                  <a:schemeClr val="tx1"/>
                </a:solidFill>
                <a:latin typeface="+mj-lt"/>
              </a:rPr>
              <a:t>And segment it so it is spatially coherent</a:t>
            </a:r>
            <a:endParaRPr lang="en-GB" sz="1400" dirty="0">
              <a:solidFill>
                <a:schemeClr val="tx1"/>
              </a:solidFill>
              <a:latin typeface="+mj-lt"/>
            </a:endParaRPr>
          </a:p>
        </p:txBody>
      </p:sp>
      <p:sp>
        <p:nvSpPr>
          <p:cNvPr id="6" name="Content Placeholder 6">
            <a:extLst>
              <a:ext uri="{FF2B5EF4-FFF2-40B4-BE49-F238E27FC236}">
                <a16:creationId xmlns:a16="http://schemas.microsoft.com/office/drawing/2014/main" id="{490C3606-FEA1-4040-B984-D365495CACCF}"/>
              </a:ext>
            </a:extLst>
          </p:cNvPr>
          <p:cNvSpPr txBox="1">
            <a:spLocks/>
          </p:cNvSpPr>
          <p:nvPr/>
        </p:nvSpPr>
        <p:spPr>
          <a:xfrm>
            <a:off x="3670566" y="2486882"/>
            <a:ext cx="3853356" cy="4179004"/>
          </a:xfrm>
          <a:prstGeom prst="rect">
            <a:avLst/>
          </a:prstGeom>
          <a:ln w="38100">
            <a:solidFill>
              <a:srgbClr val="FCCC00"/>
            </a:solid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To help farmers transition to more sustainable land use</a:t>
            </a:r>
          </a:p>
          <a:p>
            <a:r>
              <a:rPr lang="en-GB"/>
              <a:t>£500-£700m for schemes to encourage carbon removal and habitat restoration</a:t>
            </a:r>
          </a:p>
          <a:p>
            <a:r>
              <a:rPr lang="en-GB"/>
              <a:t>£2.2bn to ELMs</a:t>
            </a:r>
          </a:p>
          <a:p>
            <a:r>
              <a:rPr lang="en-GB"/>
              <a:t>£200m for improving farm productivity and innovation</a:t>
            </a:r>
          </a:p>
        </p:txBody>
      </p:sp>
      <p:sp>
        <p:nvSpPr>
          <p:cNvPr id="7" name="Text Placeholder 5">
            <a:extLst>
              <a:ext uri="{FF2B5EF4-FFF2-40B4-BE49-F238E27FC236}">
                <a16:creationId xmlns:a16="http://schemas.microsoft.com/office/drawing/2014/main" id="{4D4BC700-7D56-44F4-BC65-359E973B136F}"/>
              </a:ext>
            </a:extLst>
          </p:cNvPr>
          <p:cNvSpPr txBox="1">
            <a:spLocks/>
          </p:cNvSpPr>
          <p:nvPr/>
        </p:nvSpPr>
        <p:spPr>
          <a:xfrm>
            <a:off x="3670566" y="2049945"/>
            <a:ext cx="3853356" cy="436937"/>
          </a:xfrm>
          <a:prstGeom prst="rect">
            <a:avLst/>
          </a:prstGeom>
          <a:ln w="38100">
            <a:solidFill>
              <a:srgbClr val="FCCC00"/>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a:t>How would it work?</a:t>
            </a:r>
          </a:p>
        </p:txBody>
      </p:sp>
      <p:pic>
        <p:nvPicPr>
          <p:cNvPr id="10" name="Picture 9" descr="Map&#10;&#10;Description automatically generated">
            <a:extLst>
              <a:ext uri="{FF2B5EF4-FFF2-40B4-BE49-F238E27FC236}">
                <a16:creationId xmlns:a16="http://schemas.microsoft.com/office/drawing/2014/main" id="{7FED9FC7-AF6D-4DA3-8BE0-5B640B497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35696"/>
            <a:ext cx="3596776" cy="3889305"/>
          </a:xfrm>
          <a:prstGeom prst="rect">
            <a:avLst/>
          </a:prstGeom>
        </p:spPr>
      </p:pic>
      <p:sp>
        <p:nvSpPr>
          <p:cNvPr id="12" name="Content Placeholder 6">
            <a:extLst>
              <a:ext uri="{FF2B5EF4-FFF2-40B4-BE49-F238E27FC236}">
                <a16:creationId xmlns:a16="http://schemas.microsoft.com/office/drawing/2014/main" id="{65560F85-D1A5-4CCE-9B44-17A7F0ABADDF}"/>
              </a:ext>
            </a:extLst>
          </p:cNvPr>
          <p:cNvSpPr txBox="1">
            <a:spLocks/>
          </p:cNvSpPr>
          <p:nvPr/>
        </p:nvSpPr>
        <p:spPr>
          <a:xfrm>
            <a:off x="7597712" y="2486882"/>
            <a:ext cx="3853356" cy="4179004"/>
          </a:xfrm>
          <a:prstGeom prst="rect">
            <a:avLst/>
          </a:prstGeom>
          <a:ln w="38100">
            <a:solidFill>
              <a:srgbClr val="FCCC00"/>
            </a:solid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An extra 7% of land in England to be protected for nature by 2035</a:t>
            </a:r>
          </a:p>
          <a:p>
            <a:r>
              <a:rPr lang="en-GB"/>
              <a:t>410,000 hectares of additional woodland in England</a:t>
            </a:r>
          </a:p>
          <a:p>
            <a:r>
              <a:rPr lang="en-GB"/>
              <a:t>325,000 hectares of upland peat restored</a:t>
            </a:r>
          </a:p>
          <a:p>
            <a:r>
              <a:rPr lang="en-GB"/>
              <a:t>200,000 hectares of agricultural land managed for nature which is not suited to farms e.g. marshes and species rich grassland</a:t>
            </a:r>
          </a:p>
        </p:txBody>
      </p:sp>
      <p:sp>
        <p:nvSpPr>
          <p:cNvPr id="13" name="Text Placeholder 5">
            <a:extLst>
              <a:ext uri="{FF2B5EF4-FFF2-40B4-BE49-F238E27FC236}">
                <a16:creationId xmlns:a16="http://schemas.microsoft.com/office/drawing/2014/main" id="{4FA06BE7-B163-475C-913F-7406E8D52B42}"/>
              </a:ext>
            </a:extLst>
          </p:cNvPr>
          <p:cNvSpPr txBox="1">
            <a:spLocks/>
          </p:cNvSpPr>
          <p:nvPr/>
        </p:nvSpPr>
        <p:spPr>
          <a:xfrm>
            <a:off x="7597712" y="2049945"/>
            <a:ext cx="3853356" cy="436937"/>
          </a:xfrm>
          <a:prstGeom prst="rect">
            <a:avLst/>
          </a:prstGeom>
          <a:ln w="38100">
            <a:solidFill>
              <a:srgbClr val="FCCC00"/>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a:t>Impact</a:t>
            </a:r>
          </a:p>
        </p:txBody>
      </p:sp>
    </p:spTree>
    <p:extLst>
      <p:ext uri="{BB962C8B-B14F-4D97-AF65-F5344CB8AC3E}">
        <p14:creationId xmlns:p14="http://schemas.microsoft.com/office/powerpoint/2010/main" val="249419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schematic&#10;&#10;Description automatically generated">
            <a:extLst>
              <a:ext uri="{FF2B5EF4-FFF2-40B4-BE49-F238E27FC236}">
                <a16:creationId xmlns:a16="http://schemas.microsoft.com/office/drawing/2014/main" id="{2787A4C7-9751-4639-9F5A-6045758D3C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000250"/>
            <a:ext cx="7276081" cy="4866712"/>
          </a:xfrm>
        </p:spPr>
      </p:pic>
      <p:sp>
        <p:nvSpPr>
          <p:cNvPr id="4" name="Rectangle 3">
            <a:extLst>
              <a:ext uri="{FF2B5EF4-FFF2-40B4-BE49-F238E27FC236}">
                <a16:creationId xmlns:a16="http://schemas.microsoft.com/office/drawing/2014/main" id="{38A1FE28-AADA-430E-B0B4-E76EA21B1ED0}"/>
              </a:ext>
            </a:extLst>
          </p:cNvPr>
          <p:cNvSpPr/>
          <p:nvPr/>
        </p:nvSpPr>
        <p:spPr>
          <a:xfrm>
            <a:off x="0" y="0"/>
            <a:ext cx="12192000" cy="937260"/>
          </a:xfrm>
          <a:prstGeom prst="rect">
            <a:avLst/>
          </a:prstGeom>
          <a:solidFill>
            <a:srgbClr val="86C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tx1"/>
                </a:solidFill>
                <a:latin typeface="+mj-lt"/>
              </a:rPr>
              <a:t>Set clear targets and legislate for long-term change</a:t>
            </a:r>
            <a:endParaRPr lang="en-GB" sz="1400" b="1" dirty="0">
              <a:solidFill>
                <a:schemeClr val="tx1"/>
              </a:solidFill>
              <a:latin typeface="+mj-lt"/>
            </a:endParaRPr>
          </a:p>
        </p:txBody>
      </p:sp>
      <p:sp>
        <p:nvSpPr>
          <p:cNvPr id="6" name="TextBox 5">
            <a:extLst>
              <a:ext uri="{FF2B5EF4-FFF2-40B4-BE49-F238E27FC236}">
                <a16:creationId xmlns:a16="http://schemas.microsoft.com/office/drawing/2014/main" id="{127FA41B-BC8B-4A96-801D-1A4266CFAA14}"/>
              </a:ext>
            </a:extLst>
          </p:cNvPr>
          <p:cNvSpPr txBox="1"/>
          <p:nvPr/>
        </p:nvSpPr>
        <p:spPr>
          <a:xfrm>
            <a:off x="7276081" y="2219920"/>
            <a:ext cx="4458719" cy="1754326"/>
          </a:xfrm>
          <a:prstGeom prst="rect">
            <a:avLst/>
          </a:prstGeom>
          <a:noFill/>
          <a:ln w="41275">
            <a:solidFill>
              <a:schemeClr val="accent1"/>
            </a:solidFill>
          </a:ln>
        </p:spPr>
        <p:txBody>
          <a:bodyPr wrap="square" rtlCol="0">
            <a:spAutoFit/>
          </a:bodyPr>
          <a:lstStyle/>
          <a:p>
            <a:r>
              <a:rPr lang="en-GB" b="1"/>
              <a:t>How would it work?</a:t>
            </a:r>
          </a:p>
          <a:p>
            <a:pPr marL="285750" indent="-285750">
              <a:buFont typeface="Arial" panose="020B0604020202020204" pitchFamily="34" charset="0"/>
              <a:buChar char="•"/>
            </a:pPr>
            <a:r>
              <a:rPr lang="en-GB"/>
              <a:t>A Good Food Bill including diet related health targets</a:t>
            </a:r>
          </a:p>
          <a:p>
            <a:pPr marL="285750" indent="-285750">
              <a:buFont typeface="Arial" panose="020B0604020202020204" pitchFamily="34" charset="0"/>
              <a:buChar char="•"/>
            </a:pPr>
            <a:r>
              <a:rPr lang="en-GB"/>
              <a:t>Formally extend the FSA remit to drive forward progress and hold government to account.</a:t>
            </a:r>
          </a:p>
        </p:txBody>
      </p:sp>
      <p:sp>
        <p:nvSpPr>
          <p:cNvPr id="7" name="TextBox 6">
            <a:extLst>
              <a:ext uri="{FF2B5EF4-FFF2-40B4-BE49-F238E27FC236}">
                <a16:creationId xmlns:a16="http://schemas.microsoft.com/office/drawing/2014/main" id="{9BC7446A-F704-444E-B599-FD46B76F54DF}"/>
              </a:ext>
            </a:extLst>
          </p:cNvPr>
          <p:cNvSpPr txBox="1"/>
          <p:nvPr/>
        </p:nvSpPr>
        <p:spPr>
          <a:xfrm>
            <a:off x="7276080" y="4848820"/>
            <a:ext cx="4458719" cy="1754326"/>
          </a:xfrm>
          <a:prstGeom prst="rect">
            <a:avLst/>
          </a:prstGeom>
          <a:noFill/>
          <a:ln w="41275">
            <a:solidFill>
              <a:schemeClr val="accent1"/>
            </a:solidFill>
          </a:ln>
        </p:spPr>
        <p:txBody>
          <a:bodyPr wrap="square" rtlCol="0">
            <a:spAutoFit/>
          </a:bodyPr>
          <a:lstStyle/>
          <a:p>
            <a:r>
              <a:rPr lang="en-GB" b="1"/>
              <a:t>Impact</a:t>
            </a:r>
          </a:p>
          <a:p>
            <a:pPr marL="285750" indent="-285750">
              <a:buFontTx/>
              <a:buChar char="-"/>
            </a:pPr>
            <a:r>
              <a:rPr lang="en-GB"/>
              <a:t>Set the </a:t>
            </a:r>
            <a:r>
              <a:rPr lang="en-GB" b="1"/>
              <a:t>long term goals and ensure progress </a:t>
            </a:r>
            <a:r>
              <a:rPr lang="en-GB"/>
              <a:t>towards net zero, nature recovery and better health</a:t>
            </a:r>
          </a:p>
          <a:p>
            <a:pPr marL="285750" indent="-285750">
              <a:buFontTx/>
              <a:buChar char="-"/>
            </a:pPr>
            <a:r>
              <a:rPr lang="en-GB" b="1"/>
              <a:t>Continuity of ambition </a:t>
            </a:r>
            <a:r>
              <a:rPr lang="en-GB"/>
              <a:t>on these areas regardless of political party</a:t>
            </a:r>
          </a:p>
        </p:txBody>
      </p:sp>
    </p:spTree>
    <p:extLst>
      <p:ext uri="{BB962C8B-B14F-4D97-AF65-F5344CB8AC3E}">
        <p14:creationId xmlns:p14="http://schemas.microsoft.com/office/powerpoint/2010/main" val="64004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EE1E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9400C7-8942-46AA-A18A-26D8A07CA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78" y="2742187"/>
            <a:ext cx="6208506" cy="3916293"/>
          </a:xfrm>
          <a:prstGeom prst="rect">
            <a:avLst/>
          </a:prstGeom>
        </p:spPr>
      </p:pic>
      <p:pic>
        <p:nvPicPr>
          <p:cNvPr id="9" name="Picture 8">
            <a:extLst>
              <a:ext uri="{FF2B5EF4-FFF2-40B4-BE49-F238E27FC236}">
                <a16:creationId xmlns:a16="http://schemas.microsoft.com/office/drawing/2014/main" id="{5EA77760-277E-4733-9D82-A15E2D72F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178" y="596236"/>
            <a:ext cx="3818334" cy="1806425"/>
          </a:xfrm>
          <a:prstGeom prst="rect">
            <a:avLst/>
          </a:prstGeom>
        </p:spPr>
      </p:pic>
    </p:spTree>
    <p:extLst>
      <p:ext uri="{BB962C8B-B14F-4D97-AF65-F5344CB8AC3E}">
        <p14:creationId xmlns:p14="http://schemas.microsoft.com/office/powerpoint/2010/main" val="348394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24C8EC3-6FAC-4797-B8F8-3A00FC5D670C}"/>
              </a:ext>
            </a:extLst>
          </p:cNvPr>
          <p:cNvGrpSpPr/>
          <p:nvPr/>
        </p:nvGrpSpPr>
        <p:grpSpPr>
          <a:xfrm>
            <a:off x="-5520" y="1408649"/>
            <a:ext cx="12197520" cy="3426553"/>
            <a:chOff x="-5520" y="1651247"/>
            <a:chExt cx="12197520" cy="3426553"/>
          </a:xfrm>
        </p:grpSpPr>
        <p:sp>
          <p:nvSpPr>
            <p:cNvPr id="7" name="CustomShape 3">
              <a:extLst>
                <a:ext uri="{FF2B5EF4-FFF2-40B4-BE49-F238E27FC236}">
                  <a16:creationId xmlns:a16="http://schemas.microsoft.com/office/drawing/2014/main" id="{E1A0704F-73F7-4428-992B-66A7E8676F19}"/>
                </a:ext>
              </a:extLst>
            </p:cNvPr>
            <p:cNvSpPr/>
            <p:nvPr/>
          </p:nvSpPr>
          <p:spPr>
            <a:xfrm>
              <a:off x="240" y="3264840"/>
              <a:ext cx="12191760" cy="1317600"/>
            </a:xfrm>
            <a:prstGeom prst="rect">
              <a:avLst/>
            </a:prstGeom>
            <a:solidFill>
              <a:srgbClr val="F7F7ED"/>
            </a:solidFill>
            <a:ln>
              <a:noFill/>
            </a:ln>
          </p:spPr>
          <p:style>
            <a:lnRef idx="2">
              <a:schemeClr val="accent1">
                <a:shade val="50000"/>
              </a:schemeClr>
            </a:lnRef>
            <a:fillRef idx="1">
              <a:schemeClr val="accent1"/>
            </a:fillRef>
            <a:effectRef idx="0">
              <a:schemeClr val="accent1"/>
            </a:effectRef>
            <a:fontRef idx="minor"/>
          </p:style>
        </p:sp>
        <p:grpSp>
          <p:nvGrpSpPr>
            <p:cNvPr id="8" name="Group 5">
              <a:extLst>
                <a:ext uri="{FF2B5EF4-FFF2-40B4-BE49-F238E27FC236}">
                  <a16:creationId xmlns:a16="http://schemas.microsoft.com/office/drawing/2014/main" id="{F85DEF5F-E57D-4129-9766-E915B13D9724}"/>
                </a:ext>
              </a:extLst>
            </p:cNvPr>
            <p:cNvGrpSpPr/>
            <p:nvPr/>
          </p:nvGrpSpPr>
          <p:grpSpPr>
            <a:xfrm>
              <a:off x="-5520" y="4549320"/>
              <a:ext cx="12197520" cy="528480"/>
              <a:chOff x="-5760" y="4546800"/>
              <a:chExt cx="12197520" cy="528480"/>
            </a:xfrm>
          </p:grpSpPr>
          <p:pic>
            <p:nvPicPr>
              <p:cNvPr id="9" name="Picture 8">
                <a:extLst>
                  <a:ext uri="{FF2B5EF4-FFF2-40B4-BE49-F238E27FC236}">
                    <a16:creationId xmlns:a16="http://schemas.microsoft.com/office/drawing/2014/main" id="{D11AEB14-E100-48BD-8F2D-EC63B5836752}"/>
                  </a:ext>
                </a:extLst>
              </p:cNvPr>
              <p:cNvPicPr/>
              <p:nvPr/>
            </p:nvPicPr>
            <p:blipFill>
              <a:blip r:embed="rId3"/>
              <a:stretch/>
            </p:blipFill>
            <p:spPr>
              <a:xfrm>
                <a:off x="-5760" y="4580280"/>
                <a:ext cx="4667040" cy="495000"/>
              </a:xfrm>
              <a:prstGeom prst="rect">
                <a:avLst/>
              </a:prstGeom>
              <a:ln w="0">
                <a:noFill/>
              </a:ln>
            </p:spPr>
          </p:pic>
          <p:pic>
            <p:nvPicPr>
              <p:cNvPr id="10" name="Picture 9">
                <a:extLst>
                  <a:ext uri="{FF2B5EF4-FFF2-40B4-BE49-F238E27FC236}">
                    <a16:creationId xmlns:a16="http://schemas.microsoft.com/office/drawing/2014/main" id="{97DF3498-AB92-4895-ADA8-71E62C6B8B4E}"/>
                  </a:ext>
                </a:extLst>
              </p:cNvPr>
              <p:cNvPicPr/>
              <p:nvPr/>
            </p:nvPicPr>
            <p:blipFill>
              <a:blip r:embed="rId3"/>
              <a:stretch/>
            </p:blipFill>
            <p:spPr>
              <a:xfrm>
                <a:off x="4661640" y="4580280"/>
                <a:ext cx="4667040" cy="495000"/>
              </a:xfrm>
              <a:prstGeom prst="rect">
                <a:avLst/>
              </a:prstGeom>
              <a:ln w="0">
                <a:noFill/>
              </a:ln>
            </p:spPr>
          </p:pic>
          <p:pic>
            <p:nvPicPr>
              <p:cNvPr id="11" name="Picture 10">
                <a:extLst>
                  <a:ext uri="{FF2B5EF4-FFF2-40B4-BE49-F238E27FC236}">
                    <a16:creationId xmlns:a16="http://schemas.microsoft.com/office/drawing/2014/main" id="{0A6183C3-CA71-4AC3-B234-4AE399913661}"/>
                  </a:ext>
                </a:extLst>
              </p:cNvPr>
              <p:cNvPicPr/>
              <p:nvPr/>
            </p:nvPicPr>
            <p:blipFill>
              <a:blip r:embed="rId3"/>
              <a:stretch/>
            </p:blipFill>
            <p:spPr>
              <a:xfrm>
                <a:off x="8854200" y="4546800"/>
                <a:ext cx="3337560" cy="495000"/>
              </a:xfrm>
              <a:prstGeom prst="rect">
                <a:avLst/>
              </a:prstGeom>
              <a:ln w="0">
                <a:noFill/>
              </a:ln>
            </p:spPr>
          </p:pic>
        </p:grpSp>
        <p:grpSp>
          <p:nvGrpSpPr>
            <p:cNvPr id="12" name="Group 6">
              <a:extLst>
                <a:ext uri="{FF2B5EF4-FFF2-40B4-BE49-F238E27FC236}">
                  <a16:creationId xmlns:a16="http://schemas.microsoft.com/office/drawing/2014/main" id="{BDE4CBE4-DDF1-4635-AC9E-91FE761AB9E0}"/>
                </a:ext>
              </a:extLst>
            </p:cNvPr>
            <p:cNvGrpSpPr/>
            <p:nvPr/>
          </p:nvGrpSpPr>
          <p:grpSpPr>
            <a:xfrm>
              <a:off x="-5520" y="1651247"/>
              <a:ext cx="12197520" cy="528480"/>
              <a:chOff x="-5760" y="1333440"/>
              <a:chExt cx="12197520" cy="528480"/>
            </a:xfrm>
          </p:grpSpPr>
          <p:pic>
            <p:nvPicPr>
              <p:cNvPr id="13" name="Picture 15">
                <a:extLst>
                  <a:ext uri="{FF2B5EF4-FFF2-40B4-BE49-F238E27FC236}">
                    <a16:creationId xmlns:a16="http://schemas.microsoft.com/office/drawing/2014/main" id="{55F7B5F0-06B8-4F59-B7DA-859FB29D7D33}"/>
                  </a:ext>
                </a:extLst>
              </p:cNvPr>
              <p:cNvPicPr/>
              <p:nvPr/>
            </p:nvPicPr>
            <p:blipFill>
              <a:blip r:embed="rId3"/>
              <a:stretch/>
            </p:blipFill>
            <p:spPr>
              <a:xfrm rot="10800000" flipH="1">
                <a:off x="-5760" y="1333080"/>
                <a:ext cx="4667040" cy="495000"/>
              </a:xfrm>
              <a:prstGeom prst="rect">
                <a:avLst/>
              </a:prstGeom>
              <a:ln w="0">
                <a:noFill/>
              </a:ln>
            </p:spPr>
          </p:pic>
          <p:pic>
            <p:nvPicPr>
              <p:cNvPr id="14" name="Picture 16">
                <a:extLst>
                  <a:ext uri="{FF2B5EF4-FFF2-40B4-BE49-F238E27FC236}">
                    <a16:creationId xmlns:a16="http://schemas.microsoft.com/office/drawing/2014/main" id="{D118C783-ABB6-4051-A2E1-85DB806F14A4}"/>
                  </a:ext>
                </a:extLst>
              </p:cNvPr>
              <p:cNvPicPr/>
              <p:nvPr/>
            </p:nvPicPr>
            <p:blipFill>
              <a:blip r:embed="rId3"/>
              <a:stretch/>
            </p:blipFill>
            <p:spPr>
              <a:xfrm rot="10800000" flipH="1">
                <a:off x="4661640" y="1333080"/>
                <a:ext cx="4667040" cy="495000"/>
              </a:xfrm>
              <a:prstGeom prst="rect">
                <a:avLst/>
              </a:prstGeom>
              <a:ln w="0">
                <a:noFill/>
              </a:ln>
            </p:spPr>
          </p:pic>
          <p:pic>
            <p:nvPicPr>
              <p:cNvPr id="15" name="Picture 17">
                <a:extLst>
                  <a:ext uri="{FF2B5EF4-FFF2-40B4-BE49-F238E27FC236}">
                    <a16:creationId xmlns:a16="http://schemas.microsoft.com/office/drawing/2014/main" id="{299E6A99-5279-4B03-BA34-1CC364971677}"/>
                  </a:ext>
                </a:extLst>
              </p:cNvPr>
              <p:cNvPicPr/>
              <p:nvPr/>
            </p:nvPicPr>
            <p:blipFill>
              <a:blip r:embed="rId3"/>
              <a:stretch/>
            </p:blipFill>
            <p:spPr>
              <a:xfrm rot="10800000" flipH="1">
                <a:off x="8854200" y="1366560"/>
                <a:ext cx="3337560" cy="495000"/>
              </a:xfrm>
              <a:prstGeom prst="rect">
                <a:avLst/>
              </a:prstGeom>
              <a:ln w="0">
                <a:noFill/>
              </a:ln>
            </p:spPr>
          </p:pic>
        </p:grpSp>
        <p:sp>
          <p:nvSpPr>
            <p:cNvPr id="16" name="CustomShape 3">
              <a:extLst>
                <a:ext uri="{FF2B5EF4-FFF2-40B4-BE49-F238E27FC236}">
                  <a16:creationId xmlns:a16="http://schemas.microsoft.com/office/drawing/2014/main" id="{092CAFF1-8544-484E-98A4-1242433B2117}"/>
                </a:ext>
              </a:extLst>
            </p:cNvPr>
            <p:cNvSpPr/>
            <p:nvPr/>
          </p:nvSpPr>
          <p:spPr>
            <a:xfrm>
              <a:off x="240" y="2077317"/>
              <a:ext cx="12191760" cy="1317600"/>
            </a:xfrm>
            <a:prstGeom prst="rect">
              <a:avLst/>
            </a:prstGeom>
            <a:solidFill>
              <a:srgbClr val="F7F7ED"/>
            </a:solidFill>
            <a:ln>
              <a:noFill/>
            </a:ln>
          </p:spPr>
          <p:style>
            <a:lnRef idx="2">
              <a:schemeClr val="accent1">
                <a:shade val="50000"/>
              </a:schemeClr>
            </a:lnRef>
            <a:fillRef idx="1">
              <a:schemeClr val="accent1"/>
            </a:fillRef>
            <a:effectRef idx="0">
              <a:schemeClr val="accent1"/>
            </a:effectRef>
            <a:fontRef idx="minor"/>
          </p:style>
        </p:sp>
      </p:grpSp>
      <p:sp>
        <p:nvSpPr>
          <p:cNvPr id="2" name="Title 1">
            <a:extLst>
              <a:ext uri="{FF2B5EF4-FFF2-40B4-BE49-F238E27FC236}">
                <a16:creationId xmlns:a16="http://schemas.microsoft.com/office/drawing/2014/main" id="{067A2303-0ECE-4ACA-AAC7-728226686A74}"/>
              </a:ext>
            </a:extLst>
          </p:cNvPr>
          <p:cNvSpPr>
            <a:spLocks noGrp="1"/>
          </p:cNvSpPr>
          <p:nvPr>
            <p:ph type="ctrTitle"/>
          </p:nvPr>
        </p:nvSpPr>
        <p:spPr>
          <a:xfrm>
            <a:off x="1524000" y="1689268"/>
            <a:ext cx="9144000" cy="2387600"/>
          </a:xfrm>
        </p:spPr>
        <p:txBody>
          <a:bodyPr/>
          <a:lstStyle/>
          <a:p>
            <a:pPr algn="l"/>
            <a:r>
              <a:rPr lang="en-GB" b="1" dirty="0">
                <a:latin typeface="Arial" panose="020B0604020202020204" pitchFamily="34" charset="0"/>
                <a:cs typeface="Arial" panose="020B0604020202020204" pitchFamily="34" charset="0"/>
              </a:rPr>
              <a:t>The causes</a:t>
            </a:r>
          </a:p>
        </p:txBody>
      </p:sp>
    </p:spTree>
    <p:extLst>
      <p:ext uri="{BB962C8B-B14F-4D97-AF65-F5344CB8AC3E}">
        <p14:creationId xmlns:p14="http://schemas.microsoft.com/office/powerpoint/2010/main" val="38270959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C7231E-BC59-4045-9B80-5809C85B92A9}"/>
              </a:ext>
            </a:extLst>
          </p:cNvPr>
          <p:cNvSpPr>
            <a:spLocks noGrp="1"/>
          </p:cNvSpPr>
          <p:nvPr>
            <p:ph type="title"/>
          </p:nvPr>
        </p:nvSpPr>
        <p:spPr/>
        <p:txBody>
          <a:bodyPr/>
          <a:lstStyle/>
          <a:p>
            <a:r>
              <a:rPr lang="en-GB" sz="2800" b="1" dirty="0"/>
              <a:t>Two feedback loops are responsible</a:t>
            </a:r>
            <a:br>
              <a:rPr lang="en-GB" sz="2800" dirty="0"/>
            </a:br>
            <a:endParaRPr lang="en-GB" sz="2800" dirty="0"/>
          </a:p>
        </p:txBody>
      </p:sp>
      <p:sp>
        <p:nvSpPr>
          <p:cNvPr id="6" name="Text Placeholder 5">
            <a:extLst>
              <a:ext uri="{FF2B5EF4-FFF2-40B4-BE49-F238E27FC236}">
                <a16:creationId xmlns:a16="http://schemas.microsoft.com/office/drawing/2014/main" id="{B388E2CF-C962-41BF-92CE-F68D4C3146DA}"/>
              </a:ext>
            </a:extLst>
          </p:cNvPr>
          <p:cNvSpPr txBox="1">
            <a:spLocks/>
          </p:cNvSpPr>
          <p:nvPr/>
        </p:nvSpPr>
        <p:spPr>
          <a:xfrm>
            <a:off x="837720" y="1177882"/>
            <a:ext cx="5157787" cy="823912"/>
          </a:xfrm>
          <a:prstGeom prst="rect">
            <a:avLst/>
          </a:prstGeom>
          <a:solidFill>
            <a:srgbClr val="C6004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The Invisibility of Nature</a:t>
            </a:r>
          </a:p>
        </p:txBody>
      </p:sp>
      <p:sp>
        <p:nvSpPr>
          <p:cNvPr id="9" name="Text Placeholder 6">
            <a:extLst>
              <a:ext uri="{FF2B5EF4-FFF2-40B4-BE49-F238E27FC236}">
                <a16:creationId xmlns:a16="http://schemas.microsoft.com/office/drawing/2014/main" id="{A9B9F3B0-D0A1-4828-8277-DAD4878CCDDC}"/>
              </a:ext>
            </a:extLst>
          </p:cNvPr>
          <p:cNvSpPr txBox="1">
            <a:spLocks/>
          </p:cNvSpPr>
          <p:nvPr/>
        </p:nvSpPr>
        <p:spPr>
          <a:xfrm>
            <a:off x="6170132" y="1177882"/>
            <a:ext cx="5183188" cy="823912"/>
          </a:xfrm>
          <a:prstGeom prst="rect">
            <a:avLst/>
          </a:prstGeom>
          <a:solidFill>
            <a:srgbClr val="009FAD"/>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The Junk Food Cycle</a:t>
            </a:r>
          </a:p>
        </p:txBody>
      </p:sp>
      <p:pic>
        <p:nvPicPr>
          <p:cNvPr id="10" name="Content Placeholder 8" descr="Diagram&#10;&#10;Description automatically generated">
            <a:extLst>
              <a:ext uri="{FF2B5EF4-FFF2-40B4-BE49-F238E27FC236}">
                <a16:creationId xmlns:a16="http://schemas.microsoft.com/office/drawing/2014/main" id="{79A6C995-677B-4366-9C10-3EED77FF7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44" y="2132894"/>
            <a:ext cx="5157787" cy="3422387"/>
          </a:xfrm>
          <a:prstGeom prst="rect">
            <a:avLst/>
          </a:prstGeom>
        </p:spPr>
      </p:pic>
      <p:graphicFrame>
        <p:nvGraphicFramePr>
          <p:cNvPr id="12" name="Content Placeholder 1">
            <a:extLst>
              <a:ext uri="{FF2B5EF4-FFF2-40B4-BE49-F238E27FC236}">
                <a16:creationId xmlns:a16="http://schemas.microsoft.com/office/drawing/2014/main" id="{D61759FD-1D15-4F84-9CE1-185D1C517A86}"/>
              </a:ext>
            </a:extLst>
          </p:cNvPr>
          <p:cNvGraphicFramePr>
            <a:graphicFrameLocks/>
          </p:cNvGraphicFramePr>
          <p:nvPr/>
        </p:nvGraphicFramePr>
        <p:xfrm>
          <a:off x="6470968" y="2132894"/>
          <a:ext cx="4753292" cy="4111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325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5FE7E3-3C80-4D32-A2EF-29EEE73B14A2}"/>
              </a:ext>
            </a:extLst>
          </p:cNvPr>
          <p:cNvSpPr/>
          <p:nvPr/>
        </p:nvSpPr>
        <p:spPr>
          <a:xfrm>
            <a:off x="0" y="0"/>
            <a:ext cx="12192000" cy="1167764"/>
          </a:xfrm>
          <a:prstGeom prst="rect">
            <a:avLst/>
          </a:prstGeom>
          <a:solidFill>
            <a:srgbClr val="009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Calibri Light" panose="020F0302020204030204"/>
                <a:ea typeface="+mj-ea"/>
                <a:cs typeface="+mj-cs"/>
              </a:rPr>
              <a:t>And market concentration makes intervention points relatively obvious</a:t>
            </a:r>
            <a:endParaRPr lang="en-GB" sz="1400" b="1" dirty="0">
              <a:solidFill>
                <a:schemeClr val="bg1"/>
              </a:solidFill>
            </a:endParaRPr>
          </a:p>
        </p:txBody>
      </p:sp>
      <p:sp>
        <p:nvSpPr>
          <p:cNvPr id="11" name="btfpMGChart700143" descr="Enter Chart Description Here:&#10;&#10;End of Chart Description&#10;DO NOT ALTER TEXT BELOW THIS POINT! IF YOU DO YOUR CHART WILL NOT BE EDITABLE!&#10;mkkoexcel__~~~~~~~~~~False~~False~~Falsemkko__4HooU0THZk28POP9trq+pbTvvzd/gcV8t56cq85kb3NDTsUhojRA0EsgEHHMH7oYP1SYpn09ysXVivguJdhTvfyVMsBLTGvcX7WPTor/CmV9WzVfHy8CnMUuNyY3ZV47Y5g8u7nIGl55STWpBhHKfeLMPjzS4fE+Fq9AjI0XhMz58NXjGQPWGGZOe4LNc5kvVkzc+DqaQIcmbxFh8Iib/AcPxCbpVqWpd9Lk1XUqhn/fB4YF8ch9iE+1xsTtsxKWsO3SQxNOWGTRYmajW9r8fwN9l5WUFT/4o5XBr42azdlgR/cikw5IRTPCBopq6+V96h2oblj2CAMwWG+GUneNLtrp/onAt4nWdXlDodrvAECA63sN6OPlz1r7NdW23mCHMqFTD2IrbuwurbFxRb2zOdHSVX9Wl4XKokPz6hjahKW3dVFCC/2ChLdhvo8J2u/2DttNSoNG0WUnz0yyPkQTvoF5HgjH+PwkvB9FGFjGlg6Mml1j8RjawkdaKUH5ae172GWmiHj1+wTzo/zqN1FhG5vzmsFKXCicbP4HcpT7pB9X3td8SbBeStH7JQcpmc9r8uUqOxF8HappvYMocpGgf1dZ8b8b1ztfP2wjRu++dtOujY3K1V3e1nxJNdR08Tu+CIDFVKqhxPDUqdBQAuLae58hPunR4Fk/SMUxFqZwTLsq64VEdh/44abuDTOSpJ4hlJjx1mNysGZ62modzqD1EYL0wNLAa9MYw60vOitYA32lCf4fZYe46TP877A+RBM+UH/lab3BMgcSGkRdLza+aTUGReQ4cZvVJQqpj/gRRb6SMY4yDio9DoK57WOiUzr6S0WJfSvkERnImIMzsnNDmaBBDL0e0PjxKJXYRFQTuA1qj02Zx/vs20YMWGme760yHhD+F7HjOGnzBKDPZzNIbhGXNa+jkJZ8Gu0pR+/4MocYaarkX0LoTPa3rpWglPZxmUPssZiKy0i3zt3MlR17a7SjE4HhWu6Vyfytpr+fnFpptcEvVQpRS6ASL/Lvf2ipKWNnA/f6NTDu5pAK3eA/Ehgqo4fnf+e/ibxFWHzwAnDhWqKUubayhgm8AucuHO7nrIZQknk4uADZNFhyIv6vjotPKCoKI9nJXHhe+is0CE8WM9JEbLNE432DOpiCqtFYfLo5RCbmBAdrQe5EzO3n3HSE3MIBUeBFeVsR6Hpq6s69f1WRrQXepOOBhsNtrHzK5roxpCLOdL1YHlQQEupti9N7qUvsAsA8cpXIwBJtRh/gPqltR4PQkeTS2FjvYm5ByBKiREVK/jZDbILvRZWaT+PDbbDGZ5pyKVGqYTfEi+UhatR94hzW2SK6c2WK7kZgQe0W52h1ydLMQjqJjXl7rylSne19uIb/xmW8exoMJVPY4qIhnEhYgVRyfdse10L0w2KUZ9L+C9R/1kUhCQ71ZtRvNvylB+sK1mljLUbRohh9BarkuUfGwYJLr+WJPx1VZ28R6P6NrRz3dISpeo0v6HmNhonoQd+3u9yJ6h9rvywlZE0CcThKrnMEt9BuXUz7NR57F+Lm6Ho9mrWbFLZGUS+IwYs1ay7JspHMH+Z5D1u7Q33hcMOfNBmwA8O38O9xiYUgHbN3AFGXfT5IHNtHIbgoVCgq0konlFp9G7fIRY9L1oAsCPoR0ORAyR8H4fhZmnHs2bbP5YE7PtWt+geMasTFZKxZOkoo0NP7V2Bm466hN+bIruaXsfTmUVLHutnm0JSOvPba7BBt6NpK+i2szeGNcvFdaU+6wE3ooGfsp3sZMxq0lAMWhPTCugQ4OF3QxwCQ+f/EL8Uo7wkadHKEwYy8wbEsZHTbgkiYbUUvpNGBCouXfN0ah2Nv3apektnoesmj/W6pljAiZs9v8oF9aLqJ9rOFnkXfnMZIxMQJRWfHm0S9oRpNLdUNpmeoiPCIwXCzlfUzVV1R4pZC4k0KgJYgpJ/UeUQztTWMqshsArwaJd0JIbmetu56bFSYpVt5U5Ev63gZhkhpXWwRARnUDjWlaEd5BnY0rZSYr+K+CvM7nKEedM7nBTXuhoEdo6mdc7Ziv6E26M30l1715+a1y6UeOLRtfIiFUYJCMkA1AqKMf1iC3Z7/ZGFOIMzn5O0F410h/P+ES8tBzFg3LRLLTGC31pJ/BPrS3zwYHiwLj1cxYG4KtWO32+nLg4l4hyX/yyf/N/v+EZbIIfAdijLyDVYS0UAYdRZAAPfx4kQdem4yeLPjsEOcFqohSoxzQSdnk2vXB89RLwmXfJWxUDbnkyI/OGOOojNPK5S8E2wwJbxOX4AhOE6Z+HvALR0/C3FQb43rPotYNLsDkeeQ3zF+bN2yFt7CHoUiQPXwZ3bCEvnEiMm//bZVWSTUs/xWxaJ3M0TnXqgjltIF4vxIqwMxouy9tB+Ji1TrBGTWzAy9ctwzG50ZKZhs/U6xy0R4Q2fS3LB9a13tsHMIyCLh20hnbMK46iZG4zoDrKj1s0vSMf45jjb0dom4YrPqhHnbWx157UyYXr+MQ7xcst3zH0JDac955mfgvGsMXUxPZ1P1RFLw9Y1hDmW8Tdi5BEWQHCfFZ3kV54yfI6AGp3XMvyN/zZDsMzKMVUgMAGPRQrj/9H1eSZR6DwG8Ko3cDEFI7XyTzKrRvzdXi7oFddwObBb9GdrP/MCKdM7iNckZqbng9YMbQInYYGGyuILFkcLTXAOVb7BH3qo9k45YVhIfwALPzq9u5UFM3bVEyFeRmM1j/610EZDyoZSHvNXlKApBn/P7TMuwYVQJjBHT7zZzFBuOGmeeTx56csvUSSZlKxV/YnX71RyBAzm/2iNelMdME9xHD614PxpRyIMcW8gpwssr/SJLq1F/VSwQUZkLbhAcTSuO/L4GEgdBW4G4wywvbggO6IoDqaz6Ep+cQMn/pXZqIaRDBocfJT6K2Lmw4NEafdzElpkdWKAjadMrovOucjzgeLx+aIoSS2tfscO1JDnJvPWYliFvj/wW59LEsrghG6a8SHs/5A79cZKvXgKAZmq8wkex2MUGPgwSowBmOQaha3N3bWEilaNd4vO4jdwO0+czcLKEqAXvl77EmOR8edSczcz+5+B+jHT5zNQCqSlca8cb0wlEMV8Dw+dpJh8lyXdtsr9gwAz485mSKfULcx0IeO0gp+gHpA81TJLUMnAJKSkA1yH2ZN6o6yKIDtxzRQ/fWdMjTQLpt9xqUEWfRa5ZyMv0F4e8PKVmFDzh90pT2bZnBzkv0bShwEU4KLpe2em1EB8PdP6hYamTLQKD5IFbof8PAOhLWX7aaiCGwEYULa2AlG44HzBKnnfds0Fr9PMZYioX+ztmvDJzoI/Y2UnpWfw8qdZv3fyJsqjMLgbrCMPRV1ucKSfqFg5L9Hp8NQi8jvRzpiadHXpraY+9sNX2qz0fLXKRhmfEtPOnkSO8FPMGVMWgSNQ5slZF0yz6NI69jNVOBBF/MTxDjSwoE+vKHGxiMkgREXeAOk4ok+TBxsDXnmjaFfZYuGSTFr4/bQP2159qWm0z1ovIon6P3yuLBkYKBbDRz2tnDgJT2QG5IfaZDb2x1EfVQoqb0u2kWuMuERiJR6nbSNQ2jRYckUcppVQ82xuXGWZYkqMvymkLwmvDkif5X6oYIv1nZpc92NBAsKobEyMWkk/ihPri8eoNBLzhlhR5aUBGBRQbgcoWCIg06wQ+5M0qC9ZKvSeI9YR4DzF18JnNqYW1S1E+oHrpDPAOFBppb8DBaNwMK/CBOaiwF+vx9/9eNAhbSWrkPAhd4G4zENUXIiHVr+ReIgoSFDXPPj5ozVB87cospuEJaBwAR3TmLr+CZBTVz1nnufH69P86qPC1Eu+A0jYs6tbTHJ0uhaJiijtm2LnrmwQ/Rm3DAbX2mPy3pkAlaHS0LYlmU6QQigRwMO4yfnzuRj/nHkLLdXqqkUhfMsi49inkKysJB2ETOszC/14BGt2GtayIv/1W/767Srn6F2OKSNYzi7DVPOcWRv8oE/XhvaSPsnz6AGSHrXFvNKfy3TOW2f9uOo0tJceI/6MMl9LfX1XVQiJCNKRC92ejztbXd12UBKOWdxsKqdBPBeqUipWMi4WwvM5mBS2LTxOTQKcIhn4BqaC7b6f1VI3/y0NKD5NgDMMM0TRRxEeLsFUhF/Y3UaPPeNediogplL9L9+m8TCdIXnhd1T/2MVtrW7Olnsb3YtgSF+S+MAiHg4OGMw05n2UMZQYtWzo9WjIHBjNzhlGsiM5gLkw6hM5JNAV8fuZP9fidt8Zns3Lk/SDutmREmE9KpNEMM5ueZn1QOFo6RqpRkrxUKtDfDX9aJR06EaVfUn0Bvg1kxZyWDa1EdP5GzB4fAEC9q1CkHZAmdn6qimVGJDozVdyhiiTy1sLEQHI3oPb7NpwHPG4jhdZTHzJxGmzRVdf5CFbcTFNXPnqIq97nM2MzeIawAw8Q75fxQKTHfSa1EoZ26nKe+lEWmIPiKUm36pfymIgTZIgOU6yqy2cCg2Jr0mEXtkzVBaIG/CZAsBVlPmNMP6FqMA+Gm80Njx6RHX3j4yB/uSfSph4vNwBW/IaECWXU6TlxiTeYY5AbSrG/QJVRpPtHqdniSmetiDXKunAPQ7Bgc/rH/LYSkFebQEQh7+srzva+Irq2fx693USkYHTagZvjRy8l/WezglQ7i4p3VIm0fmgP17Hu6OpPHPJa24YgIXH5Q0tjZh6vDiyplAgC5zzOjVnsilPewxrkwm/Xgo23SK51RvzvBrCZ43QmYezV6QSQFSBifYf9IrWjlplx1CDTJWabAet1r6pHrRbTMw9vg1ZT1zEjILkVLwVsUr4z4rxhd6THAV32KmugSjWW1WRaZaRWtwssavzyYkAfj20/H7ePouR/ziWy52UTLks/4XmYlzkjswhirq4PMRE3JXSRTmLet5ArV8xVhL6NHqNF2UstwUCeNcKDZAMGPS7m8lXVseg8C7FNL27vjtykPDKsHVwxpdeZBzT8YmW9znxTdHQD1cC2QwalO+agHGQ+akPz6UwTNeHQwuJoX4mbhWCo6CJBmHEkDImUnis8tSe1NBhPlrfO0XSJtv/9C65HnUL91cGKcEqeuSj8t3zU2pXs4PnDSXCRaHNRdtnnP71RcWApfvTWYvG8VGbV2hONlvWdBPwvPyCbofme3/pZm0sQC5DcltfOlepvGAXw7z7M7jRRdYiI4AM3Kexn6KPtclKtOk+kveQFWxua7yNOHf3HL+O/JxDCy0dZUTBEq1jSZUEpzgvabofvrld1b40p9pu41lGYzQ0x69xmOiGrW6th1SZ5r+FhnH5LjRXXSc9sL3LSXXWSKvmfuqtYxsBm7+dm+uBDMkuUaaSPPOHvvLY6/iPJJNaNa/zEnyTqIPB6JjcSba7R90oRDrsRsuOCLuAxYEnCj7ZomO2+CdxkRiBErY0LgZF3PPgrbKbpiHzPTjfzUW5QlaQVlk+ITaeVqkRYlhsmQe51UT6buAKTpAP0Of7OJCDQvYmiaZJN/Y6MGi2GpDothraRe8y+FMmiDkd14NMKM0syTZXSTe/Txgc1Z0vqEh59xLsTbLYWGIWbNPtMnRG54vPUcAtbqqk65Wln2k1pzOLwcpKZiB3o5rES1KZyF7b673bqPr/3Tdv3cFwOWGIwVa7LadpFS1vFP3jvaxIXNIfzXHAPsrPSZW3l0dC+GBj9rLKg4W18SGK1GhksxEVLIic4BnCG7lYeBhzbXhYmpUZJ/bUVzrOFq2v5PRqykPIJVE/N9o/rDCiewrCghk8vezVy4VFpLjVFn0XJHZBWl1V841APfyHZbUxjSjNpKWdxx11hUBeKsKnA7bavb6Z4FqfUOkwdmhdOBqRq24i0IlF7BjSPvbwsE/zWQoFTB9k7n/jtfAAo2p+snKnDvm/+rOqffEIOsLbmmGZGZsijn0fwL4B8uPi/GXjHRdl+TSDMucJA3metdjFYE3L5E/hJjWs7yMDF6WqN3T+6nEI/mAvKX7El9lqMWNNficbRABC+/41JQMdiVrFdRfRjtniMpV1sAxeZkRLHit+3B93PH3GfvsyNroJyGSO04cRlrwb4FJsGknzHoan76Rz6Pn10w4TdHAvA7rBhg8ZZ/P79wDbpb1zRi9a7BZQmYhyWZ/8Px78T09N0T8uZBuZilS8JIuJPDkzjp7YvvP0S38n2RtjkZRIDTF6jIP/M/f+upAcvBkOKuTO2PWAL2QleBQ/OdjqYMnE7JD0ibtg/m1+LhYuZKPfswFFMr+naPFXRxdAH2NLG2R1IphAC+uu5pEyV8yZVhTUcFiCnMMUaneLmx+0ZWaXPgzSruaMa45zB1bEU69p9F9vGWwCgg/IRLQjXpgvV3hscJevV6BNvSu1QEYFTE7HRGGqQU64SNF6yJ/Nu00wlyzIugeHkU2HTgUZubjawm7RbLCRzAPiFwImDA49V9Lu9Jaxsad0unfd1XMI1NBg96szIFLglvcOfcAdiUxiqLjBy2V5Y6K/17gWpJhw9wmcSycjQmrhtVzdvQgo5B+1xUNOENAEdBP/ffAolbElSmEd2HFMAmr8me+5LRtg6WE09XKtOip8qBg/bT2sJ9igKzX8/+uUIo+bhZsOekrc9DvcOsSuujT/zt2TxavtAHKzNIOQ6ZnQZQLH+XuSXbVUBItzOPN7V1T8XKxXS9u23wrqoMHlJF8C1UjPM+NAhVyB+ozXV6wUx2Mw3LcPt1ul3kQkQ4vfh3PUMtMSaCMeoaBWMaX8luIrNsk73RcumTN3breMd/3uOw9L1oic/RzOpO2l4gy0Gg4MmXZpyxyHPAa6bNhBGUOEvwlARt7h2SsrVPv44xxMA1E41dVhViaRiPE+GMaKC1gX1o+9YkdNVV6FdPGjm25PmuoSQu2a86OvY6COeGG1q4KjwP+cUS/wxN37OIUj1QpLhlrsPI1yLeqbSkYXEaV9cLZSMbKrII1OLeXkvldHGa0gZN0xDVfI/tlve+oJNM9yvtRp5Y+d0a6FfpWfksGoY5HOvi+FGZ4bcN7pwgUn2FgKTNgc8ZDXvReVDxcaOuGJgz8uvY65MXJd5VG9sFMR/FTSs+42AjLgMiqhKjZmIKmeaOFp65FnjjDigPQdIMP7ZNjZZUMEx2p3OeEmuC4rxZKLe0luB85VHB0vGC4z4wp3tdAhXd5qSTBucNQnVfwgrxvSL76xcA4XEaTJgrmT/dLEOKbKeifY40I4q8Tw0HS+WYK3YOBmo19fA0tOnfBNzpGW1GtJOu3UZhCLrrPo6uA0KF92qu3X5lP1uAO4YFNzfJmwmdBKeVJSrVImnqbOLXQYXf/uKHt4fh7PDlvCo/zq5m1joCfvh0hMGn4LrYoNvmVsGcF64IKe21ys41Ar0xWkIFkYZN+I5Lr0bokIgcjBbEmrpv36GqJtpN4UWeAf5xpO2DdNVEWfguh45m7QuQf2OMB4ZR7tw1+DwyAXxK8JAEcgBZh3SY7pNAEQ4gkOJeN/reP3tYB1SfsS2Esvj0pssZV5A2D6k+4GAKYe+zwxd+geLq5Rn+EF+FAwBFNPl/4IgMwEK5z0qRFkzSfpqutbgRlebx4fRF5a7IpKB0aN5x7P79zTkh6jqFilDjcK7KOpBkXrlZe6hTWJ2HnyqJ0WzuX2bjlzNzLA6POQhvo5RH6S6zqRpnnh8QYfykLpu+qmp8CD2tKErOU8qbBzwnepTz+Eh42oEh6k561LvnG1/IchtdRorZuLOXeFi9ZWAu8A8QBnaD0fLNAaTtqSJaT9YS0JNl/HXjQMCjGx+iT3erTZUwvOzGsQYAqOcC25Fs19mUnzCqpBKXhdfD6vZjbhc4x3uFQKRZweZom0pncT/f0uO4tFKhzvkzs6GsbDzdZd2PH9Ut7PTJWudHxpUMlaegaMVIwJpZk39wF2tB6NNf/CLM92+7EjuA5a6drWOsrkFW8YXImoxFARjVYjIiGDbiMZUnFiJ4NictVlWqaWnOpMAi7eT5nTEcGvfawIg9dGzlICwwEcanhete0k2QDvwWBccqwQ6pC4AEJIPFN+DB2mXCGE4eyBu+aEL6BvGphsd8fRjKIU5PJPE4O9wc0SExlB7chuHarWkggNWKrkBRCbAk3xTel8bt2Ywl/3wwnKvIWs5xuXZIwFBYdr+GqxZRR/3AiFg9ynoksGqYeBhr0ZbEoTTweGPm+WSKHNZ7TNlNfuolLfeaTTFZ/2t9AwDt3f+f6lJJTaoExjtiUFXqEw/Sh+yQmbygQHvnM+e1ZlKq16STuGZ2A5r8F35OsdHAtjuUFqFm4Sq7vPgg+gVNDIs4JonySHvwf908jsS5W/KmPr/XhKNBpjkAtXqPZWwBWq5549mLXfJt99coC62JJcu7SwyIG0GHXqIYLS/RuvEdOQ6kPyhbg5vNKE0oAxY4BErIWfV9l6tXeOpBNHUIaTJtRtkAwkGRNG8g2AEacj2rsKQ/WLvd1N9v71WBjRIZk6q6sAI3x54qjj7LufI+xuMKOUCCGOe6pVvFcC2Ci50b+E2jogZrOEHJI9rzuz3CV+HJyWfnN/XqgFvvXoAPRXd5dFpLUvnUWxvyQD+rEoZezDC0jpOg2kY48W0F8RAa4dIYtLOHHqpakkaf3l3DUwQ/GoZEt8Yn/hjPAqJN/5kYmCf4NAweKNkaxrYXAJOLJ8loCsC8uL37INC7wvi4/UXywlt6kjVoUTgq4XtJSu+GC+hKK4hzUhhSYUuCdQMGnUE/zHcBf8df7kUABHNszGImlhCcotI2AQHYqQ/H3y2weZsQRUzDB4BeYeAjzlbLX1JEc4QH9wTKwwpjdP5qB7u9k8su6LbYjci3tAclGTlHHdQvGPrcuYX926+sct9fPJDvsCg+K8IrZRc34RUvVqWNqhEuPANEyHVILYXKUgz6poD7YUAq+jagB5s8q7jaFMr6aimKm9382eXELOKZOBk5JXclhWVjt7sQQoLJabaoWPVW3NTD1+Kt99ou8/V7JPCHWvF+h8z/zHG+ErqcF7cud4cUgwtpPplsCWkvGJeK2cVObjifN8jXaxcHxzagKT6Dq9sRUJzlUrr2fG4mnvEs+m4Hz0QOMdTGWjnEsnPgPaiezDiPPibnrq1JRhg18bWmQ/gCUHhtxEmzG03DhhwhIb1klx/sCXnMIO6zbaLmvuxOd3RxncU9d1EXBQoFMg+rdsBLJA1ilOWBH5bSWuBxTW5AyDQ4KNDC5NYrKsx8HB7TeehNYSrmrXl8aksx/lvq7O9tFC44zEAarA+LkPeq8YP4+ZWve4J72yX2X1X5+j+aVi4Zi1lHTqxVjVTom/M37xP2xrhQkbGnZ5QvOfuvzEIABx8E7EZ1oCc0a/RG22AuZ/0ZxG5eW7y6cLUpURsZndVGvf7U43fSUbd0kZUI125GzBw98BP9x6NphY56C+QvMcIcyjU34N9Tni6MV7CU2efODmPG8Uz4TJOF6sq3fStZqE+UPFj9SY7w52WzdR6H9ObYVKHBgZJdNo+puyQYlQYv92rC04HVRObM1qMN0dEC6NBfZJsDtvaab+9ldjECIj1pL/MNGmetv/Enm42pqsJg7kXF6GgjkhCxt9EspHhTJ5PkIbZJ70o18apZFBFdLUHwVYPQ/Bmtx127sKJGkG90a2MiU80PoawsefFq5fXNqcURbAA6WnUar6i4yKvI6mI7hSbfQ0x2sIHPb1ivzZjlpGt75wU0JOrYV5goZbr6RnrY0VAMyUaxky1KWmwxPUjPeTQJ1/wSmRos0W6zfQ4VesH4YydlZrSg9jahDFTxD9eTun+rIUSSkiEzQ4fxdP1Er3S5mY2vZumMN4G6N0tEkMDRZVPOmxPaak3XW6u3IV/TvMsdbPHZtjvpReFWrvoTJV3ygLO3QgpZ/xj1uF6y/16CSupn/Gf+cw4j+ZnTqiJ2H4ivar9jEqIQiMeZMkWSdx993bEu0gOjisNbBg7WXWj1K7Dg81lmp7ZwcJjUMkNpUSA7/EE1WVTxOcBd8meYS7QS36iiX/84SNx9/fx3bK08wW/r/zzVw7Ur1l9UpVgSW16qX9BZNdi6Wi3rslQoAhkHnpoH0h7ez49BaL2QMWgkFlvISkj15qdFgxkgfmF6wWPkuHEPk7q5qoiP1Ep3xcFzYugPJRpnb/t4PjyhYCCY4eJE1zzxnU1XkABPCa6Vpp6gRifbSqW3SXRnhn0lXuqdL2o1rQXegwE6Ve0v2RCubIlNK8KHb9KXgIHQExRNWmAfc+HFrCxGVfEnOuJOFslqm7fFm06pyXT//5xXIVDSlT8toLLEaXOyfqRa8WUiK0okYjS2lR+IyLJo5VQeX//MyTBi20vVO2YdfHs5yiGqdtbNpOMZeWC7C8rX9xoNKJ6I6LNWjVQocwDNG3MkSXpWXvHtm7b7bz+T02b5JCDJd/OrLy0Tk7syaR1v8FFql8i32UMwezXPqypth8BhbzZFLtnJ6KzyBtOUxbY8iemWXgs0+7yvhCPjrfayQTlGE5DFwzcj4wJ/UJJWt8fYVPtRCfDGt959rE/JptdZ0uHBfAVykMu7Qdibuz+mtKitHZLtlfNOzuLyXdkcJrc1lezO580H9nDX9mhogkAE+HwD1PChS56xztabIrm33rtoC4e4G25HS+8LkRYGqTH5tjGsYACWCKTrvIC6k6CjViXADfzx5CvY9WC7gt77r8UJBSBdHi3CSGuvaDDf8RWGDlVxF2QTwdJfhSNT2h2/IHacwjaG9KYElXHpo/v6BC5U1JyYgHV9S0J9rE+B4Y6RpBCJ1cUhNf5b3rXFiMrfJlONhWlXL0QcAxk4tuJgQcgzhMYnfIZrshwwOFZpo9GqFwdY7oSx7e26AU6seuf3gvrltjDkqSksTxc70HB8qPlX+pV13rrPAF/ssY9UzDKM52OLYYTwbQhOYDqOciMw6ZDwQ/3y4K4RsUqUJm4iDrTGH87zQL3hjdWDzYPesGc+NDergNWIGmIikZVgSMcsPX3ttKs7zjByZSP0q/W2CAnPaX+Wt6eVQaEsZgiDRmZ21v8tdA7IXj4Lh0BfhSLOJS87r0aoJ5IU9PbNZqbWMliAzHy+fvov3AQOcnCDpZSo5k5qRwpv+zEOkwYlfeWMsZAuZ8K9HrbjmkTmV7Yr/llgYst6BnGRvXqhPPSBgESmWKPlVSRh+y4JFb+i9UXn8Q+pVHq4LKmWpWA6WDeTpGSO72T+uH3+wX1I8OglVlsuEN5oU9PomJjWV9l1W8BohI4vSOUzZl3RFmnRj+Wbr4TNkpnV6jQe2eZ/Uxb88TlrXWqnZJyAuB0gm80Tm+fzW20p2PlEZc8RqtzGakETo3+/vOr9SftSrUVpRWGR9YlKGF3t0MrVIwf0dLZEggX7nOq6AarwBUf7IhICPJMXSxbF5/QQTP3j4I30sdPMUAnq/DJ6VM53Nf4+scp3IAkYnc819+WuVzdg0YKePtvBZ1ij7J/IcowYkfgIOx37za4EcifhM6XhHaigZK42cCIJ79umy+BT2fd+iosI89Yo2uSSqc6a7Ne1bG1547AxvgYxBW9OrKsJ2AhOoHieF1Msm62uH6Dl8kpsgXIU/7TzHhopjwF069z/MddyAs37XFlgIux2MLQQE/jZL4HUHp7iJ1ZpYC81npM6WbWhprqyAgEXTqxAq+JXOXZ3jwsZ8zJMtytKfRdmyZMYG/tkGQ+CW5UH5wX/hvoXPSz0+Ue1r5JOd8gB3Y06yxuENU1tI5fm01cp635bQi6kVyXumDhO33I9NpT6Llv3m0SrK+4cNXo+DQbDcnfjA28twhl/Hf6QqjVkzr87S46Q1LaoUGPWxupp0y5lx9KK1AtOQXJQQcnMHRk/jDd0mHlR0GtXjYVSOCZEUNBvx9CCIFwt565MXopKQTPkpcn+GHkFGBOjLw854zQfkoCyu1hSBhbSCe/hHDx2tzQ0bDJxT0tUCqwdBhAKRuT1jwUnXSo0rwGiid5GgW20N+LcIkB9WeJo/tkR6aSyHuorskWGYM1Jus7zEHZTjOxKSnJbicMu3qe1Q/2zfNJ/pIvI7DwB3C0SZ0K+mJ7QbjI0O51hXcZcy4Z3WZ6Mt2Arofvu3c4mP9SSeVnKg/g8/dsLFi30+sBCMYNC9zDx7ra01hggHq+nTbhP+aNEanbUOReOxZqqQUAB52/wccRWHT44N0fHNUdMpg1q4hfqNM1FL68vPmxjb0vk/bXvD4JzQfY/ZAG1uI0kuMtf7ZJUXnbmveKpj78LiTtFw7AjxOPvQwF3V7q1YL4p5GOSFjoftk1CCFn7kisy88axJ53Vbguh/oEcHC100CxAUaB1SYT5jSbuIX3RgRhZc7b/98TWtpwXD+hBIbGMpxrzATOQmUW13fZ+SdOgWtGUdCZNNAXkzuQt33xFPkhwLZJZ0ZSVx3+HeP5suXOFujfXATpCliNi8NR1eX7iYcqgCR8mKC7DGjYm7ZAG+k2JNrFy9NmvtjcJvxawHa7rvKSSb57mtTRb1QuNDu7pTq1fd6ZDiN+2e17c5zTG+D8hy46N65pX+dPG3K8m5ekA52E0HNpbOachn77Vp5MI5NDGbWhUbFHN+T3QknsXVTxwwMR17g9X/inb3idNFLz6l9aVVQrbVYXwMkMPpNbETDF86updMxo9Wz12WVtGpwRPDraD/muPneP+68o6OlffDpc3xldBvD4XKw3xdz1UTPvDyp5phXYgE25mp4w/3mQm1f40B5ksDrBESiyBhB+ongqThqd0oPcjYmmbrHIoV0WcnlqZUNU8MSAjRD6wSfdaWuiMCw1kn9CG6mWxiv8Ln7UZ4/Ln1SISbzj6xQCjUg6VVpu7mAsFRaa9mUQFqN0GOUig4l1x9DPBNST+tKBR5E6NtdrMKBumE8TOT+iRIBqBUAJJdUzm57Zay/IjcAOoGY8+DAkrJTZVMKmPxaLe9hM30YEeeBeNw9+PKcnfgf4kVq05E0nokzr8kv4czLQuWlYKvPFyph5idcVE7rulFaaNj6ZO+hEBXiP6s+Q19+wAE+zlg7t6G7rVxChH5F55kEqYanPoaxVsTeu6PmBxXhR2WaYtNr3ru0onH3qmTlJQlVG287Vong/AmzBT/5XG+yaHY8vkvOt1bfsI1xnBAJhlAIEjS+XBatoGQKetmtghE9cjXiFiIxBKOkUDmmExjRqBL7aLU+tHjp/L1JsckmDVTu9vIAqNa5tCvh+KhvjHE1tJewePjSeePbWtS/gWWitzFCO/qr2ukSZ+zCLb/eLd3gNchFORaNKCzl/N5cwmQzIcg5GuZhjcerfvFv1wLkeVNkNc4kSsplOB/cEiTrJfa0P+zmFuszKXjml2tHgo7cOsT21zk5GJKqZ77L/zTb0qe7a8kwA50ZPmudHgH47l/xIYUdOfhFrV6b15+3X6z9dIk5FDTTIKyYsXG8DgcG6UNIE/GispdYYGRKrWclHNI1R510dCovHlXQoHZD6DCmRdCa/U9A1g4owb42TAxZzkNfmUXOC8qzlp4PInrPZTwbIBg90wd5t8o7qD9GgfZEsEdTFPZQj3G2CsRqZgZSzvd6686+bbeUwxcGPMJwhctv4q1LJaEIUAbeMeaYqWoc3292ta6Oc7Bxnlstb2gVQkXpLdvF1FPWOGGn2P8d/aMsBc7RdpGl2j9tNHSMZsExA8/0LVear49MSqPnRZ384pqI0t62rF0v5XhnDjRfoGJWwu5g8T0UIe8MYp/ZDpdsP/AHdnaxSzmDNgWKMu7592IL1/wVdKqxCHclrJRCzDninQO1Qgl4CBqMOD7jGFSN9hdqNsEg3stuR1ffXfP+o4X3cnH/1VNrbyceYPY3O+fKgFfqh8Tpy5hNGKhDtoVF0kHUabL+Ia356hc7cTagZlGixQvizVmrHWnSm/XA5FRa+0i9PKtJy6yNo99tpM5RixmSPqZ8+6Lalwtokn7ntBaWg68bARLgwUXkz2l3cSZ5BSZ2e1UDjYSKVAf9zGT9+S33AxBtzssN2Xji4jYGlBjy3G2v1TSAWenzctSGywL/lFiqyDps/4hlIQvQ3YPwD7if38lltQXv8uiz0m8LFeWTxtZPsskWBq17TYjRVWJmWCrNCMdXhp8BVvmum/hgo4nGcJSxV6xNNQdT+WFCofuYYVmh05MSXb88LuJHQ7PoksA9uWT5E4CKyJNo5/CZfp2yuqSb2k2YQbycAJ3xMQX5He7ezghTjihgIXPBRnSekS/KVFrOjLOUtYiSKOWZiPzZ7EubGS50f+GnEPP7Ehj0qXqg6On3VVvrFMWy5PjUINl7lPvLsdcZwtdtwKmgHWjFokXNGxabsfcv3GLFdwNKkvu+9Qa7D7AAqJsTaOYOdlW5uOFELRkEb980vmd9XXY2pVc4YFALf0nstaZ28NHfO2skHCsZLZOFzuPm/81PtYpur4D2DJq1fBvL8mkt+Tt5CSExI68G8RS+tn4Woj6X52RATP++Q7xUYlYTyWO+x4p+zWiYLluuL2iEy44sa3tlA3Liki1ALZL7ojhWAOhN5fZZAyDgx+aQ0syqR/Ue39mIJKk5eb/065jGTZuaRa/gwQrtcWd26U6YSeLjMIDiE1H1ZGsMTatcIK588ZI0xaO1qu8WI23b7LoOCrPuHrsrxPglOh2RHR5pvGZeZwp0pnIjJEHVQTAKQY197VQAhqoiNy8axebLCSl4cjLg3SwQWWxSIQE3SawV+w/fUk7rJAExxrPZ7Uy8VaFHn2Iw38RMNpn2BQKhbujWYklVAt2FM4QjU0s1SQDctE45hcWuWv33WCR4f6HvPjFnIODbyk2CTdspATjwxz/VXl6GOaSeNJT+X+5a3MX0M5W0U/m33gShE+xETYaEL4s1Lv92b4npm7POOBbsG2BtCPNWmVTsBROnN68lMuLefWBMDR1ePpQRARJbnwCeEyrkgx7iKuGyYVLbhlzzsbnk3hPkbK3iL20HnhvP6KdtHi/ntwbBC5v1cynbkzwkNmE/Zx29fE2/R/myxtYZyCIxyy4SQLBptdC5TTj3kr8ZT0y1K+lbOuNRQL73Dnn1b1wOKsokZIdNXjAh2WI4uHo5hIFnV6UqQHDFwCp7s5+MYnkJG7mJ6Ixf83ZmFQJCcDaEBtsbT5C4gcSz21yk7PYB5YaEkvS0pqN3O81PQ/zP+7L4MYO02VBk6bo/HUSzyQwx9MwZ0/E73tFVbocexmjow62rJChlNya1Yr6MeqpdYIlxjvzJM8SI4YH37xSUEaY7c5CZBeYVXt77TeRiZnuphCT8hGGhaoo+O7tAYRWw6KTA4T5wOsT87cPTYt++a9sFQLV9QGd+An0tp/xOeQ5CFIoHImgWEIIBRYRcnreG0E+PtRD5MTlLSZff+KQFxc+r7FcqzKU4lcV8s0LSvYJvBQ8vpbpIKu6ec7IzO+I5CI3+9rgcliBp+RH+HlEkXNVxGwlZj/3GrAxWUEv0+BHEZv+fHv7J2N84NIgnoCFq7dpaXuxYGUneWFBlby29TeqvHM9BGBdjKvfP6hY6rUICXtcvs/4MwapPoieKn+m0/KIM8qDIg/+zok9te7Oyo04+tt7YD8jpzrxYSraicybQYjyIVDwSrs6jnfpx+93LHK7/SF+1UR1nm4eHrpQGpwUIv26xGcNu8Q8+uheJQGxOdlP0klV4V7R/SHrokOXZOjMoS0e19yuzBMQWTZRi35XCV7iio5ALrLb+W7MnCzdMFhQ+Oj+xr11QxP6p79bTPwL+a2izjAWG1YKDeABOWB5Ta/8gr3O1CY04C+jG8vRwe+9FKQYMc1904By90nNBHstGms6HI9eZoV5HGBz4klbkV9DxeNPNfJSpkbBPL2/J7gFcct04SFHxrpDG6xbjJ7vDGhe5XBa+FXj5fQv6YJJXK0+sDnvxRT1ovxHJpc50KDX/DqAS4OfR0ZJKgV0mwlLlSbqlUfUQh0QlMSqx1c1P/aT4CFX62v1pdkthKiXQyndN4QDmczjET+1eyVM1pI6CS8QeF/OuWO84EwzjiFvk/FRbvV5B/nnYpF/CzLhypiU4CKI9bNXe5oXC4bi/PT0Hgi/0hXDYEY00d5gCRnS1Auf33pTGkfvgCULE42A+J4F8aF5UJ1CRVedsqvnFSKeux46rVvCUqGblBcFHCijGE++JHRMugfNScuJghQxNW3CrkGDJpVPxk65KaE9xD3sc/w89vgS1VOkRzbFRgX7HyO6IXn51BwD6AGj9H9zMUcY0BO6RkdoAWBJUvTdCTjTWUkk6P6dP3uDfqQJOJlNG/NgTULemdXieVzmO7Oig4UIAcv463UhOu6SkWVI9mNyLvUPAKCTNG/NLOReICG/J4GZ4HK+Jpw2ZowXjdGuVcHsiacDQL97NuYxCPKMRcKzwZ588mJjWJBaleJWYIrElMrsmU2GYAK5vuQGSpTpEumW7Ga26vpnOuTBLg7X8ECW0f7N6TTn+rtJdM+/JlXDO4HwhQvgD4ZoX6ZwNQXSqlr1sxZ+NRS5rOEPof3qQVgWZIjRMezYSXBcQB93qdr5214JYLj8eUUyuhsL/VpQRbS7cBA5nflvA/Szwn22DrJ9+O/9I7+KzY/ux41Ps28tmrwUIpp3/jlLddtlWJ3BSbEPQUcTH2L1fcF+1Zue8rHP9LemEjkdnHcjm+P/k7ZGC1RteHE0D54kz5Gn0pUs1U297LxC8j6eLxKef/SNq5jRVcjbJfjD05iI2w+V83sxH/lRox+ONQwiV+8yau1PHWZDBX7fjbzTHC99SPKAQJZqJjgDnjg1+XybGVjZ7lLpD4hHKQ+vST9D50h1KhzF6Bnh7ng5uPIIsPmzGL7CNEHCJ5wYQG9hR1WOOV38nsQCvr0YQcLHJq0rFyuwV306X2NTF4gGVzgN6NPnBfuqeBJskcrIX2FEurxxkjmtdhjpGlPh2SXIOcHZT5ynC6XP3BOM82CLNOVbflfmx27Fn5AJNy9S8OfWyvpTVtweUK+vdHUhit4WeA4I03zUpwsnQVX3DFLeb7KwmdR7R05EBKa1q1QwmZ+ndpu5ukSD8BemCLf70/BWcd6hWbRtVct12mwkoD5CZ22jchEEO/tF+VQM2shObstUmh8NsLcY86pesiQRY44HYXndmcIaE9rASfNZuPgmVtu+/5lk++bXz3zz4v4RpW/GXrL1btHr3pYm9H7ivyBdnVPvkYqhqqtFysOqJIyV95C6QjIUYg+wdc4XHv4SLXTC7I7Ff5Y2MZ4D5BxCXu8k22ehSjHaF5fTp6p2oEvvqa0DeUis+IujMromYZD3TGkcFMIsaQQAj7R/e/zoWIyNlcOAEzvySanwUnCQ4czHTo9c8Rr32yNd2RgiLxFfYP/rqSCXxrQ2UH+yDXZ1lHiFERrTebxPmBc4yih9ToKklaLkza9CAIXF5IbK0joNEJh/yQBggxS/tfnYUGVvtcHBgh8250xU2VGlapNFZBPiTpAyyinXf+GnA90Pa/8LlK7xMMcv2Jezg94+5pxBASzH/pp9Ew02gWcXZgCASv90XQW2O63MnVCXUfESz1j+sgQKNKuLIq7UuJeDMwBCUUGGNuucxJZVks7ghW4DkayPZgPfXgy/2JgCT9KWBxhr/EsXLF8XoUrLNBUfy60dSAhqhng0idoZ9Og3nkEcIsz2NaFLE1ZvFmmViHP+ohp9WowTFKD82yFIq/894EVim/AcSLALbeJOCE/Mi3SAG6Pli86kAKjEVIqROTjycMHYfLHiWCGsBGgou56ThLZRTE3rLzX1f6Fg4H8bwRV1RQKHY/ajDbZDJg0D0eV1TwdX4P8Xh5oRF6UxgDzvOT+KxNKSnZIG2cuxwkMTqTn/p2LHhwCTuHOERNQRjf7PN5kCdVNta3xw4dYa6Eqc6CeGe1b/KEbZcnIY6GBLTvKaNSkIh9lFzhOnM4MQYkdzrxVMmo3bvdnJj1vx33V6q/kZNG2Tklm9bjXc3W1OYOfbzausapgfvtdVP0OKppL77ow2xlxZED8pkdvQwcWuHKq+ouZsUfcQBZ2W4vL0ppcww6r3xj0FwR8b2DgNWincJ+tMZgVqxGQ1dL4xQRY6LNjGvauAA0xYLMQq67XDexr3vduQwd9me5NvFYF4RbOhCLHelomjEPiY/Q4LPFu5oFIVeHZbq4h0llKFf5uu0EsVAMCtJW6VXKzvDnDTo1JjvcerH0UVes2+rwE+Mojq9bDgEhPFbz6fPAvF7rCPhFteK386h9611fucF2vCST+CY+vpUMlG8zu1n9M1WRc++14xSzYefaPykteJPKpBNGSCKbmcfPmjwiVYOwJ5oApBNbYhIhBeU2dEy+5O1rqK82saXIUjV8Ya4krIMV6jtPq61OMeAc1bti7BVlJDGZJtswFvZmhSxTELIDWATVypHS1ruRYTH/ZSeMltz5WWwEOGFWqtvz6BslNouuprztP9qKmkB2XQx+/Z9vsAXXaCFjC5nG0kkzJGfaOaIuXbLNXBVjDNsCCWN1Gqh/NsJlQFS0JpWp2023XHsO4sbW6dT0R9UnSsdbF+WSDWHNVutL55vnXzAQAitd06dDfyiEaxYqIwC/eI/+kF4UPnXDqcg8ecQAIeO4Oqj1wS/7+C1W9Qz5vcxQ4z1+xeb/0JUMeEhghu2axLFI+itgz9PmX5sEqoVEgQJi7ixdId6cdHcbS7m3D8HJUyVSBfdb/zaO/9piWuaHz/JA2E3HMiupT9MARY+WmxwRFcsZWZS6JVp3oQVvGZ3kSro1TIG+4Jh5bDyYBYIvNuuHYr911DO8//WXlRSW5SSFZ3Fl7qAVZmA2Ks06+yxKBe40zq3jTdgW4SHmR5ZCNyOHrz4Nkw3ZyZvy6UI+CDumSmiTkCq4t3oRxC/kCkXocwiMMERJ31z9TYWpGf70xJ8GfdA/GIsKXejUtw/sicIpvaPYTCKbG4+OK07xN4JXIo+kwVaAQltIVppsovoRQAMc5q95iV2uUWXDvBG9xxFUhfLhLVfV7IHcTulGziSDPkvhxE1uwWoy7t8SP47n5uDk6oLgb1QRLat4U5+5b9D2mT/yKJN2igogQB4Ntac6trwM2xtrY4FknMldffMGDuQWW/v1Hz97Mm31RI8z83wqTQJEIB+2pT9Bme15pT6WPYrOkwG6USA8jxKlKhUR1pZYOCgWde6w/gb1PpnVtqe6H91ljrBvqFYqd5JV95FfMTc6lH6/J1YiLFoWJqxz8i1amdIvDxnrkDdPUr5Z+JjsNgFNyANjRN0fcYuq98zU0Arf7FUUUgplfpkmTvWxo2mIvuZnx/F5H1jJ75jG2KSy24lPRqncBKGr9YFZjWK5oW1cBch7IJPuQN84wKsIIUZxZesZsegTdbPxcSKNNKCBZhe4JXRhZfV5ubgd24nKS+70+cPUcW1L2I0DGlV9xeyoAaqiT8ITGRX8RYfz7WRZ1Jd6hf6GljDrqbd7xYwsHuE2333BXyZBkFbUiwPh5b1L3vIocl/Zy0hU6VlHoGM8BuSVIjq9XGms2Ct8ahRarFuh4WDPVlFLFZVwymeHFV+r8yp7reBlHg48GipInB3qP/7vtQm+7I3D87VaeR2gjRq6iiQxqJkqjscI3UYgayIy/yUhmEdnm5PJZx4Gie9rW6u0lT4IgOI1gxNPAx/SU6Ul49b5CrJEQ22+ukAIPyjSmQ3Y4UPr+5NQ2n4CBxztrjQFd2zQWiNh+KK1D90akj/UOjkxk/48zQjRb9Wp9OoUaVFkfDRY0rbIeXyX6rOFG6Eu67/BxciNSRYRoU1ZqcmVo5Wacj98zF78WAI6Md3h7hFQwQ2k5dNLsM4X7Y0jBG2oskQ0kxlu+9bLzOd6bkLH9oAQKpERwFy1YziSH3GEmBfsrYpWKTr31LZXIV+HZyt4fdI4OYONHQER7YijOqTVlSqifor062w3hGBxSWfZNxIGcfVZTpU1+VbDS6Rs8ri9yQjODtULuUwmtqUKgwcpZp8p7XH5TVNnXjomP4pApQxLf41DkT1f91Pn23fNiNAiFbBZVpGxU3DecOcKPwiVMe2xxw2JFg65QWhBNEMhaMeev9y/f+ggnWDnEz/V0UZy2IQdA2vAKeM+NaxbwiyzxAp4fJBLujutO92zv+oHYn3HB+/DpVRIPiVX3yDF8DMtXFfYDOcsobHhk4ecAav/FZpFFFK/2/O8NMASYFT/mfcK3KtvxvJ4MRa5hzgDvq1gvhA7xgDVbMDf//yr0AV6RHvhWK4GgXusP1nzw9ltwcE2KnF3YtkYuzFkmhBAwS353cLgdHoa7vOzhwUYgfsCGIwiN7pZIw3xNrGKulh6ug6scEQ2nASTcHS4n22516Rc/dhXP2FtRtDeRxGmjglRU1Ht4CRfAcRuo088q0xwNwfueLQ3JY+lqP1PJXeekoVA1/fWv8vq/m4tebHiOFwSsNbUcLm9wUBmsK0FbVpgDb4krmUs3iGAL+xMmcdsmEvqMa51RMak0US1nigfX51uKqzB+f0ZJHbNpZmjbknNiXKt0QE5LToE0XRl7nq+jTwZzCv1CpsBC5yQHn8qxgnFftMgLy7Zfe4qJt+vylELzIrQHg8EVkyXv69KMo0VQDc43AufEPp1GiZTCxO0P85gquRC5Uq8s1OjlqxAFSYGFuw2/wio4w1wzL0xHAe15axqmMCCziE5wImJy5nNVYmNI9XKmHChReEw2CSsvdV4wsfzzdBy02oUa++EN7iVHGdESYe3/vAbmTMW6QXIURD0ouzzdiWlatG6k8uK6wKkLSORpomUWu6llvz/Yv9lTGXwxXT0fV8y1xHqZm7mzWlWFKc48p1NGP4BaX5asPreLZgBi+L0XNm07BbGXetqRMpOkBPbqcEDxa5Ttt6oxbE3lhAlEUYpiHKW2Wq3iGnn8bF3ls9ocWte8mB+dP3XZZMyT7yYAl1jAhoEvuaNCjc5qQcSOV2nom9YxYmw/C8AjcG50K6nw/b0zN/oESRFA3p37msVjZ3l91nyDjbSywhHFcUp17tRbJmgxIIk8n0LV8ihpfP3QJskocD2ARAUoRYnC6g3fTgpY4EPvsniALoPjt/7doGdOMHVQHCvJvT72yXRPyx0iPzGowXCL1fEqBMDwoLehVfvx+gkWP+wc03xwDpCPMVVciDNJW7yq2E/6F8e3NzRRHIeJsoOq7oaflJcR4eZfmFc6FHiZqpyDP6m6EitfZEqZP3/pV8qyYsdRQha9yqs1XEc6Hr4+m0P+3+x2P+z90y6A9373WjKQ3dtrOVvS57B2DKXlF9I2YG1tyMRhqrO87qBZ0PLO2L8jY2p0PdSqjUCYqlp7e1e7w5L62wVZAnlBPvoFnKg3gE7fjlIXFjiMIXPsLesBfCSw5nMN3cIqM7dWvp1flj17j6Ve1dYqcN3HU8sVQKz3E6tpj4i72Hxt70WzmYIxOuSRAHtRgOjZKFDIPG2VRlW+5irHfsptTrPQgCyVYfsvOBLbZMXfDb3sxiYiZozQDfRcqf7xgk7ZbouBV6aNCLUQq2LQOwANSLt83Dw5nrsdYexu4Xc2VeKW7rbVwhKw0xLKT1uHloU/woB6jNvo6581uxQk+dFqDaOPhylE+24jHG0IeKL2S/HbHSaS+uj04AOCwuOhfkvIdCA4khSp+WzCwcufuslGjthl7dJb6kV5RE5VcFcVJ1Sq1fmO7H5owSYGGrEwqhNAuje5Av9swtyEgehCjaOXLiNIXUxj2/H070phJqlwTtYIz6hFLQzgxKeH/j6DkQhXPGw4EYxRbHuJrAm1AZ+LmnYeeVJnDAJ+WQq2yro9KpIS3v2jGn0v3ykFKcQYLPrLFcyM+GLiGUZzJSE6R2/ucvDi8vCvCde7MBxTXO5hLdoRlbMokbSe6Jmmp2XqBYfiEka4EJCQHlrVhdk0d+o3dbw05X47Vy74BCPMdT4z6gAjg4txm70oXqzRiGikXAT+EzFpn9bxDsXuWZLfNBubodkAxkWajBvvz59EEEsgs6AqSSSvJBu97GcZjLpF4zjMyo/FNs3/t8BddtEjSTS9zQMlTCP6ODu+SxAvQDV9NHD+XwM9J9/q10tGDlighEblWY3bBCK4b65obhG0L69Kg6V4dyEq4mN3SzjSsdzzXEecFYb38oZHkNDTrEmZxHy2PoxB76Gx1jhz/vJn/LZhKnm7Zn8PJ6yqmt4h0c/BTe+uIW3SZxvvEm+UKcltIUHm5HDBQ2NtrEw0MvWpZw0ydJ94r9wzOnu6cGGKrpzbhAZATnZtU4HBhE3248BbjLh6uEDTxdX0HMjTOiqEJRYldU/qpgJSL+Iq/WGZ4JQBx+0+wus65kKl4nrhspz2x+LYWDYfO9QqgXDWde0K6pk2B4KnuHMZkBTqzpq93PUK73ykVC38tL2hyY2evRFyW/zjHe6VbhvJBGXLsFDrApGr5JBuDfScLu+vSmr5J4unNgd890LKhzKJCxOlez8j7dL4zX2+lUC11rLBBWomPndskmgajXMIsJxaRV9jVzOC3rW7aolxDMwFiaiRNdVrzhPxeXaiP8SL0iDYLJEADCmCuqOT/O7BTgBG8pV4Dg69ed5aoPgE1fEXda18/4azEbP7SR+p6hToD5RDBwVUzv/jAUmLeI6AMNkYBQ+Mdodcjh8uPu7sxB44nFrSW99lD09+oTK3oonwG/vQPli6wzw21bbFjUS6Kdixty6Aiu/3eL9gJ4E8d7+/SNriigo8Jb0RguBiygDLonmeGY3RgI2cFqYM0I6vYksH129XxwJcA1A6/Gpl1CUP5fFZi07bGPMvCLpZkayCRkBRuLRQA/68iYLlwDRa2/u+AqvtQlY0UEoToBjaH4trig0WRuwThlGziacgLHAIqDD/JzREhVYDJJMoA4nr0/1RkJnEvZs2It/LayNI6S/ya6GK0mfo7E09rwiOoTNsPki5MxpBNijfmXjkCXmimFEn2DY+1T4QXt7bZDp8XDeHSYNawy4ZgRw+FbCbZs6gF28DRayLoVSH6xtmUY4Ss57E9hmJuaq9w/DMZ32fnIaRe4XJBg4i3s//7wyFyfAO9BFUK8d/l/lbwl0wxPsuHJOxKRTfvcpGDJNK/5iCJmbnSPMyE1oJfsa5kkAqHIZAptlVTtLU1Mir/MWhVrgY1PokgyCOIVAlut6VxC40HsNQ5GMsg91MFZL6qKy/6sPtLFdSmBxOPCrDzMXrrp3F06smAiOK8eYl14YyyAmB5RQCiL8O47cQ0n5RO7lbr4i9VivskXr9gbydlFTbGxfH3Va2v252KichvopWfVu+gelEdr51MYLURHGhO7c0hIkv/oetqQ9SldX/04IXlruZXhsbeflYIdHIaf/gSLuaAvoJIfe+m8TWK11QcW9Ju9lDI+YFSUpKANpfBlRA3M+uTYupiY42LsfKLRRSNtfQPOnrz9LgA/K3h5qMZ4qEbfTGS27owMTtbeb8FjVjWZoGnWvOEwctc82OjlAH/8fahBrF9GUJSL+X2kKVutEWpOdeVpxOHIwfB4/U05rWEeWCNbUzozopDtyiVwEdcSNOgEObqcZ0/fr3/2bXtDdD6qKIhLdlT23Vsa3KPI9t0+J9eEGE/0G99AtimZzh6IEMKQnsEAk79+hEfWugnvOSJ7SRLgAexCaKWZhw3rzy9DABuiWKNgQ5anMm0a1knzKat8z4ipWBRJyLwBfGSNfZTXZf24k14ZlIzKxKGr9Q7dVrICadSi9DW/Xr7fuF0poG9SXf050nc5MJmOOByTJqQLbZ26SPeXumYkwJwF1W1wrRE3bwW3ehu2HVAtjwJ2ObejcDMOqv34t1MeynRrhUBUM7jmZw7kWbv7p9sXm3m0FefHM0vE/2Ihe9HFS/Gy/n7NCdlmzztdc4uxYKKeSRUWARCbJ1GjJ2y0XQA8hY+F/JRo01CldgnRJUG1btOitP8N9LdeGG/bh4RD4GA+00A9Rnyh8Wkv86h1qc6yAV8/C8Wee2/bBvK1oneHluVn1kzdQ0cvwjFsG61jJI0ijHkso8wj+DhdAenjaXUNgK2CCNoMZuT3eJ6qWr3TlNnAAeSMfZbmFKzzAdlc46Sx1SYYwnDCOtddQiwGKJOwoxFeh+THrFERYcYrkdIEfj0WfhrtvOTtXuT1qDsxO+uPNRaPCrIFGfa7TMkKs+94A6WlzNFLW6bEl2DJ9w3tizqlpoNT9vr6bw5904nOHGtkwZQvWf1Uw8eCKFSXgv8ta32uQgpWj1lHn/xGWbjw2xziju0E9W2UwWNiZNMnv9WiFncTRGkEb/iOWV9AvqmBmMF7fk52oDRpE/2HiCnX07hRLLjCm4wnwSAoyHQJVzGGWsYtS8kg9FHNPV1UdL6Bx5MvnLtXE+gTBZnqw1vhDzx7FNF4LMMJ5olJon0qUqlaEzfCAcEOI4GtRzSwYJHg9mJjykOggW6e3pe7F/9bkG0LkIj61ckNjs7e+q+KSt258GvWErqcVD+CaH9qy/oHjPNmgaT5BGF8BKbBMyoE49VE6m64ucMXYE+il1o2dYZfLXYI7sYyFdMMobzNqBCf4bsSQsm3Cvi7Tl5x88ofqVSzkOKe5/0nWL5WX79101h8nNzuCq6+CtLmcQqwY4yM5Ws7meBKxhMymb3zBnj4pftRDX0H4ox0JthWb07tF70gKRFYCMVZ5bVTau5/C/ej/PbbgtLqrV+jzX3YASiUKSD99o6y/kNcqedJUyzEO7o/bEpcRS02W3aciAMDoo5VyXJ1zBkaW3YLZO05mwi8omg1JI1kOi7trsrAPO3gtd2bSb5CC3Aegbx8AYkWd6f92CUd9jmTiXXHq541TGPfsOSXrJseKMih2ZQ9291FZ1ck2MpSTPJ39fdNvZvMcrkFKedwWfjNFquNIsCU/gqiWMMJxNIGIhfMHs3DMotD01q7s4XS9//p0ltXT9rs8IJYQjzAiCJdYJoeB3R2TTFETlx35gyUr7SSH8IpNvl9dxZpvx/ePj4/XeTJqbd86tnQ1deknIhzkm1KJsaFZoXzoqdoIUmuaYMRMceDY6UwnYGGZ2WmiqJ2uYx+Ss7pYJyVKcd4QXx3cuFf86r8I7i/NjBDLmhqxZTin89bQ7ejnT9/6sVYWZS72/lBODd0qPPrqKdvBDYMA8aWaQYiSYZV4u1iLECLWaAd60wjcfICq7UA5X/nfu1wLUjgZlDw+Y8sbzJPnxXBPlG1mlYvL/epnm8+nbjEtiVV7Mpl4O01hN0sWCNRPYaGZlWZfu1xQDe/DCoeFoIfjNKnZ3Hc0JQfKa8yle8PpejwUYcwb+4NGvIC8VZMif6PxRCrE4oiCdp6evxTbV6FbFGEE7LSyOXQOtG4Gjgp8dEi/Akhuxojw+HC9N7Z06wTie1iRgWoLR8EbABujUp2MBA4SSYwOx3xeBpVwnQ0BEC+0z+Kll6FYug9r7RCwtCUFsACgA5SHN3t1PX2CI0/k5RRAOVRQgZq2xklGgy5UQwrllkXJjEvWaUbDwVpUMEzlce36g9DRdW4IpIs0VBL1r4y+gQHyaN5xMMxGP1xTG9ZcKsTjhURzCxiw1O7DQhoa24DmViq2/gpVFL0Uz6VhncZ3Y9UdAjdMj60Ow6H996860Rtv8j2VbTLTEoiQu6N/nmHT9ZeeIdYXs/AT72oY2zYVM9VXcYSJZIMtaFVGUb4hYWb0Wsq1px5d3o4GpmayXJ9jbk13o2MKlbm+v1qYHCaDHQqK1m6Azk3yIf5xhRIoYA4ug0zJ1rH0u7h/jXA+8q9WhzdQrcXRqCl70qfwfFnuCnrE0zxhUMwZuTMncvkKYqZ1p7LcGMdoEc6wO2su8xTtcukFoKyDUEAfW76WkUUIagp5VRa5m18ta49LcIq7UjizpUreaQp8ywz7T9V9XgG8rKK0RCZsGw7mce+w4gBAFlFHBaoVzNCAmRfGlnEukbeP4alLB+s7dqF+vAaretmzh0TVTkIHSyPBL8b9JfoIPxYyhRNsJlminOtLfwUynoR6/YMHdZ83uOfpgRMwhkCrwKGlCXa7BdfA+moUpH6L0VF4JZoAXMBDrNEehbdMiRbE1+4L/Lwqc7PuWJBmuWpwET6iWXJ24UuEXFq9sSmPIN3z5Gn9oUPMOlfUOuLZptgq28kmopSjUWhlRmj/RUCzLp6hShJF+kZpPr5JKWGaRV07e4EzSKbXLwTH8FVy2w3DMDhXTvy2Uq8vy6z7ml4lN7JvNhkqah2VTwibpbolilwt+zO0iuvCWWFOu90VjpTK//xviW6PNQBO4FTYRPUOH8gMuTKP6Mz3sC1PJs1NR5cg6OmFNFVaxln5KU4OZeqA/Xnh4VEBeG/G2n7fnXRUwL0jurvFVlLDORGhWeuksxgMQD1JFjc1uIleHECKqfgSGSFGe7hmvUAhXoH9TqSGyBjkVvIoZjT4ozHarv+Zz7W31wZ9kDc1EEcIHYxCIUc1zTbYnGnoFBrCU4p6OOgGPlR3JnbdtJxrABDJ1Naywlx0IEE4Uy5/HGLcmG2SOhptzpVhAlsK0kuhw4uEzXzxh9z7i12C1KHrGExu0KFlsAA1cu3tPfmXlHvNXkHkzlX226LXm7afXhvdx8mJ5J/0CURJMj4EbV2d0+iULH8gYDb3Vahy+EEsFzJf/rN98s++jyKhsZtuOtiaegScdNhcmYE+ifetNh839Uksvg0QjB6QfYDdqBKuUGcRay5Lcv7sFQyRMjCshE3gLP/MibfU5Y2egXtCYw9pDPuLTsJ8ryJnJfsBJ2JB/osWycstO8Co5VRpQsX3ulQiMT/OV0np51zK+yba014VM0gt8gvFy15ixDoKo/Famut8gteYKRFA4FqZFCNb0XEHI5BLQZvMrgWTlFD3NLBb6w1ydlvfXVXcZroG8ZA8gBIKIa594uml4efPvo5sj/wT1xwXmCWxUs1tOzRDH/71Wxz0eSLYTEbCrbBJYJPCg58vNVGDSq4OYT5anRe1ZSQpnvx3J6xPI/2WeaZgL98V2Wor+kqBNvYhUqpb2FqPf9etMjHs0zr2kK8Ql8EYW9gJ1XZORUmYHsXvzEky33gF7zjT4U4z9aZXyObrBExgZ0YkFah/0I5KhGbjPjdk2TaimSa0lO49B3sHnWWESxPu4t4JYekqmECGztO3Q5bPyvMfQZoaRZUXUBOx/8FQs2jYn2yCHrEqEcoIxhsQUCMIg7R3G7Zb/qWNu+tFysoEOohENJMiZpwh1g7NkzDL4Q4p5089/THGllqcdCSZVhYpR/ACW3phL2+5ZjXr20a0//VYSTMHa08qnTDPE1PkH/xIkuVSC4GB+bz48PuRRfkPkNcqIArhF+O9pA26EIJZel9VHForzLvqnArdsm/8eDf3+5CL2Hbl+s+1iisMKFwOk3lOnhP/VrMxD5sKDxeOToiL/iqr1pIwBLQ6O5Cej4/6rOdZR4ExPJKmUnSGAoNUHBNCevYyOTZadQb+/zL3cSNTPIrPy31QUiqdipx9Jk3AJqvRbOIu67EboiXVGBBvvKUsM5EF2ood0xlsGywI6B8L1fz751Y7w5R5gCU6WGBjjl8hDo4eyDtMnN+8qxIHdqn5Q9p+2gmAHZ8vJfeCjmVY2m1+B37huaRx+eNL01r1lKDUPNmeoJZTMj4ubVAlDaXQpKLB8wE1mvZ0Guk0MRgjOZ8S9Au5QbAWR61A/TixQ87TbJJGtoeTRnxSTx2H7pRJMvwhHH/Nf3M2zt7j4fQrM5Pqh7Fdh5EXrvI0/cX9jIKLWWUhAZZfTNzjs1uFuQNF9Oz8PhnwS100uyV3pdwbpTN7NLr0tCY0tfcK3VU6YIrhSRI9NRIGzn9uQVVV7I0D1oWV4L6noZhhUCmU+bhWp9XGDi8oB2NdUPkedvgrCzzHMiJHCIsoRTj1oup092h3E2PouYWjZ++EnmG5b+VPDRpcbvMgiVdEdOg2XCVKwrUziFA1VOo47pMmPo/zPlf+L08D5bIUcoaJkNEHHQIKhGHDaqNV66flBMaxReKtzcS+QT/nb73GnxcDEOZm6xxCIqQJrvkmGIC9m8ydDdQp2PLESAjrMGW1nLB/eRneHkouCx0Q8AgcryEqlSHk6oSfzjqMhgU5pe1exluJ8buq4QhPk2N+si6gCZlwFvolSEVoaP9bA7+yfacrJnuw7AOwxC0v68rwnRS+v1kQc8DMhIH7gKaqlFGBIZI6eAQ/KxWx1u4SV+kXgqUhdRHOEwCSxZjZj6O/ZJhQHSJhVK0APMVdulVVO9yzFaGanQcUExdk/WcC+Yp/HV9FuqG/tnu8o1ZI9XS/aoYVrTDy4iQU1psvMh0luImu4TLFPVvRwmQPfmQrHyDHB8akw6cgDITIdjTOVFSh9agFu6TLH+h5rjJjeUPITT0CsFNuPH4PS1fmJB9mPOziEA9y5a8+332WLaVF9UU6N+4ipCZqxzMH4Mg5GidIwxWNBTpk7sPVhcoQEaIxjyxo+Xi0mRHx5C6L2ZjahzXPF2tHlta44rUXflqMVga9XFzeJ36Nez02hh/rQ0Fln5GL/i0sLQ/Qpoz6Q14YUh479p0gUVIlB1sXy1wlBH4PXoJ7w6eY8An7QSETOQC74xeZQkHoBfOEnwRRAfF2NNZ1OmKeOzvcWK6zYicFdoSQJ2k/P1yxp/mD4qYkj7sIr2KGX7Qm5vmcnp1Re+fcvN89LmSA6Ph00hdqEXfMEw/4h225cnMrlSM9TQXQt7paBfWzMzvtWX+NHKhMSbtln6ao2iwR7d+SiCRD3emcyUnKCf7CBjOkIo1aT7eDPXsASilkAUpD3lA8j7V2K2em7xI/z0dqfLcsDO+unqUZTtno8Beze+7kkx0h+E9OCc2ueQNWBDZ79UOmTaBG9HZocA0aAZd5rjv4h0Rnj1PFGjBwRhhHwAkk08Fr+L7E2REy6dpZik5nP1smQNbPT7XFl1UgGdigBbbkqtzMTo4d1SseGyCyUVPvtrV7nSPIf/IJG0mu6N9tfIMc6P43wczR7tCx5Tf0lRw2NEn4pxHVi5Btrkxv8TCNpCXsi9JvwEDXxKUT3/dtGcCTitqGiV9+CNQHdC9aGYrZApWWWXGf0vzsk0X44XIHPE+1kGJa2Wn2hnvYKYQsBNqoiJ/2WLKI4ZWFOLcNUGF0IyHDEVycAzVM3/+a08QoMSq4/5T05Xf1XEW0LbsAM6vkuYCWNhM7TszCftFK3XyIWcYvksacalkuM0uOAcXXKeFwwCr+w6LCbRoLkKmkwXGBnXrshsa0567+2IFquBQcRZesOL5zXSN80d9Yb0DkiRMhQae+/D2Z8bgd25zTT7/gGmr++iK2brhsySq+2uC3VKmVPiipYg8cIFUHf3TZHqjqg1IL8BoMq+w2+ub6oX3+bYJCeK7qY1BHgX/4W5+DPGTP+JNQyvrYyKaFcQfKIuCji02+FZ4dYAdw1Ep2QjVr67YZrnNghYRQZjkzX4xxAIJKBd8rzIAMLhKbhwTVWh9ORw6bUaX3WFg3aZAVtcIdajH5sNJsEXODvZpupX/hDPrZ2pjkdgNEdQjybd3qhpJZtXCFYGqdNHGc9CQgyDfnXhK17RRJ2ftgu5Xejuy0acwt0ao5qCiZ9DZORc6sIW7fMOAwdf27zBPSHA56ypYsHIk5I2Kcn8T0UEiga+xiFPvdOr8rkRBAVng+lypBILtdWG9Rko/xypXcwOLojOTaaqDjxiFhOTEx141DajIdvLxV6d4fahxvNChQe00qGbBKEpFLKVo+si7G56nrasP/PxsGBkguHhD3vIRfuLfpkxZJzB57u19rCmGYgdvSjb/DDZE0DlrBoy2nEy8exsY/7mT4vRp+c5djTRwva7wZNuX12+aylTGdGeo9DYuBdjMiGBJ/s7z8eW2b3Mg0QsvSSS9ACLYKtQ4mGupYnWatmaKxzz8Hg9r31UhnhMtz68EEkk0c5oVB1+77iXXlxcQGyPb7U5jfsGJrdMo6rlDDOOORQQlR3o2j+2v+Vgm0USC1VTZ9ewyy1UCVDPVNpZCy1Qo4ZCfR342ULSgZRGxb4Yl9UjzefQkv7TQNGFwP5FTgu4y1z8Ji41kOiBdxyirHrflT9bEiRBA/gqh91GuZQtH00kdwKpgK+aaLEWOliUwKhDVxcBPkurCy0guo/rKYmoybmd+HBxSbbokqzCuuzuubkGTLIpgFICp3Qae5wV1lZ2QeW7Pv9D7/bFvYWlZfxhRjwD7rWPk+qYuz9buqgULha84Ha6r/hmaPXyPMuz3Wn11W0t6l5OjwN/Ukuo12oi52s5HlpTgl5KqgUyPAD8ImPSeAcy+6dRCfvdyCGUuATPn1oikAXZDYlpzp9kbq1HXzsJieiuLJtkfwetf/1+JTJVdEmXZx+ZTlAd4UFfvVvEF4e3DVSquwC7M4k0Uzmo7ZGbcfvAcMCc0LjQ8HTUDtvxkMD/kLdS2BV4gjYcsh3c3acsPuh88wCEkYYh72CPB97CTh3y2j2NhBgk5YkBgGrN5SA7jh3mOeYFwg+yEcN4Nm2z6QGCEW8aGKXArWjSjzL/xnGBBYuA6JEsPgd4FG2ujROYeHKgswm9Mt48/xoVxooo9JGO6tR1e4zfW9UqK3Eyii5DfKs7O9WmpGI7cffL2UN5H654UF6wxA8D2KJzDKSOGGSlXZLZl0doiPG2TgEeKIw0SPKYLiZ+HiEQo+ke2ADD4RuWBMUc6lL0NZ3+aziQjougwXE3Tw2saZRFhK7nqtdJX9Vj5eRxbj3vfyAr5j9Nbbu21/QYjzN8NH1wcyW75WxvvIqg4cvdWtueUeOCuATjMsJg6a3qVd1TIkv+qrkrqQs8kdeKxT1LkPuvlFFnqxWF1zIhj45mg2ux7USOPK3bbEQqtDeODBkE0cuCarANighPLciv0pGlpj9H+igCR1y2g+s7gAvqtYKsY4Od9CFgvDmRJ4LGh4O5AxMLsqdJuHpoKj93i6bA1CVwyhcav1/pQBE7Fi9Aour+McKas8JxkD0zzc7D1Wx+WfytNWWtDmRkmRoh46GRdWCmIn3XhD8p6VgSTwL+Y609cTTAAqojUtqrIz1CZZBGXfTJfGWD6dJQwXiqjoL65enXtajpNA8luw4cXY0h9kMWN+pl9GHeoN+Nmef31J2MPjLCPAJPoXSdtzvB33jj+mMU70fAaREh8tUJQgpYB1J/vvfAdxwhPQhepKrKqWCJGF7Dt1oEsR/XW08xhQ+aPfh3CkZ4hDfiKMGiIvEParsnEAGdm7zLAuK4TUWeQClhoWiPWTSiSM0EyVWmS7ZiV2NfziI55IzDyt2vDIpy/Rfn+JmY5mERWgSEuKUXAK1vmHzy3LePWnRM3v2+noBC0GMX50+Gvj8kUIdVl7pB7hV9WuOHdw3hDY4uymWS1dKHqNMViJ5PMFTvRXokOygaHmtbJkT5wbDoT+YX8DGsl9Ms4XZ6ty5NgC4MNvxwMd1XsLbvLGgMTFeBPg1ae7l1w7ThZ3WUGNAtiPyTbPDwgP7+m5ea0SaIvusBGSXMp7o92rMMZ8gut0PTJEcxvc8QqELec4cKrxSIdHhG1GEAxh7ZwF3bRu+xP91bsjheWMB4jgo1GnQxv+QcQA/mzC/K5NhkViqSBo1pEyvD3uK3YiF9XjjBRdWATVYyY/Bosf/hPdJlwDx2495B+CwabEIRaEkUH8mNdWIjOHJ7JJEN/Y30gb/RC7WoZCZDku6pb8eOeHfZs9o3yhpMRTU9yYKenFEk/Cw0z/9c9/bPxrtuvL/W1kT1oSP0F3y5rtfpo05glU0blFsfzn9zObqRR0icEDg0WX8sNwIKWZucOiT/EkBcaV9NpoHCfImW7E5FUR6ssm8bnxdt3ae2Wzyw3GMNCq3vOMIVVCswpDpF3FG3/qqqD05WD4cXAEV4tLAeXZo8C+Bacgpf7XtWfVCbL55IQxzZ4U/FedWM/LzYPp9Yx/lZIjEvaKK+c65MX316ovB6c+pbZU6tpbQm4rWxjUD7HYWcUsa54Yya2942T8j6qxYNWYxmSXmV5zFJyD3q1S8drGbvPvpH1/7CYarCDSSJPQU1h+9GmQp0am3LZRHmdFVYggRnyhkm4Od9uAwyVNXSIdLUrPuMN5uUj3mtjf54bmD2Ily4E2HGb+Oy5xYPgo7YgEPWYb4pVtBsrXXlz8GBWJC24viiKBD3AI1CfzZ6PhTmGrzKKH+Px7Y25SOH2UH/A+NzdovO7RweJEN+Otr9StVdCYcGEVEKuGzd4hY/NoI1pN26L1iVMu6TVYPRoGVPZUkj0RqrhvtTjvy1PT3W9yhcHsinIOdE7YyKbb4kM98drv3pAC+j+4Lgzw3FVg3BNT3Hhgbc+bVZD2MXHak8XSyBGliJSR/ohYVrfg22WbCmCHqgdy4JjM+1wGyTo0vgUreNax4TOgVBV2kWfwYHjowxHSQkdOLzCNbFd3bQk5gleUleliZXku8xkad4HZxJs7FPAbld6VYeWI+u3MlsrjMRBNentUA/ZTtp7ABtyrIarfBGFVynU5+RXjsJIUE8NPD9duB0TGQE42JmAYR/uwqGRPdzNw40z68rsh9frNk7JFV26AcEcsXOLufV5E0u+ENVb2/ZQVPJJizLvjJpBIk3huHQ//XXTOBMhDFhmtQP86iV1290mk6sIcimaqXnn6zs88QXFQFG5Zf+6Uga33T/RKjsoyDjFTruLvumMCWxvzJBFQ7+aPF3/Y/ixtdxdle60Iuv2BBQoixUaWqS6r2EUlEaV8ru/1Q92lNJMvlqY/oww/mQSDi7ZIpWo9KdGf0Ow8i8mBhYQ6+CnlbWgE42y2jCLpS9NWOU+TD/K8ikMpId8CAAOst10rU5etOwH0bfcLb4lCYFyUQTAQcSQH9h6SmX2bbT8M7Ah6sfVNqwN/uiCaFIBKMfwzeKRsOfZZN1kYxYEdoXUbwKjFh7IdnN4Wd7N2yD/5HWRxCuPTztCIZ7CXoUXchi0rzIgP+aCs5ixcObEGoPrqzfFBh5KrG6hf1v8mlTz0wwaysDhObepaACvZUjW25bTd5WRDZMw5gdSjOYOg2n8UqUkBHetMCxi6KQEZ+PIgRcEi46mVPAfKJbtr7HiADfQx6nI8Uwo0lQuxH1JMQeZ+al26bA30Kbb950jo38TMDnJfMwnpsw8jINc+8tA9w8uJ5Uj5GW/zlxEg8nSxR045KiBfj9B5HYUQ7JaPbUntFanB7eD+3U4wt3OWElb/2jlQuSnZ5rOvngxbBmKbAVOJHo5HTrYIWTDZAm4UJQJditEV9vR+nUivnk5p4dYw4M7CJpZoxHETHSR94P22yBMqw3t2cxTlEpyYyjjW7jjmmbad9SG3gb/g1QRa4lpqiYGEWs+g+1OH1zrt84NEABEyyFIK9ZeN3uxHiXE5pn8TUCCeDBE5e/5h57pKGhObrMluFQp+ZfPhHT/XmBX0y92rggttzHr/cQnZx1xY4raqDigXzaNG5kOyE8NhaZ4EMP+0hPY+R2ZZf/xqkfCot3m4mR+whzqLk4D1WXgmt38a8RPWIltjuR0A0gF3BaJThbJFsVa3jsGOwQuRLtu9HapSzWXPpOQ21F1Q+LWtgT3cBawXJKPS4EG5JXc9vx87asUWg/+IHS1Am5B48OEwWvgJLn5gxqaoa7jj1HnR67Z57Dmxm4xtlZoxSxa+SkOtuhlqkvOwfjfr4Jv27OEpdIu5zR4z/yAUix8/NLijjs0h7xG2XyPW104KYf7m9xtd+iRCH3T1AyEAvgSbGPH9VT/1LOslGp8103rgjsrWreGi3qotdwnFKaQ6nmRq8NJeQxmMX6MaH1xNSTHMhHKmSbq307HI3WehAmdqlzXUMTrUIWl3cgcT40QqYx0FPfc2G3NgHduXEmMWDODa3E8TFPugL3tWlOEyG9MnvFWQPDqSekeEDniXIodZW8TeTWmMuV8g4PhbHVIKihmgASM0xHQRXgl0atMrz0lfqyn8N8U0/GuDX021mB3J35MATu7Tx3fZbHT/RMcJfVPiKStdcjZWHwn3hm+xgf6yywFIP38WEVprYVIGf0EOsGKBTneMLY+qn7c7v928S/xlCoWCpG4IbwnmdsoB0Km+VB9c87WaGPCY6mAPz1P46E931hyKacShKRZO3NmpBMri9IbczvzktX1fP5r6sWBdbzk79jgxIytCC/GmMbCr+wLTu8whYTLKrcH3Vz+N4Z/JwftN+QgES/EGzLGD5SmC1T9yy7wnGJxH8ajdhXmNKPeBV9kymv+pAumhyDmEgyOC1Gr8vTb20oSAzroLFkbJxWXO224Lvd0UOEnx08CAMVc+kjTkSSVCPvyd/gzCBp6Myrsj1ST9pK3SSxdPh/bwin0/1Axta7dupvg1fWQz/uoganpzoFxMX94QvE+XOIurFh8c/d5B1vioy53Vbrvx7ZznwR+LjdS7eG4jfzV9bl0ieBuuewh5l8RY0f+4Spu+GEABUZAegfoIK/I3/3K8G7LCRuZ2A049tFuBtQVl1J7l+kAc6o3+i8k9Zc18YtxiVd/qWsx+xpqeHdHwW7mRAExAC64Wsh6qXD/+Pyj3xHoJnje8nzTdSW5Vamo+iJl9Cp/xexxJVKXHi5N9VwFSLTv8AsctR4P6zCuLR9fSRJ8vbg6rbVgrWjS79PbSzYAuUOQ/7epqwuwvyAci5pTPP/x81KiLQarxm3dblnMds+9x7kaSiNvo+hly0xopblTx9Xe96VcTO7qPhb28uzLvRH0CC3J6iP07pNcSk26t/nJqOTUqzuTku9Z+R10Dcb23rt0xHDBR49DVIUphpkP64kOhkRYQDRIQRAOFWmwKeOZB1f9wEWV70AE8MmVeZkQnGMfzYP868sQ2v3d/tXtJH3nu6tljRc0MFxpiap5W+PdsYke1FkBZ/vaL3i5WF/cdVyvlH9dfQp1SZFb+dMaUtV92hkXQKsWx8o47Uz3IEZRDWcOk5+IQznmdS9BTJBgbjhwl0A3OhYNb7n3oWdmRKQbc+FOS+r2nkbstERPS7GnRgS+Buk2fW5tSOp6bv43gNcj7d4XPz5kgYlhx4FmYkOCJ9GpRabc+AdBB9zKm0y+typ7HjhDDrU7XyuOgUKURYwGHO+QtZBaH3uTNRDkdazvxBfRw1BmAnGu3wP+wdA++xkNumnvqozAT7DwlkmuOR1hRO2jZ+/XhcJKBrwh0wouvYd6GMXuyILKKWCKGzL82osPEVcD5iZ7IlEtTqSnoRSZGKnb5PylJVSbNXBX708pSUC8VPGDA8Gq+fnSZruRTjcXQFoo1PsRjN6CLw8Gn+AgcCbcxgBLEpTbNkONMRu6NZ7uT52kbBk5oR9TAhmVwo4Iy0NF2HvfZFXiSWEb6aKStm/Ygoaha+eqhg/olL7KwtuyPlYA0MXTTt2JcSi/t2frYmmiULsLao2eS1TtOvpA32wcfwCTE88UHDfQg3JIIcxMzjvtZYDtyohP8311mThnq3l0qakw8u9bIAniyH/mcyniAtxBAeDgAKif4+9AWh6NzrWgdRD6Ea2HbnGSWN9Rpj8jnrIKICXU1k+8zDOl1NKidp0aMvA3ysr0TR+SlkDipkZdU83FcPYqnFW/hOBpVioGqhw9j+uiZtRlVSwUEStrwnThlEr7zsQThnwQUSzkqGW1nlyyl0iUMDbnNN3ovnMp/3GsJLpFvdQ+73fv9sgtcZ4x3y4rFoCPrVHf67rDAB8Svaz7YWM6lz+W/SEF/Cdm1A9qPmKKK5c02wFeLjApmAx+9oY+vl8H6rJjmasU3OoGkcrJLL0jgtqQLV+tb7au083WsrCYYf2xzqVr/24Pu5RSSd5w9q5kh3aFtrBGaG/oEb6+RXVr4m2J2NpBKPOCtj+iHpC04vkQ3+wfJJXLM9p0uetM5NQX4J+fxQXY1sKA+r+tB0pmlTcQDUqsX6/9tWLC24wGQtLw8bldUu+OpwLjHw3AMeuuVS6SQtXPg96m1DkSRe+QH0KU6cCqkyKWd/ddDE8YWz+qw+ZreJMEjHRV7fMUSZLJUAvYHWqgTVaxtnu0n72ST/LGT+9JAvDOU3kFcfYuP4O41oiLrefdO0BRg5jVZ5LLGHCHT+b/XVnh4GYM4OOCKzsYfySvhEGBhGnHOTpYTgo0QBl6zn7qfYs9mazpzg9CBRNglqWg+a4uSr4g2iHsPDfVYnapR/x3SUTffU0Bjf0v7BmWm6Jyagr45fGOt7Sy0EEn97j28KT7R+3ttmVIICnsZqUaPRjmRekZ3UEf2sx14fcV+0zDJspfCCxPyxE+3s4+vImIpTOQCIYXLW5cwH83SHtEgQb1rOORvbZL5py4XEyEuFb184/jjAlY9uT21Jajcf9KbXf7aaObWxcvRmSVcIzArsFxCTlDWL1yozvRVe1eTfW4bOVR1HmmGDVxD6wn7xXWd02z74ujgmWeu0HZhhSPdLkDlzS4/LO9iinl20y1Fw2k+oohEYQgh2lUAuMXzCGvqEmqdPuYgLCaEGs7P2dtyeD5lXsmS8d5Owh/VIw1ObN1bP7MKlDHdN90zdJF3SXlw/321ZtmCFa0xmz3B4+tbGPlaVGxbDPGC6JPVXr1rnUWlXVi4LwaZ4d2CbmCPrA31QqdgTbe0lGkwdHlmbqryXThKX6WBeGgoMtn9VRt8LG3l7vpMSzG6PsXF0XoT4YIkK76i6ul8tJvmqfxMzcDTVedstl3QRENZELM7g9VbvEQBgPup7t7Ty3agqD62z62jyb25g23X7o1mmFAVCSUSo1QoPK8zZ/KURUBioD5mvQIIvAzlkoCOrhLhMXaIuoImmL9WawW/XMlB/f/PS+dyHSMhardXNE8h4GACN53NJmjqyI46uj/GtHiWYy9bUpDhiYHyU69SPHGO7y/bIAu8+FJQyWpB1u/4DbsrEahclp73OARPlOSf6KYzmgfj+89cBOXay8/ldur/Cg4kmvQlDrt95KLexZy/+Jc/605SgmHj9/YF915mB1g4UguH0YOISLhSWZ5//z+W53Ymg42IPAlakpVRkvdWb+X62ia5nIQBAWwDk4fhPnJ6cZg2WlWYZzUsVDApBDrzI42HzYLN3plmepniBr+Z+gIgB29lvosbRUykcAtKHr6SNm7xNerCSkTqO0NuiDjCYpOsVB75CDsvd84q0FTKLj+x46sX9VUUvZwoMeINY8TSlbv8W5qyY0ybO5SvaqgnkzjmL6ZQ/eT7O1y4T+jI3EsYHFKsG4u4vy/U7ZV+r/Rh0fKFsHNvUR6lPhhlTOJ+toezr3KlYDjdAb/rNoZ4JVptKYIBNHO5gcYne2gJ4rTXq1aOFGlAAvMiK511W1mE/7mgshAhafakpb0xuKZtEWX6TNBKwl5PHoJ9B6oXlUmzqoJFxdgYjc0Hdk2SCxPEC51TLKpj2kf10sNlasqWaH79GKlRM2BuInW76abD7R6GPxwyip0RidhIfWuhEFmhAmI6DwSZnCGL4MRpB4bsNKg5cQeH6c3KPm7/LEDSdCch7hE12ExBHRh6yJSOVGRARZ/+mrXGMLaT9CyKnRt+ssVi8rS6Isn4frvlO7Ipi1wAyO4ZZZJku05TYaXxmSTIE92Brwc2Yo5rmAdgzit//nEqLEx52OfsOho5R+LG7uPoE4ZcJbWMgJfogYZJFI/qFa6hx+IDwI+mmRSmw9uHkTftnFZfS9P0RRefc7MJXtrUHvsP1q/HqsRYH6qD5z8jIGxCCapNxxR3QT40Ql9eMMvOiUQLfeNn+p7Qzm0T51aI1No7jHkwMOm0/zh59BUKrD8uwyeJhu3GDzkqJSJBoFm5j7PDLXXVUiMZSazC1SL2vCAL+Aku24n/arT2gYO16cZTn8yeWXXe4j5TGSsuPal5aNAUe3tKRNxs4QyoD6i3ujNKR6byW7nkV/C9Ci5gI8efiOLraBKVXRjn9Uk/N536bMvHmF3tNmNiYiv0UsimFfAJTlC7BBKs8HN4I9vlkbLca9WIL9JQuZ3wnOHnUFWoNJoB+VISquXhOgjAual9b+DhIgzX6HWzD/Te4lS5R+NkuItTv2NdhbB4kbQJK/v2pdYJwtfWMSkcCKfOFtYeCDSu/35kVJU5RFR+21STjBr6HKIB5btdggQzvHJt/vO4ZCqds+K8xteONt/+5fEz/+9wuZXDh51Cy5VDR2le8QbJxwWeFdKvW9LaFfThiZToVyWsU7YH6tOfOK3U5NDxTULsl0oX1CFBQGGOf1cmCJjN21Em3ttdDshXY4NIcZ+QXSyC1IRYPIG3pazenTRBZw5rgnA6l40pMafVB7/wnDeppEtuefMiXcSqXexRWRG+Y+YnPmlZyQLL7k3nhuwoSK5zTJ4ulKHTw4PiXR8/byYZiasHk9NFZbDbTgGO3VY0hjL6Tyw0vAbu2KcjwyTH5jEaMvzSooRJc+QakreGa07cOPVGkwBI2ALhGgeX3q25ctBkK+nd5qFIFaxY48sQKI6ml2XFfASDaYvtF0Yi5nilwHtXSvcULeiARutyijupZNf0b9G/jMNDJcjww+lwrcpqylugLYjk29PvK/EEsXzlnFr3uHw5G4MuAlbO8NlwCxM5duilODM9JNb9N2CyIWxtwz+VZhBInAt2yf/f8T9Nwqsibia9OlFz65dTyrFhK37/JdslY8yQN782FnOhYvkrzUQEhLVv3aKuQ47KWJJlObdLBmabBIhtT885HFyWabVrx1riPQ+gVWSe7QCEqqoUuY1F5EZqQv9/WQVrSwoutDfVUQXIKDX220aIMUGlplBK7LTnFF0oW+yBupzLBiH1IxQHVQEte2DATeyxizn2nxvtt+qMbqvSAKiB3wiA6GrA+f1ChCAXo9iYeccVe2W5oiN9UBOjXnaJTPXmSm25WFNLSXF70E34EARahTm9qDxiDNEcRkwhWKPaDhhYQKwt0hFPklSuR6iRXltafKmMdu5s5Y2dhwstRm4V1W5BYasE2GwlBrOeg8N4AXv2VE85Ik6NB5O1TAMJGpRcIqUymBo78xSgxz9nnwl8OyNxHEfNLBVBy0bMOEqdz1fp5s1kO7DsU5tDX1pUQk7GyMB67Cvt9XXa2IiIU4ho4jvAWyLWDMhMnLbq1Z4KHQLmhWJ1WvCqBQq6xtylkqxsuyyRLbYLIRJg0DhAOPQ+EZP6RuzhAsn2H7vq1zsVLLt/s1mAkkTRy8awallyvskdNwz5X1WxPH0Vcdh/VzbZxvTrbr3MdrmLWlI8y7aKG3hTkVg7jmt55G5hRcJPew1GycWAuen8uFpWt0hE0sdVQZOPfofNUiVxwwlAZj7zuTkC7q68fOuMtLi9CkfwKLGw4Cg3Ol40r4kmZ0YvuWsg6Od7EtXjmZGgjcOCB3zKXveu3beRwe0IQhowi9ZDGRBfEsXrrJJWuFT1HhYapdAWFW+d13LfopMXqBrOJarg8vQ+CRWj3ukKJgMxW/ClU1MydEXPBsv0fbjZ/r93Sbg7c5DrG/1Xd/j3KTP5oG/T+edi3Ad+9KKChPyGqfM26osRMw76hCSsMQsQD9JO41nPtqbOBzLLBTrqXLjAxUMiVhJrjHYFPKmTuKR7DGd3svM5z/E/FxEJGRuRPVmt6E9TiyNO4UKLO7an4iy98xdFZfd611ccNfQBO5ywSI8qNcApXmQpvwScoAQ4mCsInUXa67kg0VK+xwuAlzcY8ktFO7tYx2sE6LpsOKS2mbvifFEvgCiNk0Hhfzk3D2dIyyS2OgRVE+1oVRN5GDRNCXtzP8BcmHbKrXCET4bV8JHby7z4yZ8olHYsZe8UasPGsY2BdNYdyBfKxRdgPadzg1P+k7Lwpu5UMpvvMjAh2gPXxggdzd7UdjEzTSkp52U75VC42U8S95I3bjgOXCOm+P7oEGRgngGbUhnig6p5SWhCRz84dwyYsiRKLPD3sIZQobaCY0pjLPdu9e+ZDNoZpevO9YYJSQwewNDvWut9lYPanip/RVfjr7ppznfDKEJxqlkYZ6uHJR0CxiDhLZ0JcoEpeFukvYJLXti82ggk6bQs90EMr4syMytc624f8828T0VfVeNGH9jaGHMYPM5P8luaJiaLgRcxyjRKcwpZzfzjPr1XBMuZQKYp74+47R5S6NIXMEs28X3468a70xkG8hgkZ+ROlbMGWOEnPFqB71wwF1tgdvDDiCkQpZ5QHOStkv4tcg4LRleWN4SvIx0GG62xOTi7vAov1ggjof6LvXQLJ70T8anURwveB88NIZqtD6nJl8KObzY70UGA+gloIRbRdGgPBFiQMDsTJpY+hCqNwA/X1xla/SdXTdYanUbSNY3gLsQI1CgvCO3TFdadyJ+z4uaB92DQUTHcw1zdZ1/j6hORyJuoxbkh/76TS8Ph6cwmcSCTTDxeYfNyHR8xjTYMJz8tg+mEXYgZmqLPhWr7Zj6J8r1CQ1ds1uH0HsJCP+Nj92FsrLIOVrXhjy/w9x67nU4o1YV+auGlGbuWsq9xp9WVmpy+6Izu19oedvgjfodbkjwxMlhrZ1EhNmYOUu+O1OJFmj20I8wBFu34YDkGjZVLvLl/WlcajHhiFbJsVHlFy7EuwJyOLZMHJBGOJvz0dlBmpaABHyJHtkmQO9zHGKLQDmegIMQu9NOccVGOk3M1LvFf/x87yi54O+QfwbWuvD3ikQNDCxAU7k31HSSlkvaO8/lJnDbA4vGuiMTuxEVEDXqXBfaltxzDV8jg8yN6kyE2G/EXa98NldnEY6tK4KzdQWCgCnQuHvbCnP4NVU9lg4dO5pUPb/2JK2+Ir572HmwAAhHjzwdOqwsabwn3y8xWMTOI0m/TwLp/kOUEo4U3a3+ZJEdYy8lyipBlywt+lmk0XNAL0+zmWYonlhbBvGbAcy99ZcDmletQjJCq0dVEu4PR3oPvlaKvFIYTreeucnyeH08drgNBu3iZnUoRXlY9oIe6+78IqZAnkKt+9yWtZHb3rwPlOGGS38IF+MgkqJl2hu5VPApEivc6elVoNrvLXFw9CSAXD9Tt6QwAmULSWTWy9VYdsIVr3AfT0XXM7tFGjE5AYrJKmOpLqDPGu+188rFlr7pxthEzMg/9fsM+dwULzhMjNOIk8d1XCg7sgHM7+UFDU0zbgfaLw3827PvPusdVmPqm8MFN4AIgtTcHB6+kxxcB/ajNX7J/F2dlzVV0k6Qc9ljIHOM4wVONYTfVFdLuib6PM3q7LfBetnUSpS5hRasCOEbBVZchsf+RNfav8O/QvpGt+8rSlEtLLDT7e0iUYelPfXSMcqchFFLLvJLTRqWw45XrUcyOmZsCcqhSby8T6Fmp5IGRs7aLdRN/Q6mHVAviwB01SRYoNQ72y2EfjuGK0ukYdaI+FKemLMsm9s3GZ7gxMqMDfaiTuiDIrlSgo9c5TSgQZbwOZXnczP1QYhYzP7g8WI3vZQcGA7QUoTBJrlhPv/Ao58nhJQ710oz6/x03UaQm3UA6gr/fdKdqNKMjmEHp9LvWoiSKXJCPEaKTf5KpL/xUBXvLIl9knzBo9cQHtUjuKGuwh3z24IfCe4dhH56xQNIIBf0GU+p/5sbiAuyhXuQuapS5wHxsmJroywDqgiN6xfq8PnsZ+TjIQ/d264arB1tKc6NzEBiTuN9ENJEHWFpjdlEJyQtoQWyyZc5qGqmXODxUI5QQZXt+w8zyw5n5TVA9dTJDLthmDe9guQmLK9X2xACf2XQYWZchWCASQ96+XWXznYHKi1BJ9nBZAuk0ycVoMs8WCUJfHwo+oO3jjUNy+42C/fimNMvwXb7PPL/rCci1L8dnDbe8cTOzZTAwKUnujbZYDdb/DVBndnmc0+x9irail4beLstdSZTqe14kgWR1cv6tXpghH9AyZQBRKmt6u43EXNNneiR6hVUOJ7U3bMF/KyiBlyPTGxMRDhrvKB6148J6F61Rg9AZPRajAR/RAd/Nx6Cega1XqsaecOq5mAY96eEMZI+PQFx4WWbqM/O8lj8YD3q+k7uKILaT9WrpazVp+vgdFa2VAeAw7zvfOQ1oaP17vAkSHfJ+jLJC4x8/5UngRF1aPOqB2xrOMm/xvHrpdo6cvBsZGUZPxZUsKWKy9iuu8TdX/jBOhZhn2DvQWoYbGrPq8pmLDC7scAzHtJiU8iB4C1xEpz+LXB78IgbfI2KbSf0wQOwbbg+kSwA4+ct/+nuy+ExhF6LkCI03//hNfIjEcMWVcSeumtz2aNMMDThYTEhRdZ66WznGLW4SngB4shuGLnvtqBLAN8ydRxLIQ/b98gqw0pdTngzugRC7EhX9oJEfnFbG4DWlZIKoPlXxApx/KMXnDrjxAWuddm8XfXWISbCbrD2L5CSrB4bL39xpVB1eJzBPdtYlxRhDeGkK7qdGUXWqm7578Pfg8TTbU2uIdbQBjklH7dz1u5T7zJDtGxrFvGAdTdE0XOaR7zL9N8gWUOrFi49CVi1p979J/vRHu+3iHl0j1CxEA+QExzldyc4JgQEQlQ/In1GpWioP4WZG8yur1ADICAnzcWYZ+iINSegSe4h2BZKW1x8MCqg2REUZX3Xh2M7LUvrfWAdp/8ICygRZ2q8ceUNPYSQGPPDNfFsotrgda+NC8w3CvoUCsWAesXOWoAV5MKa1wONANngKlDJoFZDmg0gIrO5b+N2BGZ2XlzmMt5yChAQLqneI6tNkYAFEZWsGC+u+hJNp6BRNDiru6/cuG1Sdvq1N3RTdCvTD5tyrcCpNm7Lz7PXZu23BZlUQVfVS9bMlGv2eC0YeBNFD8HVU/RlrTUrPJhx18AkETK05+NKuqBeC4WJHwqh/o/a+09iOljslRhbVNuHv9Z+jaWZW+A3xC/hcgz8Dvdb2jq0LTzQO+vqvJSKh9zvk3JGPNE+CrcHtnVAXwM5GhsrDW3FqDegJwfgjgHG9dBkNtYLjp0f4hkePukt1F5aEmE553UY3g5Po7RQwj6NRb3CbODdBvNRw1riGWSMRh03Zwqe8dD5aIuKKplw/wtV9w1u6ioLSRQfNARwP/HmfK/PwtFZwjdBJtAUIbcsmQ7MBXKoCzFjAr0BBmedMJx5e0eKbpgHPAxx2WqJIR6mK/aCJIrZGNpNT/6uCNX/IK1lrzBp51ygW5sz3isMJbCvcEfEXKobYKjtzlWXC67Ug8hzez+BsO9BHMkDj4z9M6WPfztUlSwzy7DCkmihEtOvhKYAAHf60B6s8kkb6rSZgF9AT2vJrmowe4ku8yH6i8nuAnvi2nDZxyMDIB1FDhoSj8Fs88XrO0IL5GcIYbv4b8nCpuSdW6nRu64sRa4IDqBf+Wt5TDcmxXOgTMvgHZJ9H3ZtGK1hU9XQz0hukh/qBpIpKkdPjjWoJcUmZiyjGyCLdr31DE2t+7EyXGsJdhNN7fbtwy1cOTnK6z+RSK4Cbclc+nBhnWKTJ/XoAiRFnrfoI8ee1gv3zRk+jgv1H384tTipXgccTi7/BBsqRdl2f9O0/RBVR67H6KStXq1mlCp51colv/o1Gg73U971NCcbq8DvxoMEH0z1Rn/BD+BA8USbhpiCNq4UVROWNBjHJJMP8/GyELim0CFApTnwv3EdMxym+tTNQerr+rwKlfRpTwMqlqhKDR9/E4VR303t5vpGNHxQNPdUn0oIjEeU2nMS1DyMfJam1gT1AC1I4kz/qPZat4YHL43yTh8RiQvGm3B0dmjlnkTSaAiCQGD15v0ZkLGFnNSfW8jTx+uVKyfZ9AoLICMaXII5YNB/9cv84iJvKALwBHBzZuLQ/LiaDGXcFfoVDtY+Q4tIaeP+kGVO7sbhvCiW7W4xiL0QAofTIxC3c+LkUhMrcgzC+3VeBt6Z2LLQqLGEMHP+r9Z+4UtuW4ZTeDeZwM1N2VBw1ka8qj4etAuIh3by2ejjdd9Vwk6NO2Lc4BBilaW9UzIkC2ORXW8eKJ2YXUpVTxrUG3fBQr0oVPMPs81txS5AmuEQJaQnfdBhI7cnqwbFp60H/7ONQwmHNL/8ja4dJNUD2qwg87jWstgYYGR0prmCOB0T0T64oIR0jifiv9cJNsAZReeWQXgnRB9QcRltd0MqiiL0GeF2YcSjIsEPOBPxPuPHKTVF1BdCNXpVGHMerU+ox8LgXY22t3QnKFc9LGNre5dZ7pd4Y+cPFYIT0UF9h1JWJTkNJ4ph+3wThdHYQkgbkY+ncR2n2lCEeFXzJuyFTcqxZXdlfP6c/DM8LIuVA05QsV0BhLLlr4HVusaVKVOHbIrGQNuIytYBzHmKnX8Y7RvjG0/XhyeSkEFaajVhMzyyaZIZVZKxu0c4mgW2mNM4ZoRG73mQxeXBbL6em64TC3IXZ6rs9dXY+k7enyiylzXnHChXBS+d4WbeM+TNnrdtNM0GfktX0D+T9GU5CBzXxi5vZLDKx8cgTQAuVSx83kJmEg9/fCruc8Ex4fM96I+CwynwZ4Atp2UGwuSI1VKBapch5E1F3B+S8J1dbxDYfbUGwKrDhVgG7pdD3QIJhCQezLVI8mZ/qQO7kMw2cn+RK8PQara79UlqMsDIta5quaWnNbm/VCG45vkU+HgHHSn58q01p+wdEBWZEcOIqEqBBoqgAVQ+Nfkb5ExSIkWXuuDzq7Ir19CTltSWQ8NYFrEvR8WPFDk5uOd7tuitPvsKv4m1XLsb40mOrQIgQDteMy83T3OOfniWZim6QmzfAhAUu+p5HDW4Dke3xKYTFPqpPkJDgO7ux/EGGYg1Jo3gUFtNJs50/qwehdifWrdUn8zFPCwFbE96yUdELyOPT04wMgUOx0r601ErdbZDC6tz9vHdcg1pClay6H7XbIdOad8TL/yzMQGmX5vPX8RFA1mbVjNwxC9kYkNHGuci2erZmIEf12y8JYf5IZq1BICmABto2z8zX5sM4Gdw40HYuECnignw09YuYwDFk4JGo096qgDR5JbRhTPNRshzsf6kbTLO49KecDWFnxBrhbT9QAPfgVbX08IasQka41Qo1j/ARZM+UGT1YLk92d4wrsyBOO1vT+sr3xYPn1I7Bp+j+njcoQh64Qeb/HRbprOeI56K69nHXfkg1qyS+85ISiM5D0ZDSKdWxLQCzgJ653eRti6a8otdoliMIP5wtg8tCTXiyQKavKvvXNpUI6B4yT+KTMM7EjPfniFYCODofccNHJZwbltW5ZJn6tTDwP9zuNJuSPUol4ydQ1qWY1gAKHFQkpXdPzFnK9xN+TM3w7iedJPC8RbJDqjNBYGLsJqnP8bqLFtYqvcRP7qKo8Iz6N0riDoCWB+tlRmcNyizboMuZVFTeLYIbArVO9IFyKOlEcIU4Rd1igHNLxTUKm8o82K/Ti8U0WHeU/uq7jtc7wUJkasqtKCeaPMT2qXGwEFIWUZ5lGqPFB+BSlfPoLXFi7ud+oZmFLdKDxM7mLzPpG1DcpRV/Wp0AiXCU4/WMMyOwZBoGInbc4z8IsZEkFmOWSKabbo55De+kV0Yt0hhG8gdl22rzo3zGGbejkaJ+t4Lnhj7GxCPWKYBlIzXwK25h3kpyvDqNnYDAfX1W6TL31aDb17u8VAnLkcIRyI/b0myNzFvhKnlt7FLEdkQzbvfWZtxDYbZCttjyBSqsAYwgvmSYvP/gHJbloduTU7Z4Sx51V7RaxYqH9rjdHRcI7qAhbBzSops0BA0nbcDsXb1BtyR6+qtoH/xK8CjvmI5ii7Inq0QeGHObDw/4RNVpt47jim+VqrGwOnDADsHicQcd1CQcTGmLc/pfAx7NHYV9E3wBCU+h7hN37H5DJ7jNspwUn9j/wDNFStmXwMJe3f+weefFxvDYVncaXttlIHjgLRmh/Yf2Vb2mSYIAmQ0DfkVLVC86c0lOFCRIGuS3Uub7oxd3GrJ7r+vBJxF0ljJ62ezL7BC55+ZMetLymanslFUwCOGT5rez3si1QZQhYZFWK/cK/TjPewXNJZ7yaXPJ0GIv+4MCJZtYVrmp5oHyqUtaS0l67mGKdzKUUgQ5jQDNvF9RjkLnN04CWVR7mgw7INxb/9/MztnShs1H4ssa4PvAVibeSdDCnilNh27eLELCOz3xHhRnR44DNLxwEOMLoQuSsSzlztSkDTqGONrA2sjz1lDjj66iMkeQnWmqeOtWRcD868C0PQIa7T+tC33NUCeMIdIEk6fZRsJ2TnRE7quOsh/UaxBmbgM44utYhggGRiIMEDI3P9mGMFnm/pfzZg5ZjBjk11Y17i+KIRTgaLMH7qUDEV0RGkjwRJ6K4j8ZSaY6PDoRpTJ7sxXxYLOBdVUJhI3A/SQKOp+iwACXKA6sk/MFMQUXJECc45FS0Uy0RLgo7cIvGTl2kqNUMXcP2sI3zxEiNo5sBUFERQSXizstF7WRuxX/DCusgu44Bxc4jnT6CO9dj+u1jGkTVUJ+OOc8pEvgdYVnlUSXcc8yUL2t2GjD3AXdge7YOve1v9ddRev5e6NjWKptmY5+adaFcoj8rHr9wMkJemij7Zw0smRS8U3Wsxs5wSiNKBu/OXUL+SrAO3/H2A8EH9cHLN+iy8fZfCIxW87JqdVZS9TGje62hwlEOua1Qn2gKuBlY3h2aTjpS72/h/18xeFChMCkJj8pu7Hi3+VgkBWVX7pKI0WkWrewdgshY1JNTEocUygmfyU7xugC4CZVbxkewBCSRgkgNVFf5QdW0/J+5Q+x7GEDtjeaKF9zsDurEKlX+/R+2pdjq6hvXAv5ytFr0UqICYEinG3tbh0C9L73/QufiUbF6r22Tw5Zk/6LbNc5NwFOSRFpf3kiStT5KbflhW3pAlyIxSFyTncFrOBYUwFXAL/igvmQBva0n6p6yfOmJI/ox7i4/XwkBPZ4oGxF5Iznt9G+3XTcCxlAx6BpR4Um7SzSwGz+ej5WMRz6UUzZ3LV+P4DvV9nXcsVvrgdt5gQW5qG4li/+T8fk6iy705qogNQtw2pM7LHgwml5HZi5uUVDHRQWRgD60I9E1+jLkY8Hfa8aZSYJpl8BXPkQtp+9kqAWw3P9AyfET1lATb9F4wIBtM2D0qrBuPmLj7k3/j1WUzc8awzS7G04PkG4RZpvlDkfjG9Bs8snWVnbR/ot7XLVJxpnfH7PrWiiUbPW8jWu9yJZfS26/WDdgDpXP09ejvFk1N0gtY3orMLPfpbpK8k4/SwaEGoK9eVQ+uAWuweHLoanDsw/kXL7vfhZrtApcoiCoU7siF8NUCS3fO034QfN5dC8ovzjWY/kjcv6modYvODcQMuZneto1dnnVV9mM96vFRzTnEC/7ISPK/qf+yFa+HlxNYDgY70AGa8msgYdONRKfWSbn69Ibns5yIZ1w8muKrhJaDrZ01dTb7Lbwpp9TeesecvWZRkvvDvD/qLyC5ku1EUVncpUCfxPyxToXu46coHFC5KfG2WFeEQHp1R3a03vHzq285Oi47+oUZX1gn/tCwd4ComU8PVTVFKMIcQyypMXiH1fWMVudSSsxP74i5taLMuDjpCmLzH8Pd42QGzSyEYuABAU+emtCd1UFq0QoqVRT6OAzK6h1lTn/PZKzSDq0/UzSnpqoF/avAZWPhVIjfSoCFlj7sxMc7K4v3kWARGjsBm4KqED+tllghjw+BoLd0NHUAhPY3d37D1AQpCd094zNWBE2+9xnW4Mx2lPP4O/rKHMBUTwWUCizJB+UyjOC24r2HTZvw9um7WRzYFxtS0xymFZSyeyXvwTafSe42dIIh6ZF1af8ihYAUNW1HCQeOTcQpic8nLGJjV81bU9Scp5KSC+u/dqJ20YpQLo0KUb0OIP6CdoQusIqL2jelq/g4pmaRplDGcpxt1we1Huu4Uz9CowUbJrMN9z3sf+3Cg21m79KvX85xvukpmjz4UrG2OOoe3y+ANNRczUFVIImVmEVOD4rofu2tFBpJrklY9vuh4d4MlHDP2BrxOPaavTTP84bWTsF4x66ccHlTB6kaouo17ttrknDWmUKuvkv2kZF8MbzYp9pCxy78ERA5+OOGeuUVALUnP1QOqBV719O9M63bnaIPzPXp/+HdEXKl4dGswXQmoeNnvjl1baYNmiv0fybYad4zCqipjUltV0rs6IzI3WYG5o/nptJkCYyBF83VZpfOW4XzwfvlZqKszHTAR6OiYF93R/3jP79Fkd3tF2ufcs0fBu0BcOPw5O0MrYaFYtvyNFqr+/ndHCay3kAOF7r1nGFjhmkHxbdxybt9mTCGOGKWmmMgBVrVI5U0sOPZUpPD6FQyMim50dnmvxUTPox3oxUIIHsiamyE3ER2/72nfAsHir4NUmjQZgWkcWi9aZ4APcytGU5rwBKjAuWLSYi6zkc9ACChJPvD2sy0sHXqY7TjZITNGAPSaZBuLzqfqdZfbX7oyhAwdB66sbtsDSDZxBd6MmgJ5W/FAwzT72nR71ozeSRuuis4tWRxj2EVAPpkAuz0Ff0bPfynQo6z913Z8NR+dE8k4fwmvIi3N9OTFq/aL+44sgdO+6y74l7IBeCP+XgaPtDICDiTD6us7fjpv3fBoqdDmXa8p6KhzFol2rpwTp9OpgcEpmYPdclHljCmzaY4JumKn13ftZcKV5RgOtxajFlV86b+UpaD8AnVeE9b617zKgxXGKk66WZOuO7E0kEGprAYhTXYK2oPvXRlHJcWDgRl9UV625CO6Z/FJis+yRiwzO8VOGCVqAPtS5nrymCi5xSbY4VWdwczF6NsJQpQS0YpGls9ZzIlD0iI/yGIfeeS4qqd6NDXAnsAqTqj1PVYkIx2hUVJbCi1Forgl62o7YaZfltNWqYT8JijRh1O7CGRYbWe/+nekRHTrX73vO69ucBFPc12Npi4LN0HNB3LrwFeckuvhy+zYCL4QtbkDla9T8hCvViUs+k6LM4wBMIxCMerJ/9jc5qydKgdqzM4zzRTuQk8qMas8NLaxYOq5ZOBE2RpvXX/a2rM1Z1p6T29kLJq8XrEQdO8gN4BqT+HUQtQ1sCc5AL0laSpnVekapKHsPoaaJcVs4Gfhr2wlWdPB4ihpL8TyebRHVbM/U3i99Az6Pb+MDhSIPeGHehrfODDYls53Uv4wJfconvc6Ci1p5Y6DCshIwe5aE14IiboXDYapYnVeTcZE9bgj5iuZ2OGLoAjrKA3tvYNcIhS5JltWlFdAKyk8mR/YhB9Q6aQADXPuvBSAdfs2PhHVv7BwklJF7dj/K+F41b4XWdtfjMh43dKA5vMSPQTNg+H0UBb4vSAJzZMZC4olu/IA8UDGzR4QuJPPPABuhlGOCebyp8bmOQz6NgrstdzRcyABB5zbEJwRu0oSiYEedlkhbEKYakRVIBS9aZd9pzfB3Ha0HDg7T5q3ip5d4iNCRHPXMYU7O4+E6if2yfp9bj1lNslJT5vFe330OgHUwUWSTCGhkmnAxCkLjp/+U5yfqRWyrK9zX3dkndwD794gSMqQr76GKa9zXqBSe6ENtAgTk7WJJQi22vafQNWpl9PQJE/C2Ri8kLB69xTCHH2KvKEn4qIW3TV/lpt+DqojwvscMWi0sq7fMBR5qFN3cP8TL8vvUowl+D261p0ChdLyTqed03iVx3poJuqPDFLf6BaFn2tcnduswPpNjfdBmDXqo5UaAw+RB3Fc9YFpp1lEbDVOxaMeKGVSoD+t4OmJ4JrmBFtDNc+xIMjF2HOhsXCGbOpv2z05rY27GoVDNnipkbAG05ou8iAZE9GLDa6KcQBh7vzV8hpSigGtyTc1dB9K9fU2nr3WNjvlEfOtnePkyjB1XekqeumUpU+27OAyzI9mP4qgSY0RDOjeR12PZliUgdqKw4x7ZwovxmOigDOEwMHnHvhEEamAq+6s2qS3WkXX6fNVKCHyIRByGz+BCybKYZPpm6Hro9UKY3qJvo/r+Nd8FkeD5BTgmCnQnp6/+ZNu2OvSwyHn5ZSg61RyR+0aY2iljLzj2SVBCPJA2t2cJlFxNErQiQiyxZBY1xHYILfVpM2kPgV2Ta+J11r1DDJcVgad/Hoo8vlcMYFhzbkGBSkPpZT7HZc1nNsRg+ixRLgVaRuT5Dkjm4RDx+q73J8cVT5AAs+WnkcaEgyQROgcELzT1EnOD7UAUHbjqnr2aV5g3UMV+jb3xrZKlW8trjhuPS7pt5WKC3bhx20xwvcHG8NJAd/7TL4Yx5XWFt00+Lkap4eN0zxEfS80SIAiNavvn+lvLikZMJP27tll6nOEarhl9GwZHWvP9lgfZVZIEZychwHKaaEJz8PCzVL0KBIdOK+jBDYPyqLYk5tYBHa0jLnMS6JHYK1LJu40X0Ofv3A0IranJlc+VUHr7DRjxf7LDzK5aASLF27jF13lQ4+ai0+XYbAiQ0yBExxhmIM/emOdpg+o07Hgb5P8z4D4WiT+eC/glN2/2UATCT/R9IVytTUV7Q6nyAD+stCYQg/umf0aqY1a+fgCMP0gYItSrcyH+XYlv9ry3R5V5UsaBztwLvkB6Oq0EuFrIm9fjHZJczTagUBSLcfWg0M3WL6y5khSSihuIX7irhvcBDzXTi5XW3YOI08CD6/M6dXnMGT6nEZqk/RNok3Go267hr3VWoMM6b3xKmfWGp2ON17Qzy6i3FDHprCYWCGAjqNyailAoMtZRoGMXJCmoqsTj3A5VKTIv5tde6V9A+DxG/Huokca/nFvOHc+4M0ZqfDHpPW1o4+7dmaqSwwpBGEliqdWoaDinH2Vn6FTdt02ZOt7/bsbpFzzOmfXpyiRH3Zv34iokVMzEZXhNwaKdM8NZdI0z4Jp9naXP7ZuOeMRnffxZv61FtdLWpInf7vtWAqQ1v56+XUsdMtOp9xl/64PGr09zDHjQ7fDQNZZm35h5CKGNM8XxQhtub+UILNGbMBX5jCHMd2PPrIxI3L4ysYN/DL/6SStQKNciXDOBfv4h55r21lbNScuTenQIVwQTNwtOvyXPI2rhbZy+nMz/bN4c0q0Ch9fn40/zmVTnOjsxzg6eJSdTvhel0k4fd9G3dpNf4MxSqkRDX5WEvHLrxDoG5o5NdEOw/IGtVxbz00vWZc4S0rZAYdFytzwqsL9LIG78Vm+c4L6iwaJ0PbOAulP/AzvNUgFdUyaeP6GoMEiEuC4NaeP7CBTQmww90VibWv9IFCYqzglijfu8Q+aMTrRFI/meO5KNnwd1jg7S87eqtgyhvWFVTaLA0vc1cCnbv52LKuNpfI4Q+Xgv1Hwly8xSM+x2YswkHqgr6uZeExyi225uEdsGVmNwdHlKN6aOylEPAo7xf88mTpa7y6MCN7KwtA3EYizHqSNrJJ7sdO7JNBA83J+oDKKiHDi+vXWUnKTkZ8aVrhrm0DPmpmDc0Ln10pFr51X1265gbH4RXTT7A6H+Pvb1D7vzY7A24OeN2tpXPrz30eHmO0mQt3oinU4kcZ7NYPWm9qg3gzqoJmps5kVh/Bu1WDWwV+rP+WuYIMpp1leyCyE+1xM3vKHptx7RVkcN2xgVA22PuwPiNeBmggaBPy4tB6g+MBSLpXrqx9Y61EjpgHa81butvALeRTfhommzPKxbxsrWCdi+1KLJHx9UGjStMsx9bo5w+vcCoYeezGLNonR25ZRDR0gpBbWpcFOYpDJ+6364+GFJO4S7cBEYkiyieqEAMhR7gHvq4FUSfNSJwT84dA3WWhPBxtVEaGb9swgPTsQR808dTL/s1ZmyDMpS5iMlH+D8S6EFO0vmYpE0oiHBDZXlE0XWAE3oPS8//zF7vZ9LOAiYQf8qpFl2Ae8yezchBK65YVaLia5gaeQkMXqDWw/kgfZiNU9EvtWk5tW0Hh+MH2W7VNxCU/r0Dbr2VRUfUMxcGBSrVNzrL4U7eq//eLdu7fmhy9TIXHtLklNFzV5rbrZdGQ6scq4epuZmhxJEv1gMmPn/sJS2QevkCw69zyYIhKDvjNC2YZuil5wcu0XNQxTGNOrjaA5c+od74qIiXO+sAOdQ3aRaT4Xj8+qiswAa1Vb+vIfAX5EdD2AWQ6SL+7RYKt8JVBLid0q+jXcujSRTlZbZ4Ksx3GxMfsJIxMT1krltTJbam1UtPLhxqOcL+jYkTDC/Wz56IPyPYXrrwmN7GkPKi6/ulAN87F5zy41yjYu8KnlIBD1WM9UjeTRGFQAdxNyiEV6kp1mTX8z7zYNMWWLfuZezV8BuhxD43jsnzNmfnOjBHkeI8dgzahnAUnMVGDQrkd8y9ACVRdLGnZz+4HymGJNajZB2RgdXWL3MZ72aoLsS9HY229rfYEaBS/Wjp09FVZ1HH+qx+W6boq2Dsm6r1gnPrB8+0hwpTPEdMc/ax/IHVKDrDfo7Hcg3K0qKggSzFWRMA8ILCrUBTGDd0UN8ySc7W98bWtK1A5MWLi4fpp7V0fDGBotcYUxosvU3xF81pSjp3IUVwfFK+cVRTVs9/J2zfjtwuDkLggH1wP4cCIsadU2BrhsDCWXOWkPL2bhaUPmZhUqjsdO6vc54TRuDvnICHKtktBeUOo7gSLZ21qsm58JcX9gEaJ3pyFkkciTa/raULoOeJxsj/Bk9Od4aN3NZFm61ExlS/a7Dp1me9VNWsT8rNYYfjaY3QccAHGIQAuNsZIwPw5jpdTJ93NgtPF90f06uGQO3DLLdypTeMNaxIwADN3LPctHCJDj4IfHIl2eMn8lhV7yrwRHJxqPPIe5ZBcEygZJVystWKfwmRaK/RTus8d5RTRbSUwaJL6bOvarjm52jgz7tEbAniedTqsB3VHvyPN0ZTA9Do2yuj3Zhf3Y4WXH5eujB+Ue6NYwleLboASJ4sBDwMNfr1hN+jqheH/u4uP/QpYY35E/3GA30HAu0ZWrn1d3SJgbEW0OM9TGTXXj0PR0r6vzvSGgYz3bFuBuoMJn2zC6HNQ1iwlNSvhq9BCi651uGoGTfMSzd4ffgEIT9gmBNvaEpTOH6J/GzpY7F6CsYDxAUH0+G6cIfSVgfCLS6MGF1vboFZVPbXevPqFJaWLRZDgfTyWmL4dyGsEaosM6w5V7zV2jMmUCfSMa7KRMGWtxwMzr9iBTBtsVlZklcQ/rt9eR1sb0Q64/LG/NIQ4VUsiJjoEZ++2u5U01yo5uplsgl6eB93PErNcJzDGisHAnYzkODev7RsWXlJi+DLz9bK9K58RFyWbYCEV9Nc1E/lAwac9O7YPsdKMbAPBYNC3LUau9wc/oTxxRvkkiQDqILs5tGQEI7VWkBgVM9QW/OuRW68uZmSfHfGaGB4QKoqwDg9+HMLaZ1BZHfAF4aVXS5ZS9jA3oZYAtfznMGt/4gyQ59LxBiMef92rliudoSvxvSAxZN5zNeYQryA5y46e61f2EK1cTJxX7dhIQ9wGw72Q1jMbLkLccoiPGnpavVQL3zsatDNj35qiLCGCqU9S+2SIc6pW4bwRI3hdff2EN4304JlxsWfrJq+KGKDZUBs0oTb7nsZsgrRBzYkC+2A/WxT+oB6SXHDUN3w+9qgpB9J6YaHWbn5sMw058kKKGvk9WGqYtK+bmJqqkhCkqnhCZDynifNDKpBLnZe+hP52gGpKBBPotTNo04lnsfN/O8WFcwxChZZPLg4apMfnEBzvTXyvauUwcVXyH2UtaNVwxd7T92kh1J3JDU3s5qKmXCgUdSW7X0rLz2ZeOP+BOVYRpKrHHPQ+vxkrAHhV8jYx3SiZJB400WbYob50zqDL2LUWusecUnkZAV0vWS2z0er3+Cj7wrAvQuLTJ4Cpk681fmfGBqG8eBl68r3Pc/nMVdZkGFUtHVfPmO+yn4tPIA0ga9xbYbeFiEvUYjCXwNyNbqLM8CS2zSn+FYDztpgfTt9q0zHXQab0WDX7sMIHxEIv/TRHVGJlBpFop6nD1bZCORJfpLF2jQbJ5Y6OFixi5bvtWjXq9kk+5tPJSPqc9Kcyy+o2iiGSJBEK21C9p0bVZJHWYr8ZOUrPhjqOK15Ebth5DaSu5Wh6tWB76EeBFaI9zvJSiYqLmYgPM9LAHLXdFodFtrv1JMHkWYOIsFJHcze+AbzEyre1FYCKBxfoRMn5yknUrYTg1c8iiGwHcVYhuqFuLNaMbT+QTNIMTx789zGz1NxwQT0oRvNcgumnAW/TGBxf2gZxjmK/SvzGb1i1VhPt4Oj4HS1N7iIGXvv1DVQKEKycKMnHsjIrlXXTe+4QOwsO/V5yZs3eVEo1FlQJdaQ7BNf2Kx63lFmPb2nUih4jbOvoVBnwFJV+EHOvac3AVk/mj3Fxwquchw0CwFPpqTmLiWx107FRbzPF3TIFIJSgVgym47Hz4HQoOWZXIGss7li99Uu/JRNX0bMkx5uwjlOfeiKhpUPusw3GwZK5k2/4xZDRnMtGtIxlCswFqvtSJO8YKo34ZXsW91cTvo/VT4oxpjzlXu7WXK+osRIMU+6N+JdAEcs5MXpwkbD/WG0X1Hvt/ESRWejHghxzfEApla3PPrDzzYxzqpjCO7SLu7tWhX6lUDPYLoSYxXEzkiUQSiEf1DuyyTvVWKb6YdoxpuzBvkjI95KB1hk+ZamQ3/+Vf1SRCO/41eKIwgPOJx17YTtw7XfMxKF0c8ag1T6xv28XD8UG1kMVo7hUN4OzcoVRvgCCqX5ZiFvK+i48dPkEXYJW0knWa4H5lXdHoHprcjvNx79aWAm7V+lFsLXtZZgEEPhKD/x1T3TyfvPAtuAF3cu7s5G66cIvgyzOimgcU3Ut6LDjzVAYeTGeZ500umysqGNpZhRrT8Gdtgr+l4O2Qkn3E20jmw/Nzf8PBmWmu1Eo/LKE+xNuXyDlYZaySv6nFwUxBgZOdw1qKVu3aHKKmziggmISgrl5MbcvsZw+7F+67QyiXQA7/oHb8YgDyvGpdU/VZzGY1OnCiNtOm+A6OJKCihjcORj2QOv4OOj+7I78yIrlSuwiURbJy4utldDJUBX/WyjxO0lQXe1YxnGuyE0YkrXCChwSzXOLirMbfNwXqya4MuCfojasvPy2zMjbLR2J5g+0EF388xYmW4vTqYWAiPKd9QT7/PehxuzdGIDOfuVLvf2VzPfhmFKfNXYhkXk73tZgniL/DH3t6z+nntu+R7WvC1W1HWmTfb0x0GcDT6ODsaJg8LQYDEMd2YAhtu8taRD1/LErRe+h+pQYIlsIZHLyg3Dh+pcXATte9UhLb8hwndHWwlcbGwpo5QCyC7x/nYQhrKuX2LE2sbOycD3OYdwipYP3nO7dylpgavxo2DUdCTbZ9ENnq4ZJ+9vzxvnm0OzGhYa1WXW+koZ7DqcnaRHFBlT7OVpBo200wZv9/nOI81qGHuyuY1kPqayHLRwCkYaZqztRBTOrdPVvpxwthLB2p6FuthxmczrXQu+FA+KhDlW/cUx7LTYJnQSOVCUX8wuDiAJMGBnHAFB/Z655Xo1N/Ob0yQ2wKsc3ckA487F1Ck1qd5+NfMVAU+HWv7izwKk4Aq7L+9ROmFNTUSTGuUWxwfXno0zcz67/pUVgJN4yhqYHP5mTgNn5Ow7nRiHRGUkDK7se1aSSfWrjkjeFA8w4hKjZ6zEXW9iAfea4rxYp7VZerCqczCGhzZbfWd8xkXgcxzUshLDnTCA+6sWJ9tItoJz5IU1LRCmQNKeuC8ybNbWUgVT1y5PUv9+jS/doiFxHnflFRvG9e9/L0sSkg98o0RVVqq2nEjNMbfek5cT7c9NLB9Kt5ASj81+Z8L19xPiEcVvI+nxPX3q5yGIl8au1g23li4fQ4JEFgZcPEoKzDn8lnrRQBByP9aqCjyH85ux5Aahdta4vh7Znx8F5B6YPyezYZ9GuDkjFlXdTQeJuxTq+ITFD7iTQTmXBl3FW1OiZtXEYfGNKkVmQ2ke3VYd1XaHnrlfOv9mzn197smKFxDSE8J2Au8CKNZmTwA8YVVQXh8X1GVROok8KAuTYaNIL5VPyiUAxNZMC/bUkwfjMIgMzijvwRx7S+JwUTOwCtZSZq+wH7sQFF9JJ6ubU/NjARkub37hzsQPtf4i3wQRylUxJFBGkxlpaGGeyCSN92iEdN88ISg9YBwEJv3K0gP68qY37rg8ZqQ4Uw1JBRBTN3hAzdz9CTe4Sdd8spPaMTsCYEqtbqvRjf3vvMGLuBJWpjQZrGxIKFXR2t2Q2kimK8MQLD+83d8WKTcxCYa8Ofs8+C4t8yBI8C3BsKKqEea0Ytplv30WUT1azUwc3aNQmB9uLUGyV/4C6+CfmDCB7Br/kFWLUzlvGUTpowkQwCT/MVwpnXqDLC4XVH3wVeQCWt+ZxgBtYTbUt/RKvyTnb2Fl235macry/VCkxwtPAC6fcKFGjYTNOoMT19pqj0iQPuVBa7SJW972Gvtulixutaxvm7GTL4YuH0mWuj0PDTejVEXAIBJ3J+zpd+FRY09LhADabWjYooZJTd9lGZ9D0L+dSDEQUZBQMZGkC4yO60+MZNoxJD5SW6llY7sSeu7sRcXkKY1a/6IMSkEhIKLD+MpdPnudvenfoNyfTdKkZuAkCwh1RefEvCjTANEW2/dFHBXFGUe0A/y0QFxTvX6JWOLT0TsoEtoxbxUph2fY+KlVk7Ld24x5mW1iM/epbfRky3KKiU/9sl+183WAqMdKUE/KprOWmLbX95+JhAoJEujcyUPIA+sJg5wpyVNp9X5gofUfeoyuVaOE0xOLh1lpZ+5XSCQuozz1TpCrEEbYEM1fQNacBIg7d+vv4QhgFrGO8Q2k1A5nzCJA3lahhK3NtRfQ4zyaPMggQ2+hzbJYE+8/t7dyzIH28hs7/Hl5YfvDpBaqqM60kclQDrmAxMehni+V2t6vT2jZAGTwEFCXL+uwDnXygIjmXVnfAAsQcyCIx4XGyeUsfZ+2Zj9bnKO8m/zPgbD/EbgSuhfwo/cFa57Z/bmcw4HzG9RdT/xCiIF/iz2DcSLqZyvlxgQpBvrjkZkwxgpr+4eBK37BPsh/hfQp+/t1wQTFTQaHQWBWOlRKYBYsimDKZMPM+KRrLgdd7qeM83+X1pY45OKwWiPwjeeS3Az7+dGT7EsRJyDIhR2u3LPNQ8sfd6BzNDFQpJkEhLLwuMfTDEb/jcaJsi4U82CwpiLn/HQvcwPa9m6I9kgR2rV5+yTLH4Lkn0vGJG/74+qO/nsiyNEDP7hhHcpi/PcgkyMIOwu/Qwdezml44HLtV9JADTn8cNIQ4diETEWcb5eyP3N912MYY29/xpyXjo6eqhji3+f5U6Azg55bJfYlaVbrwphz0zB8DBfXQu0D+x7ytHWFPZJGcxF1OFj0D790yvsxFLioaTrJ0mwVhc+H306mBDwzDNBoj3niHiwb0Pjja4/bkyGHSZh6kQlpJ1Uuy9v+3mboJykDhXdUKtfqLTj8l82Q9inpWny8BlORYH3uYB+mygMeuxVb+lbUqG9U+C4WXh2g2OpVSjYLNMESUi72ivDANTDZTwkR/FFIkBs3JwGXRlwqFrvKmrrt6BTRl8sSixc3DVol4TVzNs69i48I+M8w2s7pxiL8Lj7zoXHTOG/+ChhffRAZpgR6OUeVv0KHB5z0M/uvzMu831rWD2v973AdWPM8YuEaUO44eVTfUBcQV2L6iBIbzVZkJZIn9pmIgrSuAWJZQ1gUtwfDF9Yw/iDsugZD694sjocBUpJEYnLxzPTV+X63v10r5CfZDwOuduSuawvQSrxYMYP/eoQfiWd6bsxz6CAoaJbFfY7degBLOQx8OsQMzqPv9p+M4jDXsxa9CEqkAtoMHS0O29VQ6YtuSmbxFKrAfmDHNSqZJjno+GCtnmprgpr/q2YbX/LOzBH7QIfsqmIJ9ZIL69tbo3GeWWBIEV9UsRf8YzWkxRT1P/jScyThCJ0UO/NyiW1mKvJUmtOR7U6dYJjyMEOVA/kBpTLDNehnjI7WAhFTwb0sYOThq3l+/Oz1viM0hb9oV7PGE9vlX6NNE2eb9J1HWAKvcEdrEvLo9H5fpZsj4fYov/coXGKfepYUD5HWtCH5L8ZL11Hqz7Ihl0SPOO9JQrSmvQxLnLvvQeUY2LGI/ytLo5cchWTTLarz7k2V31PtX48e91luojJ28axxqv2v4Q5HiXt2yOD+XGT2/qxQ5iuehHquHfB7QExbXvysjysiJPVTvRn+M+pktSUiEHqg4Wu5+FnUSipIiwYN1SPRH5hjkicblcMDOu2iD/eOz/aqF0gqRELDF9NF7N9InYDZwbM2xNMzZcFdM1D6Qdmpf24BI+G1B6fYFhULKhAUJ9ps/fShtYbE3ayoifDAK5v2mS8hTqwZktnBSica/m5i25JLY8nOXQbwBOBkOOA7lTMsWtkfUbh/Drm6tGNQtvPeWYuDq8YqLGFYtlZ2iu3bXh5wResqrcKmANMsawlnIaVnOwCXF3ZiT4+hzgHBSb+3U9HAV7dghEfchCc+qMaGxNBAqAhdfuo2gfL8Do/CXW+Ycstu+1oiduD+bxaaMkUEJwOukWuqAzEMNQIs7yv330GeGFOGZfHqEuT9Yasab7GYXWFZ3pUk2VpzX6MjmwgV54laO/ez7Ji0K7AdpQVrHW27i6AIwPA851MfwQNLUsOPji/c5b9Rs//apFYnI4aRrilVEeYeYLB0ExJ/9MNgUOHE2HzUPWRL8tCX/J7fTnUfUn14sB9eYp+CpMB+zkapjVChCkzul67u9mj26G1K6HI1+PHyTdGDs669VsahCS6RRhKnnB4r66bPN/t8i8EpocA+xst2lSSC18c/PlDufUnwSkepQn4VX+MySnKid5FdP7rxMlTnAl8BZBMYahkF3r0npqo1NgQBNg3wHGKlGrTtrYOcOXnxAJnCqcDD1AYTe5y+RfZqS38wqlLpUpdDYHSSbOHkJsy1BUuPsIXGby4c7b5R185QPdOf9sYxhrGKCuhy6Sds7Bi2Vt92Gtt/PSLAPxSm8Yv1G9fzkp9qM3lEyXTBucDgvMj5hfdwBrLyA3tjdeIp9fc24nacSp4grpiafwUmXKl8X8aZzFkxUiZ7SZ2NcEevFNz/+ADVQJ83vAUjfe5419bDSeZOXLEt+heUFx7MHli6B3UDWR8vrqkKaboEE/jN/frcgS8Pv+ZnxV7zT16BLFxpRicduzsvcxhiZqnTe4uDbA0ce20ez74dLMhaJlYgE4IeIoXcj58uwF6H319+IvzKYjWFmGf9rHoEgD50WSuQvel8f/u7UZ8Ng4+gJ/7vGrW8KSFQZXe05SixQtl6/lKgp4NS6rVHC10b2E0VM6c0kPnQszYAVJEcu2JnIGgKtYVs/CabKoma6iWZm/26LEOr9o3AQoif6F9/WDpHuNQnYaVFdVoX3pOOlhTfYDduTffuF9I4Lzood6I1alhD0Q58/snsXQNw/kJUZu7cXxnBMrTq0NrHigTBVtiNgVkkJZ5CpMfdhngaAd3mcmezSA3iQoh2cMnk+t47bvyrf3HEaTfS6jdUPC9XETtVBMngTbz7S+pQADCg0a68mUbAYqu7ROhU/jjnm5K9AqTJQFoP6+WZGolTK3O9SNNz0CQFdsm0OxP1IjKnkoRqTzIhXbkrLcDM1sC+7/JBZEjc239oyxAvlKiAsLcCyKUJ7ZpLFHEWyacY8ygsRXAcUFci0dK2hsTCIH+wdDDsmC7DzMTk4at1Fe8eSAIMCKCWV72xkbRaWBOOWNzYztuTlBJe3XYoRlRspwUmzspNc3XEPanrd/dMc5jgsLRlL0bh0XAXAktRYV0XT0tZPlSHNA2llXlaTYs5RXSk99rhMOnefj5Kbss5N+OJvwhN1NTL+kDyu5GCpTdpR2ZoZcDIaucOKqy2X7qFNex4JsfvNcaKJy+Z3K0mKgq9RRMJyqCJzchkYlDsnaZl+Nhv2IEyaZyqo9sgN/pEl/WX8T2U9hxzWx7Z+97utVue5dzFkoUDZbctznurRbsu1R8kH1q19ws5S5SzX6pdTnIjFkeVVhEV6oXz/p/5WaR86yqkZ+9JJep44e7CnB1/p07PHuOyvoSHGlygfU/8JcwXU0sa/WOx6ltAicSJ8MHSPy5FzyKMnoBraHBMoV9Ba2SSGGJ7FLheax4XnUg+IKho+7wqOR8Mt6/bzljBNB32cdMWdOvCA4t9sbaxrMUvj18bdfoC1qTHfFXuVSsujcBTMmxvItLyaHZ1y7aDmHkGCImvwkOuc+rliKz+2tFjEmR2R22e1ofk05IN9yisERlc0J1qKQq1n9DsyxvHUXX7tZh73m8vNxY2wQyE6Ic8nj+rjvVVUoEVBu+Ekhq9TP5yWWtwKvNA6TOSDiclclNdbRvGu2vVdPhQmOhLmBMCNytz0XNZcpBx0qMEQg7y1aEJv63wzB5a4/fR9NCnOAepiT5EXNEqtCr6e6836wW7WkIGCB44Zba201IZE1N5qX8XgcV32yx9ubMP36XV0WF/zFt6szdiAPWZfvjf53qqGqPR4sUkOmTSSleuAOpRvqIMfiExgfk/KMjFY1UcbAN+FD8ClzAY9TXZseDgese9U8ffCOxXhvAh1dRr6QSiRmAgNMYKvx2n84WVKefEool6DUIdMAu5kU6s86zgwZciU03iXTsF6aKxQybCn9waL5moFFF8t6fqz3/Spx/JrZ7Vsq++kzL6iGHTjkfBpzlgj2c62u9qu4j4pjJR8tnCKzGeVcu0q3UtyBh8oGePT/+vcW5T6qOmjsa988BzzeYOSf8G7vJGrkvo+B6pN8nmbhrXoc+cM/xPZOKqRKLZj4gYUbBO95IZrGZR4HPUjOZ5zDgyYeVfP7CPrdZpdiTxKIZMtZtW5HVm2L0DgRYss4xpFack7wLYLRWrjVymSirkjf3M+lprfHY5KTV/Xgefv53hfEsuqSucAxllqs43ycbP3dYa0rjslxxRXPkoX01noiGEpTLQozdfvTWCt+n1but6WzjsLfPRT4QLULKLhoZKCbD/Op7PcZTJBgKKlvSGxniSIv0c/r4/QhLutjCdduTVKBzkLP/rjo42zfD42c8ZP2l8IDgDz3JqUB3K4u7Xlooutz9k9lEi2sVhvKK/NzfzzVb0dbQNMXVqmTAdDKpS7+NrOZZ2Pr5GA96PjIPBZbk+faSoHrxFo9YdnzdQbTBgw1Qp8aoT0Onbvshi/cZJG5IjBiHNFVxfb8TSXF10lIjN9j/Gzm3I2YngZlCwe6TLJr72znwPJaek+bvErmxYqMgpWaSMh+VX/6YzrIHRDo3TWAMJkH/RCR9TTdHtnah4AsO1yP4x4CcG9f9q5zptyNIeAYv7fLF6hwFWWjrmeGXLjz0x+/soSOaowz0jo9GvcdfUDlQXfesOmaraw9oe8F4/uc1ElKm4+wnb/8BDkUxiZczRF4YadVQfoEgP7vVKGcqRda6oZ0sPEkotU1KZ2g+uqzkxwndPPpZTgFZORBl1hhxyclKzp4COcKPPmkyGwD8fh3IeMCy1YwmJZ2Uo8QLmdWIsJB7Xuiqw+voSajWyR1717usVmAFfi+m4mk/hBpQiayxpz8r7DZV4+HWgUle420rKiLa2RWLluSgbRU2j2WazzAX3jqNIj87Fk1r0Aafw8HhitTAlbuaFSOIpkucEJUZC8Q9fyiQQuWCrofSfMYsl82UAQ49uNjxvW+JDZhApR9Lq1VAvEaiSdzgD9oBeuDoVzLwUWzMOi9IliT26S7vi+GaWs3iMjifyR4rk43AFWGXf58UeZ2RYAN1s5DycX2W3PK2HvsAQjXLO1RWnckER0DjVkupB/5eq2EbHac4lzaO3xZl7GTDUmaWNLVvSLYnrZX0T0K5f51kdaybn5gi0A4yj2pQiDUAtynVDfNluST4F7ahaI3R5WCHBPl/6msFp+JinGSNXpCp+BzM5gV5wr4HdAzNZlenGd55lQllxF3OJYt3fzr8gzLlMrKrYuACU7gubb7f7PvJmcaNj3Omhr22ig1mrXuRP2e7yWyzIhoRnwOzH8Q00l6UepskacdbXFjyDSvNV9r0EGNxsz3t/hWn83WKmVVo6yyBmllyzUUY6orhvxqYGM9trQZoyufJUlqvNq4n30gL99Tf6ziKBoz9NsKRSw5PB8qfxSf1CGxeH0T8fZvmV1PvI85IVTYlLcl8W7ukock6tHtIA96cAzE1quyHkJwtfw4rOSvcIv72YYUVkx6YUqah4lcgj4Jpfbv0m7Kb1cQKv9VXgzTJnlsAm/AzUIuVXBhYqPdbizQBLX+FpuVSY6JWjCyfXjOly/+Gy/oF2P/Z0XPDQyW9sZVyPte5a5XcnB19G9ymepiHPLAwXhuC7nJZOsC9TUFM3/ElmMYuM1FtHJQvPYAVP33MbCGxy1cfhh+sZ0kPHhldjh+Y6uYLpEA59u+r9vIM7T+nYr2BFoXyHd/ph7JROros/2wy4sqdru8EgPwwvyxyisAMSutnLRJRFgYBXjEIRjLiGJmTAFuXkjMySdLBIEC9k6E8X1qxWz/lrx087VhHC093DcLdr6k6tIQPvAFpWQO1s0Ptnki3HJHHTfSrKJF+dgX/xAr3ocWJzTu97up/D81p1fks5OUu/IWKJOysfA7msBFPW4FRwi0+s9oD9R6OD49Q0O9oAiGL7hz5EK+KpS0gXwTTE2euQaazWiWU3XPEXg+tVW7rAasy1linzEbfVYzM4Q7ifmLJ+7QAj/Mf/v6+IKadpbqIcweei2VH+ZYnMpMFOiOR66kehHpt3BO9NTEYKiohlkPVwTVG3kWpnMS8xUkAxGocd9tRX0MOLUkN0/3dcNbj6oZqvvD2/H8FBu6bQ8MPVyIjpuu541OllwuF6nihnof9//Vofm7tuahY9Y1XnyCUhIaieOvJ2QjrONyTyXwl5kpqg9y1xQ/ovcbFvbc7QodtzSY7+iUxJGY/uEQReiRbP2KmvrZVvo44YlOHMTt95F+JCfVEz/kxHVDI0sPMeWIcddvA6QxdR6X38bM1Qd44s9s0UnchtFV3ib2KJ7K8XtAU41mD9lck4UAZqgzGHlsJ2JSxsf8t0Hv47trgLrqfwirYTPkQ6y/eRBnWdx6jCQWK3hjE7sIyM7sskudqSClE6w0lclpQ4LTOMsil+lvSeHLMyeZA6rl9Hj20CXnnVfjdrp1t4u8jhSem6FeVQBMpEekWhKMPQDFTRWKDqaFvfyzvLt7nNdCQp26N3JkLpxX7R8LudPsuNz5Ms+3KYB2gdpTzR9xy9d7koXyGYB0aJ6VzcjKCWkNp4c4kg5IOlPAYPm28DEcz9WIk74+5DejeWfaJKBxeJrGGIHDUayAYFVAbw6NiVyydFR36NrtyLK25HqVh2B8VfkP2QXuglDmlUEHUbYezuGrirpuS4wNLgrW7YiiSVu8Sb/cbsZcI672+N6SmqrvhNOWQJD9N/xQ2OV3CDdVkA/IwyTH1clxyDdInz2Piq4fbKC9eaN5il9/Mg6j18kLxWivurP/kIPRdHSrZXFD7ZDC91MMibXDOu0+Q7l3o5afDEIcNCRjlw+qYOvcZtXN1kL6V3hN1mWGSdV231mRg1yNvNgoT0CC+lnTQIcSNUzH00tDjdJJogpAFG1S7ZQRBsPNSlbZAIdmAaRb1p9d0ZpipXavcuhUwbmD/BkqwM4xyd/v2N2Py8C4u8A7rUQEaZWLizHJlQaYZX+NNgqTI8doFMmkq2LjvrFrfzTxFy9GXPig9e6XhejNnGDoOXF98b7KUzJrwJLO02k/sOlpFM0HsyYDDknBxQMayVUf5w+a37QVUdBDhX240wKwIc2LyHPlHlE0OF490Sj79pEDe2iWKCNvmqYIyBmj4a0mfoFOvfoJpdVxQcwrAVUxQS8F6bujj+iXQWwT0wJcqduzOjyirmspOz9OM+z+w6dB4aZ3ZArgbLAqJM4s2u+uf/UiRQfv2waBXwym+ygFNWAJdOxi2mCvVUIu+uG8ONrZa8RS+XKSHjP4IykyaT5t9ML5ZggkjAna5h3yZh9Ylv/6AgiOuDNoRjr+dTANm2iHtmO4dDZzFcSPYHCEZ+QI4LgSFoICoXinukCQX/lka2O6LYHL9I5gJLpkmMdioIFETEqobuGkUVvu0dkDZ/VIWo1lmoiVrYF+q5jyWZJMsTpJZEzuOX9Fo3dtKogtTIroBpRz8okBtvxmJlJI8o6D72zqlHDf2c6ILJ6FRrIz5CmByNaVOD/iZebexSsPjAbSNBYN/Y3zz1XJtHOahSpKugCHA2cA/H8AnaE0rpSy2dM5aznXdQTfqgs5eFj1R1zFuTY19CK0pktiqT++nvAPO8QSvnSnpaTk+kfSlNhyZvsKltzJx/oSWHqJc7IRC6vofCAjNSNMEjeOv1jX2R1PwFGhwRfmaW9YJUZ5amOwsGkcb5mYsbTi/L2CnTX6NPO2iuYewBFMce+ZiiT+4dBc3XE2LWyKEdPe9KuW/8bsAfUFbF8YpoEJAj0oA2H9gO5gWiUQUN4ojSsdH2xMwxKQU18h6V2C8gQLkGOlSISlYIbQ2dV+OwuU3yp3NGEi16XOAbEuzguYEDUN8ZSb/XCZzMkC8tHz46udhDhem+ZU9VGx+oqA+hp0XyCLBPUXhE0RkY2VePo/O769f//c2PLIXQUu1t9KG4hh/SF/7UqTakKYUQIvZSE6FbSpzqvKACLV1XezSdomK05xOLRCOR7j2ktHIy5Pc9qyPIroniM5dQ/3O8Ak1cyUSWy7jR5jxRJIMs+gI3OBAeltp8Py0lcsMUusJq0tVAe2KVLRvrDH6rR9RYdWeak+qmO6iJcLAAAfW9IjiNDdKv1+/3ERbv61WDR7peJqUuxg2MBl3lhF/vsg+hrSwFUOUld+vcEZsyxIX+sNEDMWSmsyzhCZbl2teUNH/Uq3oBWEPy3mBP/ocawthZk6/uOMoAmAImhy1yudKZelZXO6zvOFmlHOd/BPYunFfuc5oFWLIk0dYLXDxUGfiS2ebIGwZ4mZupmC4svsXfd++JHOcVXOd29KpOCh7Spkzj3KnuE8iLrwB3mzRDvaqaZv10F9nSyZ8jzLMPCl5GqeUmFjww1UXPiM4UGjpooav6Bv/K7yKrzODnSQoU6//tyupEbPHsI/ydluJfcGXY5f80nU600DYha7t8l5QijpY8qzJn7+ZC4d14VaX8deOdK+Gm9YG5tCwp4ewBwOT3VLJAFHll4BnK99xNymnHhcixvcqT0TKTwl0Dk23qyPlWUGHVcKDjc4kxD2Iekens5Msde55AVZf9PK6uVDxKNoa8o8cqFd5YB32bqTejGLgkCCW9RRuev31qAAifmPFoqHU317aeR8riPAk5HYlfxhHZPBSfFZNG/h+5/YANGZh5fJl/DOPv6AC/rjqWzWo0ZefOuwxl7SEJ1Av6JFugioXIrmw99p556L3qLlNZBQDlIFQJIYAotubEhBKJB7q+ZtNO8V3I6DUpw5tpW2Qu6PrKj2lByGJ0lImbFeCU9E5DuLMHOnWyEWA2mW9FAR6jHGA+8bu0ZmbQ+S1iExWgotIF4qDdNqjs5P7Cy6hyQ48IrIvgidAYsRtmbD9ZDR87JddmxWA4u/EAuKXHsqrNmFTvjE9CUItwlJruIlgumKJfUSZozH0a6LwrxXgkNrHjZla65Gmi3XGdJn8fz9BqKTLKf9NZtGqaDARRVg3qALeg5DdQi7IEKvqu3yESks819hGW5hWkDJ5Htr9/aVfRqlGShze1qCui+U32EanvluipF0Qow5ERW/QnEi/25+tHZpqOaq1BxHTjGkhuNFmhXb8qsT0nilnR0OLTZsrN/Td5fr67cLDJzRgO6Q1oIgz5y61jCfNB7K/CrOpz1K6/RHUHNBf3HVq96xqCrxG0ZsS+jAXVVatLoSNNOx8WSszvdbrUvTXTTWIXqEm5wxKtTWQYuqzurD+FIOuj5p2Su3tNROJhcZc6Uoys/u/Z71QJwT+PxW8YQ6p7H9gBnfIo7PnD3uz/pBCqSwCy1I1Ts4vdMhCFtP2Qx5eyVu293eoRzvclmGe6Qbdc3uguSf7Lkk0QQYEc1fnWXnAV4jvzEc49mqsoXa2E3Wn/xl9R/AA09t0UUrf4MSewz1ONQfemK7ZVgU8lS6bL2srwWo2blq/d4LPK6oClsMC3mW/kwme3VOpW/cLs97/UQ9pA40Ay94o5tjdqcnjSNPwEp4Hc7X5Raa1yJsI4bXUkuVig9jic4aIKXc803nsR7qRtcMB9pYoKgBpTZtbq25k9/DNCNxBUQfPr/XerBDhoJZ37Oq1IvYYIWKKCKc8wcVIXVwH1Fn8iGjbWmUIiLhNZnBY3KyUJPgIT5SCRVirFWWDG+g+r+wYNikrZ1tBx4GJlZoO/Tc+GTpduMUuTIi19hwAVc1Kk86a8vXZQeGYRQwiFkjTioVvLbOvmmg+pTyStxIZmaLU7hYSldorxxaU69026mlHNvwIw7fNo2kbc64/HBC34HCLDZqnmz92zATlhiK/k6aFbqPe32kqKKIygER6UOTUTVX1KNQo2btnGCaDup6DlWesobXc//cUju5HPnIMTVoSGrupbd4CZx24NjvYFk1E1R019kj7jGrqC/jahBQPBK3rIA2ZDL2dcRO3soDmrCAr6DE0TJ7D3TRbyXP5HmiEmAN+QmXPomapU/oXT/IYAoW5iN3AGUUzNsEKc+eimFddp282FJRz1qPyJ9Hua8Lsgeet3Ltfio7gAK6CFMT2KnVImgenIRkGvvUbLh8928JaeBGAhp9FtjE5p6vrf1Nl5XtTWjnyUuE9SpibI6VDZfsyXvrCt88j9jDOLIUpG+X80daaU5btZ7fERYMoMIcKgJUhpr5kt3wz7GnRP1SbU3lAoY1A4v+HgISRzkhSJCycIyosayBjA35jMWjvaUqUFhh/hX0zVEaoDFv74emp1dsfN/bd/zwwsCUcSY9eC+XJIFo4AUnk4NkD2mi73J0d7949NTXzgl6F1d0IQXfDUo8h2tjZUGUGgHLKb+nJGKyCq0LWzx2mgpk6QrlwmUYBeVjOIdY6oyl8q8hUYs7gh45GUz4Z9+G/UEsQ7DiToYfe7ebCJEFFu+ZfU+6Eyojr/k6xUDtOzGDJdKteykpyeV1WgHDJ+hh5qn6HLFTzRwRD81GjyL+FUlSOiZn/JqHxWzNa06vA6LyyTkQdFFg72y33mbSV5w1qucTMTkUk2CEHF2aVy3eWi/NZMQXntlB/tTcLsX7MPQysuuGXc3URoP72y0q42nTHloD2EcbauOcFvYK63iQS4UzQ+6ChdXREvTbFCicTXTOWVfSnrJL953mp709MQHgQBJV/AYTsP9prmOZOiCabcEJRthQVJBHWasCIsqbYMJ1n3bP+RYFSERVb4fu7oJKU1eVAk9zdzhV7uGCDgfX1Ia5sx+udHhvg7lrB7T99FlAfjgsz7WVZd87F2d6lzVMgYZFrzxNf3WYKz+BD0xFgRmHX/lxhiZ3gh1TIxQRrGkLusl/f56oCJTRfMv2OS96ygCJFl3oGHZW81iY2HfEtaq9aJzfR2bCanDC9ZZMZeszSH3pabg9tcPlWNhCXxCAUw77u3D3Fljly9LRn/BdOg3pokHWeYp9C5SVa9BSs08UAH/mQWjDhhEPznvM31vU3jyGXHSCauEPBoEpFvIp7Pt9D3FbAwMRSnDeDC+AgKkRwDewQaKYmae4wfRd9vMtSKAZ/3tv2fQw/hJS1sPJvHAZG9IWtKfjvoYtbp53biPkWKfAJmUnuwh5Fm3scVmo/bMxHZgSZoGlfAafggFnUijBWbYIfAwAE1w8kV/dopYxqiw6ffyRuDqBVaPmuP+agNrEs2tPgXnONTL7xUjdrL1p6WMYt6f744oFGgCdla6FNZycsbFhFChO4RdG7Pxou50Zi+y2WQDdgLYMkK52uWeYjhs0TVTjxwjIZxcu0IxthYa45Ej8k5maEtQe3NrReHmrvOrvc7sXbPGnSOi0DjK52+o+TCUL592sdrht0GSbUF//fkAQIB+v8dTE6NoNrcuFD4GcGUfIrO31rdWPxZal+jRVGvo6CQAlkbtrM1Vcz6AATQReeR/DLO785j0MXd6Welcy4Yl+3LOM5Z17+yeyS4AjdGI9oTR5IjHrRUpWIK17tYiA5HWblHwOhLmwthKSRvuGGXeSdip8tNjOKbF6VePorMX0WRZxd8qP+osQl1uNs2WDVSvpEtgybIyzIAYsTYxpkSFzXC02qgD/7AZ0dJ3+rLkFxoGBLTQrDIHB5PUenEBc4Qx9bFtCHfY+XsIXp9fpDrsyOFkNk6C45zwTYlwpsEIn5oAm/tBoKCYL1kUaffPZbzgCCueZyJfHvki0mIWwku9GB+/BQnqQoEER/AVntioQ5OSBXhPcVgzWtPNI9DqOMj6Uz8WYowaXUhzm0cnyliKdULN1BYFbnEp8ad1uIFnGvNCMUqB8KJSxEg1lMYgGDXqqaQnBoi37xtxlepeIodp833D87ozXqMXS/6rcH1NXGgu4r98KWdve1EYuJZopqdfCzJbkQXZ8CTbw7fKeD9NkRGNOrFU6C0ckCuDVKLk9l0+dLcRRM5vlKuM3/5XuTUSvYVxh0KO4hMHoAx1xBbmqrl4nk+STnnK0SHvPE3fWGNiWyUJ8zYX3dCXFKMaOCFzzaJC6215Wee8KjdVDHlsckuSaqhW0p/1hN9z1TI1cKLbMBjE0fr2kvWfF4xzBgxaVuXD2OHP1Baq6q2zpyyESdp/kXlPURLq+YlBG8Sv90aeXdov6x1f8CEgdP4wYyvG1h5rrtQ347UThBinPRkZQ3grKfgQ21BgpA6BalmBckj29jxEmHopobgfVb7aIZDz7KIQspswKGu4/KYnS1qh9fGkZDg8LfdQfofR0mzCfURvhnATPECYM42VAnYbtZyVfe9Xbfx7SI1IBcMM2uFjxqOnTnXksJUYZ2T47AU1L/mB01vtoYw9u2IfOOv6EFWjtPcO6wSrDD5FdILVnCaH6VNtqe1baZOE9jirhDRCdlroqdqmRYxBUI0yGU5/GtsqeKI/TphKKuob9Gsq0mEKD7/WE4paujFkKSx9aVLZTXaEsfTAeFQeNYrTzclC5D01D53ac0VvMbw8wADnhQnOaRwH0PT4KiR6w3avJlQugERb5ONgbJCW8zRUNjPMaFZMDyBA1otyYezaB+Sb6UIfsCkUF+KXQfxpn3cbVROIaYDARqM13euqE+31pnTiVqRpybINXFVAnxRt+CmLh1T4w3/e1CM8b+iDXv3AFjdlUd1MKki2Xm17YpyVcOK952Ev61O2nseNrbVLwKxCwQl3Xv4mdhmxEKWQT7DNgvtlzVuOb6RkINlD44SsO/OBZ10UYPrnFYFvCA//XhneJCNjUP6AhiVURdAb1LqWEetY8xybjds70XbtZ4hJlQd1/4PUDYudn2o9MswEOsCFyocrgzhNmP1ZR5puyronCLfvXGYHoEVj6/Og50UJ50hX62JsdMttsNNmugquC+vXv2hKMyfQyN3vkTo+/UwfvKM9Bx1PDGQS5O9mIADqbywjk0ZwTrmOP8eSF+kqLWbxkjD89Hg93KmCDc16810oT9ovFfjECfMlhA+sl+4sLqbG7JWlzFU6ixXdSk5bAjf80j57Op5Olw3lHfISnHv3ZMOJ6ssXXK1YgF2+6JF/D0J8D3l0AEjZ24cNoHkztCCozPbviiuecsGP6yEOWo9wLDX6f8w5D7gBjI86ApUg/mFYvrtIYc7CDBOR2elw5nS/vubNp4X3S+l+KOwjSO2B3t7UB+uELKkJw/Jw6nyVRdo2CjjJdJ12ElKOlBtl3iE3Ci1U71ULSSALteMc/P+LNHGzkXjDhMeOZiQaemk7zq8zu/Ttk4sB6l1axkALyhdR4wUM74oYOuJyeAujbLBde/vtfxbbdmc6+I0SDS1+dN/rMHz2Wxg/54DSXjrfzhR10GN1r6bL4nmRZ2Sb0oHWADfTWPA7ddtwZ8OiotPTK/Lh5z7H6qKGKImInNJbWhLGm8Oo0VmsP1w/gCRvwyIvbcs/5OJCMZv1RJfdQZJ6KzztLqc/RvhrtW0MUgfI1mQiXPfEjMuD7vNdDuJF1adG/MDvy93K08TLqlBP/XKnjZweTQw04uQUAhg3sVSHYpJ7yOsgF7bx3s1dshw8ZDGjDInrt8qTi02ceDjjCZ5UtL/cKTZ6VXD6nPJ8e3IkrRK0535YgJbdM5rtWCAW/itwz4u478JZlLiS/FOHF0zmiTnmn1WmSy511EvZVAfcr3kdRc+vLym7ShdKToeZONHYdvtOLrGDG+WrXLF5vO9z0l879cB2WvARShpB+RqapYgz8ZRaxBj0oJU5FsPmFxy1u0geQQefKMNvoB3UqngbHl4xIJTSWbqROBoZSRj6j8omsMQhWNLJN31QZyzts2JzlE1Tcjtu5so9MuZh46bTvoCBJazOl8CckV20VRMxARrZAvq6qVxg8yrzGqySMLTyXTow/9dgHnqCwMXKgFWAyYelV+yIn4i5lhsj9BIuRIfyr9dIJWMi1tAZc4gldTnUfJ0wNWdF7sbq1pu+U4YiU3p8mMJb7kXZ5zZgiJcKQh5tAL3U6hK77a06T6WQG+VxNmkpdlFg+5Y6m4tJvMkjra2nMY7mLeb9VuSM0p1YlWnB98lD968tOguzA23jz+YH8eM7fE7xcLDIVwg6PpexYKtdfMyJwWw9B5p0iDFZzPkj1KtGFZRCW63w/2MqbWLaXtKwqFjlvRVXQmp3q7K+5lCB1F59pmFamaJP/JsmtG6f6957ckerf8EsE0TueMghx86Xw5jpB7LuIwdCoKWkfWgzBoS4OHOBgEPgiQklt6kuASLbRqUnDqKnyfMHXkTxLRPqo2f11ADSBhRys8GDS6i+DrGkdiAkiZtw3/vrS5z7YgBJu3qyUqAbFdENrRrgXSJvwK0WhNFs94TvqxdQJEei+7GhAHg6s+qRRGGqLMOJeldiubAQzzuJGsXVjns0z2Z3QblTZuy+zvveJYvGBY76Eb9LVLaLY/FRA6qNbMdRtlK0+MdM0m7btq6YaiHdOlNCpnVSFMW7Er8w+tK99eqTvmceW5+bDPUrO/k5NzjwZiVZ8XYWlC7DDYQnej+ilEsqDx13DvTXs3IkeZephsFBLkUIx40tiSGW7s62QLBONDneAl6OaG1mqC3zVTO6+oiXwzbNtQrhbeAiBwJ8LDu/id+EUTrqp8SLD5Pts21V81D6z4T2ryHQ74jDcN51jgT44px86QQ9kPblufXKp9hdZEidTkkk8jsRCLLLZU4qW4WFrKxL09+7Meuv9NwxSASvhbws3LMeGQMxVhaSLpoiamczA8u+4RUL3TTiIgQB8XHq8xrkTetTyN5qE1TfVIyz2Q/Rs8iVjUTNYYm6ASLn8f6W1TNLf2AD9zMhPWKieW0i/59ahEWA/18OaX/Ygu/KH2oXw8Ok3AVx9iBJjm9kVSfdqYOw4gxK9dtdU0u8UozJthaslnHRCaz5uuf2etI5u6EvxaILthmXfCsDGSYXOTcGo4NoLZnPs60Ni6mMpcPxtW5g9g3+CmQ249ckVNbRyX/bhnPIG42lEShNqGna22nJjp9evcePXDbi12pfP0Q02Q+YN54iNtIY83Rw1tJjazI3bi6nFfv5TVy57u8sp7J73PX+f8kqjz3uqMNf5QF8Wgy7Kf6IIr16Z8I2NF5Ub1dOvkmRWqVol6dVUEt7SaJIHfFYD4b48+FccYEowT8aq8HKOUA2OTG4l5FMAnVJ1fV6u/5l7tEaBTAhx7Uryd5SiNgHcZnFDKwA84jBVqVJlh3u7gCZXom43XjaDiaK06sFrq4FtHp1kgh3rfDGetF/7XJzRGypHKx1RlY38iM/b6x9OmUf68zKbXWD6+3Kcpd8cGp0LVjy3BFpqMgJBjvJL7UCniEnxAHlQifKLQudMSvzvgJ5hFpep1dgN3qeSXZP2hJrW4uhmZ6j9wPVKv/ZQolyVsX2XMReZjTu/gNyQkMibo3WMNN5nDvJvaThveoYo2QAo5u15lzpeOtQ/avmR+frXURGVL2xqUnlmsah9IjabOKtPuTmYpbvZKd6SiD4X9y+m6oZ6dABgZXhfygxWq2CnvFPt/eynGLd/TnOGCqHzJm/JTC51Ci/uxZV0vH8LUq4NWlnrskOtgczG1M2GWICB0BbclokApJ368cVfNQiyEmeOdVXznuWfOBawWUZwQPg6sVDyVwGLDzghN1WOvjsEc/IacT4Jwgy1tN3AzAqLPOLFzu9xchA7JhZ7+ZKeA/jYYc3k25+Ba4oxg3h0OISEyPNeUgA34NypJKl4/yF9re+lpv282gw7k0bCB6TTklM5GzTbYmg4mVK4DcQN5LOmlmwFsqys+HSD5xBuuoEqb2uVuV5W8ViaL/kzvO9Vxic0ZyI/Xtd3XQ3AND/V5eKJYO/ogQWyvC0UQkAQOubE7T/KY3ur97sCcTBK3UyHeUlExQNfYloiDqr6YJnxiWnTU9aTPzMoDDdE9SK+xM4pfkg+dJRYg7vgc12lUilbz9JDcUmvdEDeFGCDfubMRxwLRxxkjpqjUk7qmKMlcbI83WAP6JE9ySKDW2N8o5lrQGhb6JeSsorpVnZk7np5JSkeykykGQcjZSDjl2NiIUx0B+mdAY47R2tEdm17KFJDv92qWODy45LB75SGzAHxzy1uihx85fw8ySyyenw6vzFStGDe1gXpSp23VJ1/xkl537BiTz7BE/2GmlD7CIeDqpf1ILuWTt90kVEQYjBVk9iOI0G8WAba2ucsipNexiAOM/P1NFFr2rkkwQvRpJkty/uxCGjTZ2JUsHC1AWVzkiNSuXEeIZzu3lcMQGAu/K3SqLpx/jnREj/ruSJFJnCAFZ4+sHilsJFygUYV/R/Wtjgy1TchXhECWeWT0emRThcHoBvgfIv3+34j2XABrSrTbuJ7lFJpW+1NyRpiq5+jco74QX0vLjJnTEq8sO00ClfV4d+cpLEqbgFgZeLVFXpJqJiz9rkXINGRksuwsO6wudKyHJWeIAvPH/ngJBYR3pWE0wwuhifb3iNUnLyJEpcs1skFifzRwlqRdsm69Als69hE6W9gBYVk05IX4KhSDu1wBZlh1IA2vlydg0vdgJlaIgiqy8wnkh7S50IBD+RvVsc0YfO8wcEShq72z9oosase5w9ta+DCUHZ5Iqd9/kURXX5IOK0acqMXhjcSNiZbthuyxSbDaBUXewy4IRiPEBqhWdeSmdc9YxjNgu/HVIgg5mQHNmL+Ft0q4ugsiT8FQ3wRlX009UBisvDcUfORS6diOUI/vs98mjikHUzW7/7rJ3VsLM63GAdu2uWMQT2uSGhKsGuGVjaw1kk3xXcIbSW74czMgX9MjFKnlww6w2dcT654zh+dolNVqitNx6rT3rqXe8EsCUdvzMQnm9+xlsocEKRvjt1nkbcrEBYczV1e1klnKT/OAsYBeMXieZ5F2THihmMTHwXbEoBlt2DqEyRF5OFBjzlgfYacpw6AbHL9IW24G0/moRbrv36Fdj4fvrWQxYEO/wB3aZssY1u9cygZmqqiAnJRJpttbZi79v8ww/24842p17uDL5c5A28jv0cFPdDS/gcMlaVyRSKDMlDAypEqA07QVvu8wn/XJzmaX4MEc6YG2qF2IwBDQIQk52A0OXWTWgVeHJpSz5xpMvc40hQZaVCeQQSDDtY+cJHYUtej4cpjwwDRGMCeQzKOUgYkuac4B+IW2MxQT0sJOppFD8mDHOIttGjx3Tx4ohDklUOkrHp1NA9qEnNBzU5snvFTjA85HZbRDakJ+ueKJf8zLHjpto0ZXGBwTvO0bXGl+gArYdK6IFQupflf22CdqZ6/xjJMsIO/6hKBcXN+Jvlz8Ym9DBnAMSFSr+DpfB0f5yKsasq9LWPbX43dqalKSWTs3/tOAwxufPIsHlY39F4PDYmjNg1RRk+lbBdtNdvCpe+DbKRhN7gUlxMP0OpmN+kRNgqYzBr6u/ksIT7rQY9z8vuunXK5q/U7l6uzf2s+30o9stAItA6vsVLLoYqIkXPWJssVZgdTI2qIB+cGr0OOLc/cgT6Fy/wqXg3GPQmEeuq0Lv3i4ZYXiocDBvzLxrPCacMNCfSQzhw7yS2qm5Fk28MG1aGUqiLV7+LJtYv8MIe84iDCL9BSUo9S8Hn5/Zo9OZ4futlz6Hpik4O5Ji8UnA0UP2dA1t87TlgpIR+QNK+UOn4VNpyDp2arCTgTnfBUW3r+lwbCVN2mVezjScGmBNlH4DfLDJojMWFCAy6+xJh85m1GPwUtNKnTdXXEWvr2jpTOwKwMezocMSbLCQT9Ga4PxZubXRICjmMD6keeI0EPf7gYVTUPx/Y/SUEWGN59HqOjHBdTTPC1OuJbgfLYclanMkJKy8eYHhLKCUJu98pcryDA337a/D3V8K2NnD2nLCGZabLzGybHw+Ut1/vF5ueB2uaptrRGR0e5jAnsYk0kYh5oMCy/RcmNWCY3VBdglkoY+fa5t76tcfihT3NLz7r6Ju2a1+FxcGMiQbsBAfIiPGdMqxy+Pw1nb2XGGiWCXFCDUFfTmT79ALsLZyObCu8GSnsuhDv2QYytkDHBjOJQQ+iSxo6CAM77cBsOvUFTxkwo9cqfORAQzzQvTHzSaucw7CP3hNKFJ8Ups8F+umFZeptqy7UfVpjpwkmHTDJ9W4mJZblltm5ovPmBCUE2sqpGm8qWIlk0ly5UofERIh6U6551C8zcwHT8GGxqeNGTDqn0vj4NAnzfFyRSiFapmdjQrtvOYJrslqyfhJNhHVixVvdVGNybjc8iAjCFLBtQt9od3oJ7Yb350zD/45Q3oM9wXnyQDvJtR1VImUjIDugA3hKEUrLKwUsf0ReHlaujwR0+ttMI5IuT6ecaT5Y0X+zjvaxNYPW5xb2YM1sG/eI4lhqB98dhMR8fkowHXiec1JiWS5rheH1u8Z4Tqb/SBdY10hLbxagkqY7vj+qXOVsLiRri5Oux2fN7qNalRkEkmcDAmXFyYIW1wG+2mRuaFDBWNejWvAsQI/JWwBhVsDarhn7S/HAPOw7Pt2/cnCdsBiev96rJd5Sfg3J8w0y3ooJUol9ESIfMU0uZTJPuk3yRBDPqyD/SwtSeQRfDFZ4uLeVKaODNIwc+B79jydQ+vR9g2tic/dEbfQ9kOikzNGRXH0lvPP1GJn9VPkvYL0Go9Nari+YtBIxq+OOIeELEj/4nS/gupC4DtTl03LeafgcsBtq4PEMUFbdAO9wyOU1vueq+0QfxKxIR4HKAYJHk9KgqkvFM9I3vhgbcYPzmfcYiBtUXgKxJMHDVSS0oJHYSl5usFN8Qe797ypp830FdteXwmTYAjseIIP0ppnKvaCICTcZan3Lbg0RL67B2JhNDyvOWSpwmaSzQYDPbCmDimX7TE6umhdkg3hU5nqwed+1/391jAjvz+NPWn/sobatzqDvHXjZiOKH+frJtEjMlOCg95RY4XB46SNOvryGiwYrSf6Y51DBHYytD88f1GxYVB+6ZBcoK6XHLuBrSDCF7ao9EMNlr34zoBWXXZU9FDpDA7oPNaMFikhgGW8jjQrHJHKQDlffri8iKGyKY/xTg8YTqMr71g++InH1KcypJ2aWg+aGrFvKglMScQQtgA++vEul2JYIk+1bp3yaPPVcESYmgGn7NkwRnsmyNsNhv1y2GNhrbh9NQhLGOtSqMDLTLH+Me6/f3O4Vu/ZOm6s3dniaWiQcW6m2QblYzw321LP09BOfb7odtCkDIl5LgdNZV3DRpazVOdiTex7bLz60qgwPYGWNa1L2GN3dKeJD4zD1342l6jGTN0u8TQ/Re2FJiYubLeP7vhXmfkeV3Ql8pKxsccuCi6O7Mf/QHQ5SswAIbr/mFUhNMSwalppHa8baHWTxJMZR2Km0lAXNX8OJs6wWbgazxOxDUCWd+ScV2eYXG9BIif7Dbdk4i+LAP3JbXrQ5SkZrqa4YJVeTmBcob1GYNrhaalKpoaPKt1sdbSusVCcbDCfNn+3g/4wo5XtGJLO2+Cy+WoVoIKbnwj9RVbWPCFd+1/Qw8z+FjhbooUHSCdAHCH9c2mZ6J7N8DAmz6DPRlebfT5KEf9e2vVcn0U8o5YP0RxynTZhs8IwOsyLtmabTQBswpnLT0Q7sN8k5+JyXdGPhgXYXFyk1QJm+aXuBzvkD0/1Roc7BNhAoFoJu8CMode+xXZKXsBh6zo6Ag8We4EGGpedA8gILQ+Xj8gmpHZQUpeCzanKNBNOGuvwQ+KTu3HzYXqgtYxW7+jt1lE+1BQCaqawENBQhmE4/Xl5dUlzZ6AIz3M7ZAk2EKJHSksDX+kF2LJapewZO5nfgSkFuR8eI2FOYiUzAYdqPwjVROIui1XhfbFhOdomoSApqCNbALq3FnIX1pMDnvCDCn82ta3HzsbuOG11tW0nmHQ8+Lk/A7kpPNh8q2Mo0hkwk0xp7kHD/VVTCxCYDdthj765ouzUPNcTU7INjlzJ2b6EvWj+/I8iBJmUu5NIg/AWM2NW7KGBrgOuvcUIYnwYjmwYeTNQeVZ+TO60lhwU5DXDLnWlKVVBeWaOFnBBKRwOgTB97dVumfzPsMYtyRc8KUp7Y9kypZFO/9vBzJufFB8Ko01jFP7AyyFApMJB4M1Xrlke3WgT5t5v8bQKAC7Gip1t5lUkgRDGeyYzj7HCZ0vj8dXFaPNhzW0QWSB3czuZ76GYPjA7hFSe08X7RnCzu6xxl36IiFGINQ2GPa3CxXN0IjGl304d65AVoVZFFyGkqLeU93Q9ga5WH/wRm4MQ3TBeDa9rq6G3k/+dzcXtALsk8MZqMTYVY+s4aIDbCayWtv189OJy974Upn3mhOdlR9JAJ9wPeLz8o8uZo14wPIfqlbPk5a9sOzO4MxsOK7G8m196tOX9+0JB3Hdcx/Pc0nNdWkQGrNLp53VULtzTHtkogJ8rJfhw/dbGrclXH3i4XZWNIgjO0dbbkkykDO3lpmI6oiFwL4n9kyFKEi5DOzN9Js7sbqXJ6v8zkEgV0o2yyGUS+L8kK+Ws2nBcEp8hu3qTFzLgxOFjWwM/F+Gt3/bmxF70hscm+U/v9tC1lhFFrsy9cq0hc0IdUC2YAgj1xF5wlb+0TtYoJ1IfxiU5JLlxrhfpo7bYf41qafY3YfJ8swu4IbQi6OQywS8VUBpOMZNZSshj3OJK5zj0d3GlPUFyPEjTitBwDCWHm23gOnEHSmuygvBYGaetdz/g/cdK0tTZ4Kfv2HGjPouYgMyzBTSwapz8X+9ik8q5zGIc2QJvhC63JvTlo9i8yJ47C3HQ1B5vB8vUeHCQh2qn0ZgYU/TI1VFuq+8Njh4I/SKWoz867+3DYaCSkLOJTEGoC9WgVNGdjhpeo0hJEcByOLDZZ6RNubT8s+yr8NDxrr2c7W9ga69NaztFCscZ4VMnbNyab9MNMW4ISDXmjvgPHKefB5EfdyZPP2JtPPPRUmsBPhrgobZn1/JwyhnsCcwGrKrgTSmF4YcNtyHJR8wQSX/LDayC53/X2UUQP2RHXwaSfGINzTX/Qbs0/7FWIt9DFmXm7wRZIraBUtxlva4cPhfpffJh0905/K4H5LVUgIAyvZ9YZTuuSlf1d9/LviloAA7lVffBCG/eGr8eUe3zsxxs6H2LEEHCSYs3Bj+lCkl2dQbQdrkPeXda0E4CoNmgfp07b1phEBUUoPifQztj3GASSF0jG3xJF6WpT7JhX/Jfo6ouAZfL8VpIUw+ssWMjceXebkogZZYAXz47F1NEWyNlbJGceUCX40STQGJAdbcYNVB4XLTw+x/38D4gwBRrD3G2PepxRrHbt7RkQJNEHrLLU1pTxZg7rItCJ/7NtuRLB421dilZUZ5gIjTaJ7Tqldf6Z2ESVImE3h5xR9CQcMOwy4uyODjfwlkSL9G5KhQkUYlFfjLrAXTMaIK4U4qFCrpNeQtyEqFt0Io+gFjqFMTBpmx7fhe9MrD64vd7DagNV1xEOzT47PhVpBAUL09h3jIz3Zcznv7C3mtUXWhL0fjBKOB9Q2wFTXVXgS3hsh1nVFWsprcN9E3Z3aReMULLt5ls8qJdia4pZtYfsmK4VAfexgRQtSDE4y/s/O4Y4iWpmdC36xXdQAGLMEBfB7pWHamhWxgu9fORQbA3dLF87yiqeUClmPisba1KBGSnEAJ/i75rxxdlYO4M77LERw4oGXz69cWnbdEHTfG6SbJiZ5JHahuFEPUwAvwWGP8VTmwFrNhpLrm2u2AtFOCzYkcdNnWpP2bsJSAYl0kofX1Fmx+p+Cth6X2HcM+Ne8OlZPMbffHSvO+XZXa7vp4bEXHIxqZ6dAPGZm6lkFySiV4J6YzMOmaeBhtofkTSifw+/0ITsT5Vwsh0rE2VdTqVisF4yUCMAG36p1q9TzQdFiseWdgWY06jI2fWEYu/SB3PkLLXt9GZFRO+/g6wPjKqEwWMRXvg/pwRqixMVSXBBsDxXBEzS7MMzP3aKsZmBUHY1Pk7hWLt6cgYEFG4V8TYCod9Ppr8KzBgMB2gsegCEQt1KgJMdK4HBhgkg0dlwIC3yWGz5dlUyS7+wDCiLiQwfkIungD1gk4h6CHZLGrQqitkgwfahirkMoNzHFP5/0BmbggDmWiZuErh7aZxsuToTj3inzdKpbEVzWURvvnr0/bkrKjL9HjGdJ1IF7RCjrc2lsc0Wrvh2g0m84NPblTNyUPNad2ScVavWGU1cA9qePezQ/AVn4qktbDh8u+ffHvH2uTNqoFNUQIxnXQZJ9U9UM+t/l4807rU3WZptlvppiAQbn6RuBaroUfS4FZlAPYQWK1/mSEsF10wYffCREvaGur0muvtEqACGszr24MD9x6efpjb2eGD+JNWESNit1cNCcQ2l0SYgOCkAM5QWIlKE1B9cb3LSvkdVnrvwCAtO89pE97t/tu74xGqZEZ7sZu2i4oLFd2cVnWDK38L9/NLK5yEYO87M2e76T9ltxSS+Xjl2vxacPRv+Gqa4MMqNJ1J07ArCrTI8JgidgRuz+TTtKoSSP7tidTF1XwmKuoZz76SkfNFT0yjxUsa45nNrtdNuQvXiBCqwVMQVxKRJAR5g6SoSCJ+oTcgmLneZqXpbZv30xomBDGPo+LkphlHSZj01Gz583CQoz/nO8byqv7ae1bO+N2doT57izdy/pD2F+psysFnMyhWByTuaxecDAC1uBryk/qyUUXAyKmwEFmV5XXyjd34hzifbqwBOP+WNuW9jGKqJlPFO2FF1LRj7OGKBmqae8K5qfYrmt7s+8/cRMTijXvNCQH9SAqikPenHEkC9x02RlYQ5vMN65bPLfPSUzmP7Wm63kqoxEbyX4MYYEeK5VPhJiL/ZJ+7sgVQZ+qCCJdghRPKLicOAUXCrTF/JqDLao1b+j4g7MaL0j1x7uqK7lDI+hg1rb9O7tzz4urc4D4QVXX3ubkt2C2gLmvKaYFtu55evPU+qLSIgfKwG5S+qOQl8hOy3N+g1R0mp+b2ChNbhmwvlNnQzZTC+3nKLft6oZOew3iGYmoKtLUljdVabFtdIgW6wjvjTPH7Vg14nfkSdF5c6+YL89BqBk1KOCWCmg1VPdTe9DX9MC07DyKSp6IeUAIixS7gJlmdbijjh+xUUiJm/YiutIi/StTXnDEtBQVdQMO/dV9yrjquHIXTwrxRCQL72JOs00XCjbBi81qi/vtHCANoyPa1QZ+Wtou7RzThAR+Jrktgnzk45Naf9XrKTwJWslr90AN/E02lJqRgLvA01s3cxKKAlq3uDqE3uF2ETkBzBD18ys+TLtRvF/nN+3IChgtYJpLFycP2rHm2ipVXEPZAUZPmIHcOpZCcPf2Bwf3BDBlZksogs95SMge2GEsGb1mnIwHAveyXGAvwtoxpw28ukWnQN51VEBwIqbpWGHnJ6vvna9H7jN5o2o7K1YuV3wD2PSyhliE720PN26vK2HXfHOfhDJDEapm4hC//Whf2SLB9dIRhO/GBQGtMAb5nobXKrWow7K9xRLMJIRHRIHI9xPXvYKI33C64tfURgFs89cNscyJ4bFi3twNA/xDwpiZ0x7u8ciHncYGt6/vIKoRZSCPngcMlEmfSGqf9arWf7mJ3wNEllzJA0GbgzXgJrZmifW8ApKkyp3xkIbfpv23e9chOIqCMzoQ3PEsnuUfVJfuQgtgtP17N6/1jZKxnsRyB6biUsIZr+cnBQiN9n+ELCHNgxg65J2oC4EluB+LMYbrJY764A/tH0Gu2LyIWLECxxvtjtV2GJAgFGpspyppOYQe4ZytAwY4gFTl8xFF0/Vw+OKAJ3TWwtkA1PUAjtukOJB/ULBuRZCFWNNuD15kjA3v+QRtLI2ib0N2QlOs9gdSbthYcN9kswalmYUHtzPs2NiXBWbQkff1H/ChHdB4rogC63d5U/edts315AglmLBk3ERIZGcBkr9TTkrrWUUvlDEClatB0K4YD2PhG3JXsgEHpAXVOha4PYsr4eLhZ7Ff7VhrJu26EzE89a1L1U6EKqWuDTAvcFINpCUx9C1oR9+ZiVPccspeCZ+xQNnrrmPfekdweGip7PB9NiO+btRxDr4rOKcyDNe00TWwfCEcacYKceYPMNYVaaVpIdqD2n8ukSmqDRrB7u5zGa6VcZpmo73MjIxdGIcf1WisJ3zApoybfzuzla++WRFDr0HPmhMinw6la1NFYdhKPLyIBtw3RWFOr8xrmBETZ2OjiIsQsdEESToA1YJ+fRZLxSTDVvKpfiBObwN7PDaBsBDgnMr1DwD99Dk0Ks5NsXesrV6jEOqIvIcRvlIWUGRIeHjbJsAZPSOEiAQgcMvUvPjjhrKFj4en+lge2nYzYtUHGYCQP/UT39ZyBikUcXfyFXmIld3ZywFe/oYhJGto6eEMFjTrdeE+RD0uzcQBS7z4L1Nd5OmZ56HoUF9XsaJ74MSMhhQz+CJiCVt9IIErfXjuNyO9q3hNvwDqJf3i3hjRTlmn5skBfUC9yTIRrCSZrtV67nKsop+S4wIoO4+YXkUhDBIGTD+jZxv0Dxx/u4D3aoAJe1+UevGoRkJp6va6VIPHQANLoxd88bpU+ABY1UqFgb0Bhyn50sZMlB7JeQYl5D8rRde7+F37yeI/5Rxzyn9dwP5JnO76Oucp9yNFEO9nClo7f9SmU95sUdNvKi3vAmo1JtMw0nDhZv/ZxjZMV3ZSKNFId1+/OESn3tpc2K855pwwyhDfTFWb1MVITjW5YlUZ0lrSNpLOvygFBAWW7maEo1Mfa6l7oqi5QUBdEl4p5pL8vAO1SClU4JtT0/mkxAV+99wJYJczBg2riMAD7khnstQX9z0WnlhzV6SjupLaYnn5wppN+Om+FXonkLrYbZiWiUV/CwudE3XxiarcpKj99gPal6fvlPtZFyaBv0iznj6VObkNmH0S1XFgKW2/afd+ZpqelNQUS+3YdzRv4+VRszvlRW2qFtIcfIQaJQI6+1ft9bDNb4aUgiaOFtSBa0PGd7LroVWfquobsCgDrZWr77ic/PpS6OoERJ4ekpHFLpX+BcEewB2yQIhgnR9PXcGwwWlM95DmySZxt0nXWoIZaq/kIhg9+jkc8xBJwzqgC3PDyQR72iWRDR5dixuMiRHQYVUrITswsjF+OcBg76Dmh2Dr6GjdtgEFMCenf/FGRCXzbk6SaUGPZpN8uDcQojaoAUxlcFgdEnxR3gZ5Ksxk1llruaTUSXez8vDCK09bjt6kvwlxI1uENv8KvT9LKKKOMhJwAy1lvv2OXN1fTkFFrhsMp5aX28kapUdwMc3Ppwpt5z971UiGmNewdqPBjvgFlMo3X6v5JMyVTV3DpCxLJJCj8teHarw8KF+tUDV1+RiYmAt668+BoRKj3JkULr0UoIDdViDxFjHeAwoVAOX33/gNM4HO+25KoCSGLT/FJMYF1EH2keZJvLJUQ4Bo7ZyoFx3KbeQ+ybQgxOpmTmct3SFNA8Ug9nq854sntv6kRPv/lbBALS2qlDtvVpCboStegOAzjY5iP4yjbQ/n9BB/TFQNan58sK0s+elvdh8JcTTVtI97w0fzLvEJu3YI+k5x1j9p1TjCq66ycZIpGO/ZYj5ZEA2ruTdDJDdRwkot7Z9uHE8eYX6li3+Z6ziVG/U4Ckof/G7ixJpRyrA8Tva0yAeQ+zmsvltn8ZCSedfqGJh2N+d7nNzOzjheteXmVydKouSmHBWFcLW5d3cmRoMQW96RFNyGZHtuqwjliT6ueHgyu9zg5ObtTri0o+iLMyFjmBMjDzSuMX1vOjZO9mRDIg9SFSwNtnEuxTdQHTukOP5b8uLW724GneLyXhk0YlB7f03hRK18A02hAzl9BTiDFuCr2IwMo+AwGNLEoyE9uWzD2JqRA7xFUqZSeU+354TtA+A3j5rb9aNTRltzYgnQA7Zi18m6nZM6tQT3KsfOR4ex1JDIh3BniCK24tIfrsEGryj9FPSEMejkDkbfSggK5CE3T+32DrEQO5cimw62Sm6YGZ3F0+KUFbAdtaNOcAJGF7KONZHwF5Gc5Pu7sLv1H1+NOOpAMjmHmRSAFE+mWDHIAG5WmXVt0HH6z9wRbOtjaNuwOUJ0XfjLpRGnZavcNeq0MyHi0wcXFvlpWgWYY9HeGi0oL2VLk30lWgHWli0njN5GPmh+lzROYwLKgA+tHnwzSEmEGsaAErJGUpvPyQUERSgWa3Xb10P13+aH6VJz0WPlTYnpi4Rot+zRSeWh8G7lytqM4xGuX7u5Bb6uydmQNmBV814ll1J+Uu4MD21yLtbHckcb0g0hImp9Pd+ILCcENVpA8fIYm01gWelN01JkAabK7fBjfn2a5iJBIxwmHUabLs08oVZnTKuJKfcfu+unxaKONagPJTfSw5JnM0M3GgldQBzfbDlUk6Fz0JtqJSh8VQiwPHIjwvpwVSHJqHTLdh+KR8H6zMbXb+QVF3udEKiPfO7c3Uo426HuCQ9CM4jAIXFBimr2o0mILSWK55+rRcv+xgf9aKjJRdh+oSEnWE03uD+03bKDPs7Y1fJtTwIzEKOhhfQIGSdPInTHgTk3JFXhHhjHPUNTEgfub/qkSMD/z1ImOffBGp8CBRh44JSKfOej+4xJlkR7UdRkqka5F4NmvghY6cePT0WNjHKCtqIZJ+laMEfkUD5HvYJMgDZZrooAKgftYBxS75gBMNNyGfhGQE2QqHAg622QzjK71jpGv+vxsNdLce50aGZ9F3hqdUzgLe0S10aymazYdHNv4OQMvMP5ZBkhDekeGipJ7CfiVPnfNWmJCDTplBmycC0O03seaF4iVNbYxqquccIyh71Vm4gmI6cspd4dkQUNCd41WqvikZAUivKTYgtlyu72c3OedPCUKxmZFd4bGxuQcqiUXfMquIRWyFyc405Wfva6VKv3pGgfBPdlsm9YSUxTBIh8xwGlur+eBFOjyHib2gEwxjUmNeeIXonCHCozQYVFxeeWH+CoK0LcgRv62GGmB0UOzriQfY4CiU0UzhNKrdIOR/ZRMMER/AHnjoxbPVmYNkd8uRfCPhDomM6wqf10/9/PY8exyF6RZCvyoJ93XGZL4XY3IBNFt6Ioc3BF2DRTLHBSrMXOBNCRfxWcpGsyEYYxcIk5wFxXfr0lRjvIGGN4RGMvzol6AWgYlyI0DVeCJshIJc+aoho7Y2L7qzrQKlZloleOi3mNC1dObx6mjh5/O3oHWt0m6tWmTAo0i+2dB1DWir0gqVWotp5Fwnv9s0Gt3nqplqgz99U1bSqiSQptr8lh7BZE7t03YDgx2aTOBEWdqu1XtO8m3LA4FJyIQBVqunrxAq6sadKeKs0yBM2tQ57Lhq+ODIyIljCg+hzxmdT3qe27m8T+TS7OLV9eXi+J/SvEPLBo32o3e1CgXhyqQ0uLSMLAQol7lDteZSsfnXlnStiqJib6VbC3Q3x4HcoMaXs7pjfdoehfptKzho0LjDlrMunP6HiKb+nz06lH4pXpovGH2gWI7p9Lm8rqOXZ5a5IdRt3T5M4PUwMLgx4aNwaHvpntQj4ZCL5wiN6v/Yj+dm/gPZx2uVmhbyA0f7csmXl30PPIQZ01IQ8jBSm6hIr0YlnpBUs1z1zyBcPCKX5vVpGzeytozLHSCFZwOX1CvqXtEC0/0qMCGuZ8B9Vdd80ViWBc8VARdElJcv/3qTfmWt6dM7S/I6Sf3UEf4API/nLYGZEY5dpcZ+oJFRzNZOGh9qugasMERR0u2i/+htM9PPlt3kfXtrJdOODnJ0XGBXEVEVw7RGr8jIW0tpsDyyWj1XzzgOgZj554EsXcu/zvfdVvRF5exedQenh5lGe334XHPp6xyvjo8pywEyC1RpfAmNzudFXt9tIE1QlUhp1f4QO5SI91+SOs2QYDya/Sa369taKn7yWCYD4VyrtpxOBu9zC2udSYPARpqkZ5AXeCphO2yCOmS8MIbgcRVz7PmScRou75Dl0/78Wr43kWbhO0n+tWAk64ap8CZCnmakZdcfnp8UxIbz+9kiN0nm859PLBc4UDA2pfPJf8NQyp6fyj+e1brSnLuXc3z0sMhE8S7SM0BFEULCtSukTK1nceeBqEvv/jBoTojT8HYsiW2Txost4TfJDXeOBNONQiF8k4i0pOpV70vWNOqQuvWW3o9bZqEPbnleV6FQyt74WkOOycbTqEx2xybXNwatrQkEErL40JkUbFBfTVY52sIbhBO7crNXG9BydScAHe5/T6eshczW9YnWpvU6/nkETrx34F8iXx2xYwiVJ+s7+lftNPNFvFUBdMmDD3RBoM4ToRzrECteIFOSxSsNfU4wWbxgv0tXRUqAm+zA+wpwUnM+Vu3zgkxtkrYu1wNYK3TrLAj/XYnnQzEuTPOijRaq/CxyyqAbQB21aey24zed3ZfCLg/lsb2LYNVxqOVFMakNIcAaTBt5xMdEFD7ia14d2C+87UxWo1MD9q473a1Qaxcu/8ubQozJ97bu3CEzDPdcuI/KV1GuqHFTfWHfsjFL+KM5G9XSJLkmhbh3fvg5l9JWtqelWnMzHZDFdgxgcvqVtIbD0PTbXwj9N9QkgkhzJkPa6DcAD1k6KPa5ND2be6SkKawWL5mU7rh+smaY7IDKQQiuRc7lEpMrLEnG7vPY0z2FlUFEo5hJp/ZhCFGh/bOiddcf1tmbBxM47OxVaIiRIkRK0nPsDyt/Ke8O1bnFhW61ha0YXZJw8GsgGg7Vg7F2sqJAfgNi2BQ6KBJvjxRXCGA6zvQKv5Diw69la+n6gZlPpkSkpvy+QeMvwWbp5ew/ydpzSD+Vu8KBg/2KUoyWqfba/a2ptfgTv3LkgR/CiYEyh0ITlV21VEUuDsnuvr4MGLzOqk8a15lmABI3MaHrHB27gTJ2noB44l8fa+ROU0zDU7KaTizsuNZlLrhg7SFjkgvVOh+K6AQeP6PTMR7xzmqmW26snMUSsv3iW/SOF8hg7NbUO/iDN8WGpZbj/nLy5p34JKZag7aEJ7WrF3Wrw4/idcKvezyPDLci9XVv7gQTYU+7QTSl2pvupQq3yJEgIn/lzEvWzoeBKn+7IUHbcw4Ktosl4yf9g5rhuv4DQv36LvrXFmqLNmapEEpZF+zVws8cpuRmnsqLRBLoj5AFWB/q96M0JrN9grUCg2bHCx1eBkyHZBVQNissYqlvFx4az2Lsd2dzQGXDVmH1EyNry6U50y8A5+sF49ynn33CgzKNjSvwa+/44Hc+VmhUdLOX5ojdqoKsVOIHAC6pYoSzoXC+Ts4fYe+UoeShCoZYCK/bXBdgKw14GK16d1xuHxvI4hBlTvFgfuCsqxwN7wvKp0Zb+nmR+OJT/GK9cigHxaTjBhdUhbf39zI21MOhdyIf/W5E8YxHAOVWGxfX6IixRnTSNw8kifjJbHyUoGNrJRbHARBn+29S3Tlr8f7z7jh2fWn0u1Y4mEBUAuy/LX2EsZcCLeA1tz+6UMZxhYX5JQcDaJCOtqzVhH4qamagNsBvh5xYj7I8mrryTMR7jKivoSB7+UI4kUAmjPCIdl2S8nvHm+2Z0SnNDlzpH9YGO6x6fwrvpgTsuXuKBA6ZzyAygEEmGao87jOiuxx5t3QxQ3odVNEDueIpFIzhb+KON2qgXIDHgDe4Vd+5YKMlwFp0gyK4Td2gPEYk7ALmdEv+TQLwvB2FGD6in0vEWNBjsAejQxuBXaQ+/FwyUK0X/jPBuIBI1BCShwnmjbtQdtfw9FJf7r0p7EGTzpAgvLm7YwxYLUNpLaUaYvNHUYEqI/ECN8TQE096BfsEFKmHA1yBAFng34ryalaop7bdpqQ23k/SLXVLoorG5QpYXv8LmU0wCBkVbpVvnQ4uXzYcagWcK+eDFrmoeRNV6bqBHbw2mxLymH0MBKHxCo944JDkGVrbP4E7V3dNyNq2vWAZXTwwvl5LrtvisP1GLyOde0CAMaq1eTBRvYbo7ly0qjdtbHfiCS7Q9b57H+gUUauhAb8iqEEtwUcvHkaR41+iLNt1vxVszPcNWO6yj28K9FY0Or7W/u2MkWXWcfDQfEAYGa8PbyPZSLQ7GCAJChbqxjSQ+fSO06S0uT6zYxgU3o3XSZVpNjg++bpZhG6Sw+R5u1muUwfypNKtnVKxeh6uTjnnJfbjQgGixzloCV057iPwqUQqvXD5FV5hLheiu4Ey7g5mqZtZlk6TSAC9hb2MzUIdlDBgBriMKyxBMIugLVZ9ib1UlTS2E34/RlQ0/SfT1DN2LzmvZYDM+9J665tMsL/ryyiNPbEKYnKqHAUKHQxyEWBm9AlzkGCJoe6H/m/mU5a80TVQ6sFrXWlNNtAqROdIhuVZAynjZjzYeK6IwBsqVTapnpQraMA7GBf7I7S9K8RiFsLDiJg9NoehREWr7GiTlb5ZaiJJAEZ9du4LDiqmSI3Jc+t8vDs2/3u3nnuNlKf7voPdizWK+aYL2CZwNCWmMQwRsjtnVEyDl34QjnuDMpNusqFYijKK+rryZbcsSj4DO4rimFWHrNaGpy7kO7W3wy7RSSRr+pGb5AoMPCMGQsAiZPdX9jBfOVMNlSccUXx4yhM0qzVwSuTwhZPslL/jEfaSJgFmy6JuRxbWe+1aTilL14jwPAV5qpdyve7JuntlU3aYVJfcKieXetNleXZ/sLHN6JhcX5sv9uMBzXcGqCN7TPDCDBCOE6y206uyxb2rxi/tq6F8+9sqPgiPRu3tyyA+0st4sLycmYI4bQFhzzimJAWcnZxshSFReZDIBulmz5+K5+6v8s8UEynp24UTOtVOoYUbVFZYLz9eorWlbFIFGr9dop2G+1EVzJ7HMzXJHWjo7P4DWZPQpU3IuGC83wCT0ULjRFQY77EuhoCjdm/rFrmqr0x83DcwbbDJ/pLSFkYjPqq9Hct+Fzwubn3MfTxPiEGM+ICRzpVM+NTPVKkJyW2w5TeWZW+nuUb0fx+XR6glszXXI9mxJYJG4IgoNXAi6AfqmTTYFUeR1kSEVUs6017n450QHvPa1+QBIrExZG1ZZNKchbTWthnC1hO1l7tmObV+eWAlQ94pdcYbc+qQjyNS3DYGjOtVVLDGvPV/ZVJp6rVZ0rn1lVEZ8EYrM8pSHqsYWnjw8DO6bEwpbDQ7Ih+S4FxVYQUGLTGbJVp/yhJ2GdjmBUT1kqoXhmQDUnMefALmwnSt2g9hWDo2tZBgSTCK0s9IX7GlpBvKetZnhy5nr3yq5nkcINW3iQMRGMY1DswDa2ViQ3g946dVCOT5iTBLxHFr7hEdjrtzCH+4dyAQEIvG5QGM2MYHnQlV6TvO0imD8iCUwghZBN655sS8qS18jzulTt9p2nK5HmM68t7KW0I/dd3ljz4iGRFMJmpRo7XL6GnRX8r6sqs0AN2/Xw62D7J6lbkMtIPzalef3kSyfvQhJre7of4HtgR5prm/SE0wWqfc/UuonkUYzB58SbG33YdgA0zDzmHn7Jbty7QdM3b4beeR6dA0JagJ4UIhKtILtsEDjETXqmGDxVfdfab0cToxbUXVFyOBZKpeZONvO65Hb3uh0CXHzBginCrVRFyW+4wA6ywXGToRYncWbc0P19tyo0P5/9nw6n+9TAlA4c+wm83riz6C5qaH0n0aGKLCwFCrZ2xixsitgSoOMGuj3tBRIvQEv5GqdKc1weQVKbp/ozTzWrYF+pvTg4jK4kMaBEFKZfA2if1QpLBlST/trATrxGr0q/IcTArbBKoDChazBhO4Oq44yk/b0kCjvGz1GsYjUoU+3pD7nMVOupwAzS3U0EYq36h4wbRhXzaSa2zyiSq9S97+HF3i1TLhDU9HoEy5wjrT3SE80lwpVs1dzhaacnwlN6r3w5Uw9DWnpyTl3CUUNaZ+K7wRX2CrKONazXWdFbiTf+KGPQOO+BExd8tSwTEZWCsQfKQVlfzYUjmfbjBYqmTD1+eP/tOSAUQcj8eH4CAq4hsBHi52OGUmdrEV8uhqyoXX7gvNMZE+IaJZpdVLiGSY0aLUvbsmrFGIjzXg4Pjh/UrP081B7stZsecmvaiApkQ+yVbzETUGoL2XotfeaktDuzNwSfiwjqEDtkK1y/kA4g8kbqWGAyBDL41LYo/ejYecKkfKxqxHsebR7sZShY+LEL5qXU8w7bezJczoZgkGYhtj1rghxnoCT9IfD7bXTVD2sFlTRJAvdrGEx/PEbrnRi1zHWnhLj+EG28J+zlDE+zvOloCN3VNh+9lunxDI/qa+j8+x+ozGo3yegPc1Hv4COp0ycvdcS3DXmUJPx70C+WcH1VToR96Up7s0x84GQfNbuWMowP8GQ9hiImmCbmwAs43r8oRG1L8S6VtrlMyh6em7b2isD9+AlHxNUNYkhVGZ2WiZEXUc3EgqFUR7eU6HVY63w/A/4y5xEc16TPVkxvd6MAzlq9+mWHEf7X5MCS25J74Oen+aC6Cckocn0pG/lnXMr4lVHZtX/NC1HQPFcVOZ6g2rdTaBUDNJkY59fe5ILAETxt9YjRtlo1z0CPnqbM890sehODrnA2VGvMsTdiSF2Yc6E3uh81G8WoAKiuZtuvmaljvFD7DsieW2r+hwfDK8Xdzx/U3WHJSd4bbctaraHhWf03S14xZjJOBUzmBQKZfx6wUAfEadk0yu9BJ6pWVTLfFMbBieL/VNCpYwYOxLTWGROG34KpCyStIGx8i+cUxSF0U8C8pmGjdtaQnfV+CFqfy8QoncVfquAaNZ7j0M2AVIJ9/KP+LiwKpca8KqO4DogkWE8es53zY87QTmYwPRkUZnv/Kd1Q54OGby0IOtclHe+p3aMZoREN+0XpB7jzgbx8zt3FqMuKRToLgPvwBiRcua2D5OYgL/59BgyeXg/WEnOQTRu6/jq3ck3gYJAupqS1enTkGivQ+6EF1xbpxkW1XngT7n1sLRZbTXzJN9AtprnDaThMf5L0RhtKTNkfj1BM8UAKmsknl0Cb87PrKqUQKrZNAWTvw1s9xp3+0ks/rkwZKEJrdQn1JbWSt79B+7c9AO57CgtazoxalB+3hGoR3d/hH+Q9FJTnPp+mz+wTIiTtQzrRXs8nWTWSFfY6Zmgy77yCWszQod3+KcH7wIF0eptPvf09B2bnX6JpjPONoFUpmy0yQM9wUJVUAxovQHlCZg0IKGerbFFT9CPPLpFFnpVnJ0/U9p1X/boJXd8Y7dZ/C+BWZ6Y6L4V40/FeBQZFMMdKYDgaOPZlRQSistS4EQbgQIDk+8p8Ao+lRWqEnSUV0TPkq/GgbgEPycJNed+J+zVqTs49GU7KD98bMm65ZPBDXwr1n1Nh2LV2rfJSK85+36eWkLPsY1coPOQhFEOGH3e18GqjAogSNtErEUdO2p21wes081Mg+B7BP6eAWEF3Y70INo2sRmrxNtR7OgmuumC7uKsNh/d8MDahpytulKEprJhyScnHipixYZEtTRKJPUDUXjU2MndSqV2+ESPfTyfjdLoRcxy0MukYA7ENBi+irAFg+8fyFtOEL73Gp7WPVxpU3m8NIT8gNlkDaOSrH5JAA+O8sv3AMSdb5lGxAHhTaLZa3wMjwtW00GLudD6Urm9mKo82j2SnADqKMdFZGJXg8N4805giqBoKgNLN9LbWUNHWQzzUD8iKHjjJqRXvMwlgrnOh0Z4mxtUFcQyulKhfo/Vp9fcsodzGgOXGXZBkWorSac32tQAauWnKU74TMEofsU6BHPWzlZYqEPuRNaNpK/YB5bDl9L5EryX3TDvW9ZbXHwR3N8yrMdvdAG1MCRbEJqGvLjqi/3+B0QHQNFMYU0txBCFtHtOSR1M9uCz+1ZF88VsRoLE3UfFA5UIR+wOKswiqQ80Z2K+M4dCNfUQAInZ+nxjtDeF4Ei6aC6edKc5lNGivJEgAQRErN8qT1xMlaklG8rJfJEXVC/bz92E93FLL4NSX91gBFbFAnm8GzATudBgyHdMN9ils9vLk6Sx/O9JymbL4+w2DAUW67FFl7MtS+8xsMusbwDEH8zDvQl+fUWssYRebctGWuhBYxyRd4UYP8VdVCVuqWFrD1Z5MAAnESWdcThI5qxuV+UanecKMgmmRxUW4FNZSa4vB+/0twRnXvp4qkLN8Bf6k6oMW5gPXeLgcGrxtENB1tRyrJsHsOXgM0joIRdAPoRCDcxydBlTQsYoG+N8rXPIk93cxxjePhMlzA60V/4QL3Lw6MfuzIxP5X5cBhjkHyF48vv8zAO70wNyMZI2iRQ6Hb4i6noVIr0tu2j6g13is/QG3G0dfLYbhYs+5yLKQmEPkXzsa7/QR+WZIsXKnGQCzbF06+UbAyFB/xqnY3/W+eujcpjAKibmmWEmS2p7rONUQN82dYllaM4fVNGNTsL90QlwYoklxHTyVTboMMKt9ppkD0+Eo9m6aevM6vpJwlWUs/Qh4A0pZCQZwPYQKAXdYi8QU8zVeXzAifDxpDnNpC7+fAZXR6vIvpuHgUm7JDZR2taYpdEPmTY6OCx8IG4ddn/BtInGtxFQUEcjrrldpkq9GvoWUHkOL9FNEo2Rs2v3peEPJRhVTz4WUANWm4epFuzIfRcu0Yyn3fNIRHKhQ+K1qTro8f/7Al/5jdSuyO7IMUNfViJ4239sBQ4v7t++nxkVqfjEFPpSlU2HptUSAUY3kMZlYTSATTUvOnxghuelq9KYU6vz+94ZQPpLzV9PGlzxSaKNbJmUe6A9rjcIa4K2dT59/ezAqj1BkdrZ8eSigsa8bAoiezkH74nPszey0TyrjmAc6TrxRSMjL++T1iXJVMP4ZxkQsHPzl5Qk4eYAt2YokkZLH+Dl9ll4Ws7T9ci3fqbRVqsY7ycO8obK8aJHW9wvOrh2rqSULDkiyuzNVal+g8DmU1ILb0oe0FWRZH2DaKlOQ2VEt4xAdpanYDusV7BVgFFNpGjGpifsidpTwsCENjnwlba2AvbtGZLV2Zx/4b2Myyark/JzxvqvqpyKol7pHm6IZMwllxK4oO7youIMoUXwD40tEXl4O0/awFmxsA/F+a/ss/vglv8P6LGcSAdezyfZN/31YlZHfg8O2gSOieFYIOU7xtPSMv229St4qUddPxeKTle+h2ICSCXDZp32DikPu/2tuWi4o0+NA+PkpKL4j36VcayX+cD/e5Qk5xK2Q30OpGd+ZdL1e1JAmUj6K0k/GiWaFPXyH7ciztVmnRMx4dm4MKkENp6Wrv9FhVSLJphhO/A+BglrN4LzmMNdQBZEaQ1eARz0XnkeaR4La3nrXt2sNhMSj04feV8/SyOdzbUy8X+acjBhAprEaQ8MlC26Pa/Edp8bdKT2sR3AEzQxvoXSA9T4UW88pgQEPEEIQVSaV7y+59CeqCpPOagkKZHtGUKOqWM1YOOZhCsMmV+JRN/fsoBuCgBampMOMOHDI4f03e+fuSSF2aajHOJWvDrODxNQmAbZb8JHBgZlxAodY03EC5qwSr99yhZedsLNUQnmgtvC787891LUOh5HJ5qzuy7fIkWcwdGVb+ef7nThhrMDH4JJkJtNaJ5+3evq23qzsYl6FF+9VvSYgcI8G3l3JzbjdOADzafwdvRTk2GcWBaTk0M3a2RuESJRWdqQ0VIDajmoF9629ZY+khlg/PnMaVdztpKOWFStdkadsjKTmwwndeOJM2UDI6668PWylBJqSbExSlVAVfogWPCUJcKS/cFftYEsv4RVIPf+rKj4jFXu/rMqq3tysiC1dBpqZgernY4i1hWCT9MS6JYq292Nl4p8OEVqnXo9u1zpCD+fcfvuumVTIH+iS7GOnrwlHBr7f/q4z1xvZUTF/jI5bGgT0Kjg3vLInKFr23yukoaKlOy1zNwWgeny7wkFH+zcJH+T1OpVjuj6Vvs8ZoYPaxzcDXPamxmNrQHLArQU3EajD1jh3dJ8YBOlJX1YIJ84SCab26i9lgCDwoO5IUwFj5IlG1E9nXIVZpbiTOvQykb/9m69cgAJ1cL9ndAZZ2BYOfvXwGUZzj3VL+A1EyGT/3MWWW5Y3HOakOVaQYOlrrIkBD3+fLGzYOSG25frpl7jwJWKiRW0mLM3SGU8mROx42SyPLBvSoxxcNOv9HUpdpYC5bmWKGu8y4D/VBK6pdmfv22AtjBmYf1GUOyr8cqUCyvg0LQ5qmub8Oi3niRE0vQIdUsm9PM/CIDup/GGUan7o/10GOPE/pID7Q5aHfrUwOYUUEkc0uiVrxLcirdBSnhvYHdn6nIBymsuWj1JCAa4nY40Qok0vWHWdoSxJtVifJUTnVFf7RGqv+EfV6DzXyRNAxt9LW8ZtbWCUfVukNT6K1fdXYGkMUtiFHJPv3CggojBBx33fH8wklwzxiVrZNo5iVwH5IZYVAYlvqODIY1Y8wNF5jl9ZA6XHgc/XinxdSvgb7WRITrkFlgmXP9se9T8NH8Y9vkFZSMZF8diJoQEqlanjjbwZZY+yPx0xlVC9/7citQPTp2n6dtuKiCmCCqaxYJoICqcyx3Zu6BrX+4pDTeMMpET4pTBGMXdmFj8i4y2HgWPuwpZiba35/rckIostwvX0PcBL58g+Gt/GxmCi5WwyAx5pPT11vkqcdYytpVFezh/hq0wwAx2T4TMJrh3VE4S0jyN/sA7N9thMEal0dhuxZIJif3W0qxWKL5MF1jGYk0mUsdUBQ/b0iVSM3ZF7ndzFycrrpPPJgY4mZF/EHkvNiOEPcZtbC+TL9yNuhFi075J01sFQADDBrP+ABuxgU0Nt4MEZ+CjpabP4Wu7/t8uKY6cx18zBvjt8qK5dvpOu0toniMJThR5hl7AbDUJnGBrNbb41h/2TYeGxW/TVZNy8/tk4OamKuU4g5tiwFNME9zMwICJtUcR+0urFmThSiMes64jdjQvr5j7HO6nq6bBmXWettO5xE5sEAmuURhHJGb9uchxLmc4C8JAqSeuNhScJHOHx6CPz23sFcDrQGBFgsYsEa+ouKdaJBoLV35Xs22VI7aLzysPD/hrorsehHntO43KQyQY0ypcJwQOZNEpAlzc0k/FRfxKDw0Y3hWd8ipYYa6+H9VauE7vx2ETNGPi1nJ4Ea+5jbkamDgNVL6y/AghiVsupuAbqdTtmLkTRnbgh9xzS+uMmTeFA7xhlnbwhgzcJ47DJMuaDTc2SOe8ps/s9DNuBdPLsOWr7SO2QZRaCHtZWvLml2Pm8mym+OmCQ4/aHKo/8+KnVYBtqSbWeNiqS5/cZkk/nbu7Pr4MQFlUWaxfGWwIEcnyvkZG4DwdUbB/ppNK+m4aMNmZxguecjpIbCHT64nDFvFgDDCBXNAauVhpwfZRQ3/MmVAQ+/XrbvnYJYNfL1wdoHPsLR0eTSQTRcMfZTYaSvQyRZEdY1SI1fkerCWaw/X4XsFm+QbKkjQ6ZlwOkvRbD1eFNB2M421gKnOjLzDGBL23Yrh7Zom1dk0X4koTVJoemerKcqqOhPIPNgW0T49z5KqWxN+t6FQKPTeX7bPxqSZ177gmu9e3iVA1KTpjprVtGqd6Eiaspdx5ZSiKdpfdVrqVDy4a1JJOtBCXk/kaX4RkQS+Mg04hb9NNuQhmxp9WCSgvo+Fv2NsaZzJHumXBeTJFsraMpWIky9nIr+/bC85qTb8vwRRLjbUQ+/bjJq2kQWad8etyQ49NPbQ8NQ8bqdcDnxtl2qyzqz2QpRcpZoiBsIuj5e/xNMIchk1v9SLG8mAIQA5A8Q+O4na2yCAIo1mjOby7A06yVKgBaqdGhn2qFTBVpa9TxgpVnMTz5L+RM1PUc3cZ0w9ol/dkn732GoBuHC83nUwytEXb2AYQAvqqp7IEUNgClj4gBJaNodmtmCVEL2JYFmzHV5Us3PG9fib6vkxD79yU0JEOaFrcJavB0ErFLE7HzU2IaEXlejhDb9q9WfMqJx8ri/GQ8/OSoRcTGSgXyIfiBnniClLi1hvBaK+IkI3KRdRArJHerb+vQb0IfieVcyhG/WifIjy42cSRSOcsIOa7s5XFgq4kkpzAwyOLHqcy9WSG6CagLhG192QSkfvTLbsXAJh3LpdBBT0pVYtMiYkrOF1Cu2KrZXzbdis4h1P6xeP9wTZWvulJdp4iPtvD9w2mfPcG/gc/Auyyql4bBfjv4HZhMuCsBvDL+0vYw3QGncFfQnYX+3WXMs6BDEs712WXmpF3zP6o65a6sg1nhnZJW0oJ/0rF/H5dCkk0Ej5PpnbZatRNDwsW+6NFkPI0elF1qSKy4cxbHlNWqCAFPCDBtUQXicqzy3oU7+OqjGkV+mWpidigaJ2wuT0NrfpgJXTV95CG8sAnXdS4OUigtNtHAZ+9jLd6nPB13g1KyK31HPxf3U7os13l+DV07UllkzYFUFtKy0q7EnwtIEEaE6gBV33cnYWXvZf8PAvD+g//9uPTfjMsp6INzHenDS3odkr2USECUXOA/LPD8tXo2zgtwA54EP+eZabA7XnMzwvETv+d5JLrflaHTlE/MVUhb8L4bKfcaZDoI2eHt4fWbj9DaRwEu0JNPrnYQt99Zlizg4DGXRtog4HSi4+miWjIMkE2mb41ThSVNdrb6yuP+NZ70VE0nsDRQ6+5EIOzx+B/7mLhUjcOH3taKu8sh5njjkcCOP8zTkdE2qvJwYD8kX2aVtnj6Afl9Q+rHEjqtGryoL/RxYX6bmk9OejqAzzyOOU2QcJ7aQ5SNJEFigWr5r0RlM6YXvDJcobdanrb9F/iukj7DP0t+NXLvbyN3dbhRCEf0tT5eGyLNFsp72ehwAWjs4tFVITvR1YcTbU61QM4GWBiQpU/VpBHZacFQj36W7ee1huHsXFGdbEX2O7DVLqKyMhNluR3BURFTM25BTGS5POKtNY+nM1otX/PFrrgJg7Mz7SAjvSMZBwbxOhc3o5IPSYaiTbC6d/yCZiwU0WRnAx9OxxyYfsEKsEh/lf7NLkfy+dWKgFrmzS/KuiNyTIS5MXOYzzZGZJ0KX2c8eJQmejRkdNTflaWUc4dgMYs2qygO5Ce7/M0h348z8YuKSPwA9XOorvyzULKjAFqlEV57PujpKJfiahP6BpqXCet7q+hAv8EkRz+DmY86R+wlpBsMBUxZrSeBWHZOEGD9SylCmhf0nPCkpt4kPIZbEdWangLaiICnb29EyhdRWc1/xyjqCkIIQthKVx0P4xQCx3N2KsPozzQCcMimvNq2ARLF45beCREf8G/dCZEdf2+DV0Bwjnd8iC83UoMtwF9Ct7UaQBn6ehcPyWcumhOYa7PeQ4F13HTE/sLqgElODQxM6OxsC4aRonkbgsOg+kH9oCdFsmeFrV6LvzPiCpAlb+FJmTQNajJcMXvul2WQ8LC/Ogl7Jd5pyGm6DwYhwDH/wQuq6aY7Y41mvlHrGuxGstdoE8u6zlSEWTV8xAxlRt+KZQALN3s6P0rgywvw164Ij8HpR9TbYsmYYjx2su1asVwZ1Rumf+LnsBHSTZ9k25vDr2xvw+52CG2dvecyy5Nz8drIedj9TYfbQ20cmuJtJj4KKM2J1i45f1AsgBbd3sHNpcQJjy2BwhttoDprCxY3CpN14J8O9rIpL2GrfI3JQXntRTXDYrk/KzIdgu1wh7kMX6aNL5wNyOnnX0xqxTuAwu/h5ABHRsjEKTz7dKUM+ky+Xuk0Aw/Ox64osD24KOxYM3Brumgpv38tlsx4k2ryp246iZdnlR3oMvZTn9eQuSsiJCbHTwftKQUj4ZR5RxgNcF2tacLqA/hXI7QTf6T2TgCBkxddkgUCuIT85ro8HBSfq4a5XMFNBiRhYZ67OVry8qiP7gckvcQjMASqCz94/4+PBb7R9MWmkuZ1X8mUulD5qj7lSxYVz9Pr4czObTzDh3ZTwZt3qCCCTlcMCjZ2ajfIPW0I6mAB8pQRF6d5qLXqPssTX/HZpjUC8MHShnGbGjeQIeb5aqmA95yNDN+nex8vz3WdV/8bNP54X9N0xXIV4JJdYsShCwu6YDh9OJuVzGN6ZsZVGY0CzxHy/gT9EUv+00syEGFov2cJhJl3p8LlrQN+v1YhTxCbjYNxJJT+S0vigqxpPEdAr2jbp1OiZfXoyAqANHRhFF2owe7tSd/HgwreYmGjTFNaEwRXRX6giKfKSN/d3OLsSBS3vHJ93L80lzCgLPJQCgxI2vMcGVM35z3Afgqh9wrp/Apbhs9ja/Au3PG1N3lWK1cRVeYLPEQnYk716epYJHALynsKZ0sYq5uU5siwx83lW+sirfqMXog6lRDkIACFp/CKnb2Dvo/4Gt4pCRT2sk1szOurPrXX9etZG2RfYOJRAqk+TpmXnQ1yggMbuGtKG8TqT4/Gkw/HfgGmxtex8mHRLhp9hClseIvxDUgXGtq6U0mzuvrdoAbkm9FLbb/4Js9kP+7Mi1MSGDDANeRRE5N5yrPRJTSP/n+VGH5Xf0Fgxmsm+wUl+OWOnLITV/ViwFMdKuk5qZNzNQB2GIbKsUytnjy8icE/sQ6RU8uCVd5viicQgVwsYkLocK6JfZoiz8hNaS5rU6/VJ6NJHh63xB26AGWIITlb2saBOppN8BuRHj1/c38//EEL0g/x9yK5qvZhqZUHFer+K6DTeGRn3GOjk2YD72aGMA5JXSHIEXEDcApMhLzVuVpDh6axaxCTgTBMlPnKGpkFKMNT20NfGw024PPx0Pcdo6SEbzdAeQsuXsmeTR5CUXTxd65a1+YuRoYOXfK9McRVHk1hEj1Sr8s11lv2uLCo/NQ/Qr89akREqpfvxur4catB1b7HvuSCw3VhyDLZ2mwtsxTEQAS+HnqofPG73LtRACu7AnwpdL41gRUxSs3+WbkPT5rA7YPP/S6LmLYfaS+ozKI4ZBGUxjAv/41dwa11SmMM7j04kzQTBQH2HzWtw85h6kid3EjtwQ/PjXSbdKuQwDkwPf4KOaWuYjrz9rPpCnnge4C7wTM+j2pd3sSXnrVwB+UL5dAvob0rARIvv4QViRxeNTx/BDVs6SaR5JE2m5VSxHJlj1eUBnbiu2TNFKZoapPTyizUzTagS1Mr2EFkfgsWICufNAruKIZ9va8euC5YPPrhsLGlNyPeAKduTvRg4v+GXWP5xkeQ03YaV1AtpLpeSAb3DTj1JLTLrB09zWljEe4VahuSwZAa9R9WYxQGfNcqqOsY+Hl8nzeC/pbHfYbrwLJk2BapxuBDPLQBfxAJdkyER7AXP9EEkuJYNCbXZTLGtiQuDG1f6OAgeBkEH6EY1kfZE9+Kxzrazbi9Z1gBRFWfUPyXhUA5b3MqeX0SER7n6mlLRTbXfKyr9TfWt5OWwSggterYT7MnT6Egv4P9RbEDTLKS3vI7dZUpo6p6GjjMPBGOarDzdsSjDOGYWfh8jVgvGPhHC21+A3yzByyXSITZuKObtx+3aHVj48LW77hTPT+HKjJjDsXnhiHqAEq3Z2yQy2ig3Y0KHGjWl5v0ccHGcc3tKN1pyjBKNuTC/GyowjKsv6DB/LvzA3jZeVCLFoEQU9aIGW1iMuyYGw87x597fPYqFWUcZpw9VTNfw3oDIsJU1ei1f5Mm9MgENQWX5Of2F6ItFbgRIjTYseahG13L5Oj6/If4tzjsxw7MLAusrzVvawMTYQHufDcV8jqS1V3V7oOUcMCf4zt/TBAVP++JvfcFxhNe8FrGKqM5DrgmV4Zn9dUypLDKd9AXRYWTXNQ5uQ1GnWMbZbKYD7H6oCiCGOGB3298WTBYg5FFnh0rtjmN64qaEBxQB8fDEJfSAkWzRWFw+nlLdNix6BhWX1SHs2FQJodfdKhy77XSTnf8CIOPHvc/sg3pe2n8Fs52bCsLh9cV3KbdNPLeyFnsw0zSWNLaNhVp561S4BzPpIM32O1kNUPaLUgzxmOIMNDlUkOVhfK2yjUKTNb/urxcr1RjQ3DxxPCP0ACIsFoODFu7Es473Ori/xyevtryvvu1Z8DrohyFLbND1Aml2zj0AzM8taQkq8AJNZoUHZWSweDfa7kfcJwmENZivT0POcln7d0G92qNQk1BPPyzd4M2yPyfmF+13+5zGDOIdudqbF8PO2TZLPxnD3xlGarPSa+DJ4UzBaEqg8FeguN7jiXOSFPbCeTsgCWwx2rcpTJztk/XV0IOoTacTU+Be/KvZ/ObV6uG6PrzbuGPPTk0eBeXHDdwJCh33jCbc5OVoUXZ2V3GEDEuKnfFGhOPV6MHs3UzowEobZTeAj/JjZWKEENTGseuoV8CkMk2c9M4zRWiSoJ6Gs2/vks/33iZp4jDbeyhtQzy1EopI8uBMVLCiHj1U5amM5KCZ0+pbe+zCs5KTfGGk7VzT+eCfoJkC2Vmeln91UI1cpcQwdZ3QM9MbuiOdL4z9Qz2ewjQ6JGVYgpF9d+p+jKB4IbhqVrcLa1lhyAUk6Hz6+jqhOIEhow4tLeRtq0mJ9qnVmJDr+V98S2Ird6iNNsekN4xenRGbnKSKzxfsjnuFIgqZz1K8/rV3MepZSMHgWxiwrZVBWdeqmalY3M+yfbd67rqa3DL3+VgjyCO8gbxMytUuAW/rUeOHw4nJS2kXxgYgNOgKXpo2j0Rxg4YGYV4KLYscEIfsYqhRPGl8PE5Vfek3qe+6RrJM8dhrWp9bBPp/bbc9JoCLGZfA4UwHNW87Dbx4+Dhdv/RToOq63XDH1ihZr5MWnO/qTyFJl3oj/Ygr3gRkXtVvLqR/RsY2obm88Why27QUmIrik1b+8ZenmGxFyTyPFoMMg8cTCJDMtCOtt5KJQkMz5/UOJYvEuLpFsK7hpZbdPk6lmtlcqCa8sIC2lYB5YZnE7D4Nm7Xx4aBOceT80FgEVpgZcvTHn2XHjEzoKbQr4Q5QQXIU5PHZHzM423RhhjMA9H7WhNW3Q182+eoWPHAIiDYjyIqtPX0vDWWXnFNUlLZx+780Sn5WSxO8+ZA27UrV+P8GyAXHCTudlQbCjijuRvLMsgX8QfzSXxMOHF2PNxhFQEqs0WxgrthJalbVNYa4pwNbr07q5aWEw/6m+AzCbUv383zqtXq7nTgI5dwdMDO3+/hiNngMBfkh0BZiGqepCW6KRQmJ/88RoiXb2UcIt5i/pq2xQTFcIDF/vdoSsqnrCiZe7kZHW5jZtPU9k3YCn05KTGEIZyKQDh258Q3kgQKlVdmlJ0IcvqzAhfHHUZqNiEbbh4VJRbpTKTMOK2TqOYrzYJuUK182Pi2LIdsZR12EViqEff6NmwFisNoQuhXGPk6sS0eRVAvrCO5VN3UeGz4IXOdaDShuy+mzozh75wRdMgL6RxVp+7vYMyn/D3N2SPyA22J9rPn7ftyDY8onX755D4E0dVeDujx4jIxcPCwpLdCBJ1D0xOW9B6gXnTkHJ4RaKlA17gpQ0SxTXcoHQn3HcNaq3CwIcQa/AvAp/BC2l6tfJdJuBhZZYdaTjQKprck+jZyx8m6uktNOG+PWZbO6mZxbcy4u0bVH+zJuYoY4W4FxUKy71MqWSbVmaKXrK5tirI83toVdi0N0+Ky9ajvyAlWB5rNhXGO1FuYGDqj6udAiGdbBmWx8KPzC22ZUO4IbTsgsJ2JesTiyePHZhAWpMGqQQAVyGCSfo/vd0xjU5ntPf8uU7E9QbClL2vAzUzVCnzQOcpuisiRqsw0WY+FrYS7c0AfjplZ2BlyDt0teUhnSMM/RMp25fkqwTf8Wh84d1DubdYRiwAUSjMZvDz0PsqhOW+llUJdglhRSGUILigS6vVKJS+Jq+CreVFYEyxbxQV1sfW59cdokzKOLrkSGpsse0sk+PRcQhkH9JI5U+z5cymDPF4gfDHgkEtU56YSeqOLTAeDeT2zSE1VEmfjN8alq2keDflbKjD5IBfhDygr7mQdbP7+AJyRugViAymQKKaCpiGyecEfdd7DLAKhyBATsReWSAxcgTFIWdZEIcx1qGH3xcWLpr7sWIE7OkXgc9kbP8s+QNr8ZyodTeVvDT7h8/IPM7cJgpUf5AB/MCUnXttUz+Ol7umko+uW2PqpVuTPauPhBzNsuekaywG1eVJFCfMi5HnRKM3rA0vDPVeEJ+tmaNIcUuSt/vAhUwJk/WwdX/AOnu7culd1xbtaOHzALSHW+NUNpmU1K2Pa/L4ucnL81FJd1uc2kWvDgFSw8eTcxEDbDsp2RVo9xluE8lqHpT8L528icqp3x7Py8r2FVkdPYPbb9oG/uRIiZ8bgGIzYdbjD2X8q3+vFc/w3E94XCN8RStecjw17nzXv5G0UA7WQt6OGwflUlEpiAI4fmXXnt4/ZYWffZ60t5lKqOxYKcRpU8QrxZfYzMVW6meSjjKuiFlnuRIhWBdIUDg9sHOGk5+yeZWnsyZXLKe+0tXXHChth5N4kS7Yk6w3Gs+owxo6bDbKYRuAQaEl3wFsi5s03iIlIIvjxdMmYWK5V1/kHCcyw7VZhtKDn2saPdfhv0wGoHJoH2TDOg+VvT4eG1kfIum0C/mAIHVLSgFYQjDkJsmc3RDazrFI8kE+tnAZzK4QOUuqzRbOXbD+WokWnVOlP//37FFpqhcOq4Ax6h7C72489bqd3vFZ+NyDFKxs4XV4Wku2n5dQ7WCaeTcwnmf42RyJfX5B6+oPkFigQlF3nq4LPpak9hqGxF3LmV1ek2pVWqOq1yURIUQX8MfxdPNyDZju/CuwwWxLaCBHPKtzazUAYtKpZE5ZpS5GrUD6xmR4Ujlvh3Aysh3av86My66XaSAU9WTucwQVj49lHPX/25G1bRGmPYwMKKGDKz376nTla3tIuDFNzNcsYrlGpmFAP4uviVFtJM2Itr34ZwL5H0jJEMYPeH8hH/HNkqXQuc1D7N9ArXu1nKgd7v0k58hJByvbve0jg8mhCGovV60CzKjtdjkQHvX02q66Ls7xhI3MbSJzn124o+c/AZ8CByq2PvVozvN+wg+4NVCG46Z+Ff44Lh8TuicEGOuPR+fWHotkmp7H87poDxV6iVq3+x2nQgiNnueisTQnEwXtmV+b5YLt7Hk+LsoC2sBIaiISg9m+d5Oy5zp2I1M1iOz8gxabhcdWNXhWo8yfBAUNPamH2BqSBKLpiUV/SaLX99My6A3Usrc9Kl3a6CIHu7PQ0UFQv/YQYMVsASDBk4w6KNUZXHPp3gobFF4ZrzbJTxZ3uj4gxfYK3Bdljgfwe+cfILJl7C4KQMSPKiF7ozK0niI2fjZJzgqe+v/iSb0TcRSod+ZBoHHD/516F8Zu1nN3IgG84cz7IDzdtuv0MSWOOm/sG0OyiHW2Tv534IkQKigK9J+gbEwK72KETfTVBJ8C5eMVIfOtgDtFGyDro+m7x9PbaRLqLkaM9SVU7+QrN3zoMwaBPAd6BNMPBheFWd0QbckopmyYj/iaSaqCjsx57gipmbTQYDAsDp7nuaWUuNAuvTnXhF4me/CdgaiZ9vCq9icE/kSJw6mVlbjX76VGsyx3bnoTg6Ty61oP0aHpewfaROg/GOpTGAVpWj7qTRMH3VIcgK7b0ngCNsewTP0DVE3UDGjo4A0pRZiZbg7lCGM9O7yFtcCF6PDEtsN9Z1WtmEDhQnx7rhcEo5RshgfcH3VJrMd6zqt7Edm5hvWiV5b0XqNKwfBNDrdYJUSzmHElfCtJPzJPN6sDFDDU+iz1/igbCfCffLsUAraEesUVi/8YsUyS9GVW69zsamIsNeWNSP2gmt55FMVP+Ja4gsVBM76C5RzymKXKWT+jV1DLiOXZhTmrKRGnYFx6Zj6eyxZ9tmgM4ukJw3wnpRM9ePaRB1MYbhtejAlP6JBhEhwpXW6p7t6AX1BJ3RU5mVphJA5SWwIjKBZOKI3IixzBLOBMsMHJVNrXVGgjfczgXs1p3jjr9acpa1jWX6V4kT4eefGB6h18BQodWyV4vSz0Va+FsgXXPqkPrnpK6d/VjwrRyXpFYjQbP7TlXinJwR9RJlImBiLxYnP73X5elEWq0rtO1czINHv+6Jgipy3gW84BaFMTWN6UqL8P6oiKOv5tcPPwEaeqae6RuUukKp0NtzPDI576IUepPi+lW1EGO7ne+omXET8VajxwpNXYT/GqBWrG+DPBU4bFGapgXcOS+3P53W0a8YQoDiM+u/TFlSxHy7rTWOn7LmGPrI+Uln3B7tLwISUqRqoSmZsUksSVnwJcRF4+uv4OHQzAwAnq8Cy17Ql56fKSgcJJ1MecVvpDtXtnQFnBhDI+Qv/Yq6Y85+uYXCbgatInYc8PmmolMRQZoH2ybxmN8HVcVlfzJsKrfA8ZnE1dC+5Ef8xYaC21ODTFiKM6f+c1zFYxTfxQ8rHCmA6K6/QSW4903dekgRYztFvlf7eODnCvpiR9SRu8WkJgfoefgOgpxv05xXNlzr4xXz9A2LlqKP4csrDSd+zFuH6UPC9wpDEqBQFfrCUjSbvbw0AZkQb9rHWYy0Fe9Dp2NWsEkEeBL4SgcgEi6tme3oNEppYvpEDq7GJwyAchbSjYg1jbh4Cke0vwWGzWQCEKP7wROQNHGmd9llA/ZK542sQMoD4+ItfpUpPS86/r26+Ay++LdRRU0nAD15cAtmybZyu4CW4su2jiu17LASa/M433G5y2maqsUzEixIeCPHikFxfMu09kLSeQwsgX0OHjiie2ca5YpVXNJF/xvYw16S9d9db5o2orqSISBgz+fDb3EBrpFVp0DFVMPORVOCu3L6TrXcPPBf3RRadAHUh+1eTyPNp04CltvLkXsksV9k5Tc7LXUECbOOdR2jTLpVvv18wdpKFze9FhhQOiMRRvhYorlDY+mCVMFw+wgoeV6DAcbr9VNfrp5E/9VNThZ2XNk3W/J1NmDz8QjylRljK1loQESr1hdx9rI6l6AxzrWftl2YFHOHgnDFPziFxtcS6ThfDkpUPGF1LVXxnOw9ZuqGuSa0q1KGcyEuRERGtGtH4VxsJ6kPhYMGVdGnfjCfSWL/VdVfoBYIgMswSKuc/o41fkQT/pt/Mxu6Mi8n1OADMY3qzIFkwRtmd9mAGOvK2s7pWjNyPfj4imaDtpTaJ5aeZuixmkAOH9U5ujudUAcDwa/ixYLXQ5joi0m/O1IOZF2XlJsS2OiJgTdSqk2VICxubjH+IZjUUtypU+zsv3sNc4gyomoeqnkzSrFQU3ByUGeTMIhVgMREcbEUerK2eC/wI/IDduAGQYzuUShN1bqgk32TOAUhK4cje0B0Awd22YnIh8clCHu1raH3/v/cCIyp1jpXzkZkqmZFk/R4zIbMvtML0/+rDzRSXsx6GCuigwKKBtIhyel3rvSkfId+R4Qo25ws0ZBhpQ2Ul3jQ0dwzZQ9hhS7oZr3z3HvXyvzQSemEb+0N+jlANomRudrqN8xNNq2PO2EgjcwgQRBoSQgDpZUEtVtkAWBCefcQhggbxUSRWlzuuhG3zEHoPqKJjp2v9ikhROszYQrGNIUKPXjAOTYsds2uNb+oeA3Lm6Vh7NK+A958QAv6ZPv/LxpmdPjm6k/9VXzmDHDWFLS32MVJy4CQAYDX80xmnJONqh7jBoxHuipXDGjtSzTkiySVR8SoWZuKZWzFRLwiIsjN0a+ZARgKpf4PIlQ95kvxVpvFhi1E4fvNwA/TO07CqtT/uhNUrBDTkBek3MLhtIwajfmDyk3kzwqpEjBt8ZiFcE+qc0ELYI1Ys2k/dWeFXgXeiB3WPu7LaI5dokxpXECTWqzjoH6n2Oi2JtwpSk+0gvUP2wqkx51n5ohEDty8r/jPbxXzfjOf2sW34ey1DKLK3ew3ZSZWwe7a3j1TFp03DLEv/Yg7urTtdwIES2ma0KOXtlngzZ+wRFTB1zLgmGWl1rK+nl/p/nZYchM+e5+21UfEfu1nKtwA5iI5hQ2dhKH/hyrwAFmkb258NCP8S+2SzYIk2hGqEKPR9LCndIVwuOSayefTuwnlpnRDae7fhW06QvE+VZ+bkaK8V4/M3Q4G+7xp8efDCoHuEY3RDUbZqNRQcFSoFJlgd/FF77N+ZDTiuhBFl7bv/MpHUSkRcbDxt77Gkw84FFMJ16TuGIxC0wCC82UyPb3PshbQns46GlWi5IrsGxzy8O8tgnJcTeKUvi4enMj1nOrYq92VM2yjMsFl6a5Mli48+b3LKX2fqrbctydsfNBq6hWxSQQ0maqk1HiSvj1fraw1ukilpKsjc4MviRQTITCJ9lfCRHqTixsfV/BaAfwyD9JJTXTFsnxqViOqxuR4Y4H896akHjy4lcmb9wqAL9QVOG8Enz0X6bmohLPn4igOo1OjikmAp42ienV67qQCLBuHboRoKPnmvbUJn80/PX5VNh4BZFNY1HV5ggJloFJk/RPoqiFr6EgLxT9vnruRRhRH5IHW9RF+P4bKwEsPvFpD9rCONfJzORcxrshxlcA9FEdxkyG6pwDlbYiKcenqiPz4AXtRXE+UZTQUU8W4Y7WUCcGp2nZ8YLLImvA5/ynDY8oSQ8xuEmN7i0/VNBTsTdYOh/wV1D0AnKcr95UB0NlZBY48ugv03HlsQ9CmcEyiJlyZJ+whO/Rc9mVSWP6XTekoAu0Vsws//7snsQLHokKhNEFQK8vdECM41s1kxmOFXRnbyAGGu5+rnY5czqmXfvf3A1B2A54JMwRJ4mzQAnYDJcpx/OpfUi5pGAMwPZ7I0vkf4kDzkfr24PGzwpzWal0bFrz/p9tfYr4gipMJOYz1GrBakPoiXV7au3UZPIbG3yu369JZk/YT1E81A4f2W/4W+7+cTQfmYxn19guU47ugv8UaadVu5vOEeqFFAwF9WOtcjhDahDCBlHdg+9RbwPFkQjpesDI7hBi4JKOXOvcS0HKV5cE+FZLVaL2nZNugIe/cTmAujvZoSHcfLxezvw3ezi/Z5thLX8XyKzDrfxf2BhSZfnQodwoJalDuzuor8p7Nw4rye86kJn3xwZOuljN3qBlZ42c46PKcrPiDqCImfBvprVXwhIyuM5IKSHt+rHI6cMSGAfc292ZN+rBIYQBNv8mOlcEVY98Vzi8lyhssXkCf6H6woMcngX2AShgi7/PrxnxuY9zZLBr7yHN2ti2A3I5p+0cAH3P7r7xQbmQbNtmJRJcww9oP/DhOz9n1FL4HRRv1QsBK/R+GyKXSZUzwRLt3ugHmEGXPWkC507Kstmw+m1kh7L7cJEgDEdRer5MJ7PvGwUBdig3Tmog9xfC9eVs8g7xHkdKuqrPIhBWsHasizxjJgAxabvsVtanrlZFThSvVL0UuvVdt9Gz1qLkIPqCNFs0flx3B82EGF8PaieR8ioLjCnxXhWp3J5pAEMQ9sn6OMtiT8fPe70g+amjvIzbhcfu6ClGDLVCxF9UWyG/96NBuOwSQUiHfTxA1LGKvfjxxyvz4M6BmnG3h3lmKowm6mSMePIhVU2BKo3QL1rFIZnVWhpCI4j+9HXgKoq7n+H5k2l36IEVKDHryVaysNs3XJBw+BxwMpUDzttb0LtyNzZg9xJmfV00q0/vP32fQlgQ1/xR3mkHmrb2nP/Lsgtp7l2zXEa6jLHwNN1+4y1gsEYioQvq37s5GIhg5/0lPVHBscUBb2J1YHZrSBTIs1cK/s85V5if0LDn6JOYu56hkZ+zH6Wnl1107DCIZ1dly98ei+5ZzZWnHwid3HkpGaD/cNHD+wfbRA6SgojJoAedfqe+4p4s34quvlzIrh15zgkumlvXcE0YWi9h+K4uB20tMa6c+b9lBQfzkSULogH/JBGdG8T/Xja+/83X7oKLF8Spsq0mYzp0VeAAfNcoOObWbS3Iyf2geBzpIwMtgmMeXTsNcCSAb/+VCoPpoXo0GiPUIQMCtWE7gjJSJVzZ0NolNm26Gx0aCIw/wvvBjfPhxUocgXo2HfBuZu4/6w+/S8C2OTgh06OihuOXFRfnHqUBAyWhlc6OMVd+SmiRJrAfFDz51cP3HbtTbQqoEhjJMyoT0G/XLv1KqDKNxOFSCD2/T8ObXZ3lejGkXqvq6qzW2av7wJwNNKcMdqaAhRlar+Cpwdt4uxKIvb+cQbSMkkKaeIgMXaCyanYLTRhiKN9SgFmzPZ0PSvxmdN0Jczel5egh6wQEXsT/mQ/h391efozw0Q0/2bMQOzqAMvChiEZPkcwYDNtztxcG9EkWdlReQKDK8rhLqDPQAYAKYVEyysioi8+srVyNRn3esfyXfFTpZ5o+3jcEYEgOda3+dZaJBvWHIDOy15MjgOWAkEKhuUDENgRNLxc853gO0fo1m+xrNreD8eNhlqYP05w95dRApBdgdMpOHShUOETKjTFh1YfFAGy0GoObz1uzSIHVMj1Q8XFzTVVhkB2ONyh7v3bgQzl6skE01DXXRgP22/FC9m525kEjyxacvNMrmNvIlEc6GP8jRQEXpSU0gJOXrnOiE+6h2VQeV9d6B1HL+TH6AyfuvsqxV/OtaRDdtCTZNDPJbfDXhJwfilyW68+V4SGTpNqh6uqHnTwYcaWeIB607SrDyMrElinTz/ZDj0A8VdaiLEADoU57+DdrLiiPbKnmqLHhIDVFTEEV25Mio/YG89Ey855HeDcwcxIIcHzlbxcMo+qcPFSSQ8P4mY8akTppanlUcaRUwYAr7yxHorzC1lr9KFnwvlLoQ54yRJD2RCW0n6bjfxwr7o16HGM5UVZN+bhxzPe1opc08YUlHXSQoHxqYvsrxEoYjkUUkXeH3jGsvsCor7+5pJWYND4inIWltrsfHnKQuYp6wE3Uj4sG5NDsdx30TCc2DnzTgXALVJSkWHZLMC568Cuu5mgZ1lqRG83XMoILujyD+BTNYvK/2D7KLVMOEokAgnep7a0swKAjjY+tUGZt0AndKiz0a4VFbI0BBU4ll0+SWFJ41O+q/78EDPkxlkyftG0ZUbhIhRut6mjGtQwENc7AosfTmZ/cR9NXZSA1OQ1qHWoWCFDcjcgLa6ply17DEoN4N7+5LqqcpdbBl07f6ksjhi1F9Rup+hRachOgJerL721OSK4sO4e8GCCNU41R5Vbry9yI4xTMOrYpniGDQSKOYoItMgGKgkNOMoQrtD0y12f4FsnZI28kOVsv4q4gq0HGL7QqmHBR0A0jSxcAu7m5qsinuQnwnpYlMUpOD0Un0s1oG0ftSTrOaC2d+HgJ7Y+tHMSrr/JfkrvVa2CjhXa0rvmsObkBuIlDPxQwxBLFAU7Ade6O5IprJnjDyvH5BYWhyoQaZjGkklbAM6gXwV/yjFbDIVfCArRNZa3tlwsRq/mNYaYCuQMNolEj7gEykiXYQfakKpx2nOWoR+xkOIdpajL2fxhMdxE2VQGzBzQv0ozcIeqI0mIWNw3kuzbroU7BBdvEPtJcWW7vvAWsGUioXiI88Z2WFa+FAU8oqepO2VeJAYPv0UhusNINERuug8mLAF9Ko4xot2u2sL9OxJ24TX1ofEte9xec2arJB1WHTkU01Oybc2xJMfQGZiOlnXUCdoA56ZmrympB3OylDdrXZRP64JrhJvXNRxKJbXXENv49fZNHM/vdmntII2DRx1ENh/Qy6l7Qlh4CPUukkvPABXMVEkJWOJE5s3paGTSb04e3tLYxqFPhcW8htOeZWoTj7BmMczvxRiXrW8iL55gFILfNxU57oUX9NhYcPb7M/4rUWnQSh1ZWbMVKderlrMhA0MzRujniGqSC/jf4C4Sp25rKn4MH2Y2n1pMrkdbxjc1DCFDPQIK/hre8fR3k8sr0SYZ6ko0zS7Ka8+GhEg5qpLwA8zk1iWW+EN5lOB9KZYLIJw3raivHCkckmpAS8iL6XLpzj1Bn3PHAygmTDlko79R2d0aXEcsiMVGVTvQ1DOtLuC6x2eu1PmkcHZ/mGlbk1zlfpfm4pCREnQeG001QZvq71Swa7a5lpeaWU5F6uw4crG0xzJLdl2c8aUZqA1yALdyo1jp57tuQmXcSzmxZCrcsBoHlNokFtVJ9pajIQBemBlIPssuZD0erEVxBgOD/zzpULBhPuuFy0VePQjGW5n7V273/ftHBOdCum2dwx6MO+NtlZh0nka/zgvyVMw8VkQwAsUlnJ/4CPdYjidQPIcLUR38eEt2h7+cwiuOAXfObzbVRp1TOy4JjQl849bc+I/WxFuSYvK12piKZhiGS668/ze7uSUTEmoLDshZz/2ycCImo6Jkp1lKn9WsxYxnILkEXhfrtXN+fh65lBCm/EpCFlQywPD492qow1dIIaHlV+3dwDigMDklM3ispzgiUQfbhn7WHjC5PX01iAs5fjMW9CUYAjZozKnGI2WnPCu+L01r0DJjaDVDxyo8xaz/4SA2U4RPieAm/88zlkIOy7vHgZWh6Q3HePIhnHEO5xLjBtWDS5pySHh2j5wsVkbVSwdI5nHVPwfevfNNALEue6/d6rEMt1whdsT6fK2vZbCiGZ3bj8JbzwRzKWldfUJ2enPQ0/1NxtD2XEbM/1vIwpTNb3RYLeMbqauuep6Fhj7oYQjdW3efsZugbeh6O6K3OL60sSL0fXbzwuFFp29OwyYTOfXLqq2O/Ph59i5P6UNIp90iGrc/gO2qReAg/h+oSROGWyaH50gARdovlB5ma/1e7yc4tKrU0VeUWI3yr1XL5OQuDKlYTTHCJs+3DmHMHkjkyewxbN4BAOwhmuvpdLjuQ4jaITu9XRVmc9KPpzIgWg4pJGGQDe9mfBVxEJ4sqtjgK4Nk1js/KfEiX/ZqB0N/qF3vXUvPwUeGY+M9qP8Yxjd94BFCCurOIPmRgPW0IwF2vRtbW9CmTq+fo8R92MdGyqqPLHnyzMgT6qWHL5mYgHaXUmQs0j4xumhAmRG94hEP8tzIUbSyi4t1IMcw7ehSc083gbHbWe6jBCOBQKn+IG0hPlXnWVWw/QwXmShWqdFWQ3MqarqWdG6JWGz8Orl1xNpKzVGBI5ehXIBQtJekYumcnPQAZm7tRsmheECI/1zsOr/If+sL+GJ4+DJH/PZxy13+i8CwcZ7uTl9imImaD+g5qcO7dPTD7I2OmcRMQyHMOj6zJ1aJ96/G+KLOE18Hn/1Zw9jDj0uErBnYajiQUim77ZrUtenFPTrm4FglD9K+lW0L/FjsT6ySZYp8VwsZKru2wbC41+LP3HSbfdB2QvL1djD8LUO9wLHX6AwQmd2uvz9exVJarEgYjT4gR8G2VeUl6/eas03NyT5QkZ4Zxv7Upb2j7RRwmmMouz0Ctx8xX5D3FyJd9xNJFBxUHQAcaZE02O9s9RNWPjcEzZ5Dic1ifR7jvNk3hKmjxr2+FPETec5CiWurVCPOjIONg22/pZniBHZMSaAYxz/bkXUAQhGx/kx4IyNPNGIWpoW5z9PAQZRTrpdeTs4qqlwdK8eRsPs8lLdisxDAnvpg313+txQ1A74iVRfURtr5HusS6APEYk7NBBmR3zpd1IxVAtYOFmb3xdG/oHigBEYe49r2Buu+AM1zQvPD0alojq4z4Stg5c+Gl9nyNM+fqJ1YC51hx3cBSNIGEbScWvZxjn4+AAoJEKWcxMyHCFHzJTYTz9w6tdMz6S/QhM8sQJ0xy6oh4G3FobITqwxY7+INvM1dblfcCGJnCdSTBzsBrirgx5sieo/tJijMSSDkjO1m7DsRETtzFNb+JuWUIrHqjRqMzC7NWX8ykU0DctRmxSqpbwvPFqCR/NEHjUkvkoQoe07Q0E450sKZrKO9EtdWzuM0aElfWApnw74J38K/M3XRUDY/Q43kDruAvGVjpfVkVaWxEXKXn490DFVHL+JU23hf3vdBn48YJwe1KsJW6Z+ZdZcx5BiOQUZlEvLSGjBuG3O1pSdoMgEi4bi1PZycegBzh2+rTZuakJJUHHFTVsW5v9ZtFplHnwMnjyohnzhCEgLqKweWrqQNeibtMMioJbRZyKjVcVJwIHpGp2M6pFhXXbKjjJthFMrMJagqE3kWKGR0dyq4DLJhF6Rp8WuCoJlkymrjTNsgew7UX3CjlDhKKW1MO3LG17BQz6AfucNm/dTPVavWhtHwxMt+XXeDY8x/GszpwwgTT6EHyy0RpBdMFLFbQTHkaQuxovmqhbr7Ae3xgU1DyWutAwiTKxqBXDhGR37NnOfdmrNYEl69HG8Vb9OFymfw2GBfYWYIreX3VV/Q4FGetHRt+fo0H/4AdlazLcSl9YyGjNKvmwbdWsr0r7x345v/n4ynew2mPbFIfx8P/veSdVe5LgboeWlXTYHnzMxCQJGoPI0wr/71QjulBFQ9eYk8ztzUnXJ/+heM9HPxWsnWvzQPF1viGMe7p4S1Sl4cw4ZSG3VA3x28W4Bwq2hDhKqRHHds6twLfHCUSCmBWOKGtr2DEx8zqRgRzUAA79mCK0BurTHHdhmm1aChNyFV0mhcPtvehK6u4IeeT1Eus7w2eggkUpR19OIRo6qAiO0uj9XdljwK9NnB36LsPJskmXLyMtZSnrNwsDEKss/SkkjZnqrxLOZzG39Fn/CtP4ZiLPUJbRkGe+vZx4nd8QgZjcR3hVWvzIkO6xHYXpoW1y6jTv/Hh09eC+WEsWzz8kYpYkzDXvCws8s8Bdzdk2Mt/FCT0y5t+NaM1shKTDJSWtT+8WsTyqHawGGdBQ3Hly0GQBQc7v8KXlKcWYkQCVqN7ipGCIF3kfEmJEoxNMTUYXTA60C1XY7eHb4Z9cq7Swj+1IIjkeZTP+UAQKM60ol8N5w4H9yU+QGQl9THN2g3W+WJ10DjkEP8BcTufwRt92cxwQMRpRyWrw2nyAoiEKTC5CSQ+wHS91xjeO/tgJyql8LQGwH8Qc/cnF1pkzoVnWN6dzCdgxZFq+cWoxO8S7PXJWAraRiSDyG/heBCSy7O9WaQMZtoq3QglFx4eP6sTvJU2koGnQfNL5pUKHOJjA6NlYPOuYmfOhSqdKUgGL07xGA3erY7ISY3BEtKVS4i4EWS+abXSd5lOu1cDu5Triagv/s/rjmXcLYkOByyDviANcpkHGkTN2rmKTU5tX43B7AGWlT7O3ONCkHaJtzMnxTDcMIvm67p4X/Jc45uFnsutSo8FutV3WGWr1l4xqGfTnvwIvouDI1sOxyq6vv9VNrv0hdXgdt8w+sICOIeBSyew9FqjMAPMizhAZMggKJs0Fouz8s8KyX1zHLSAQBlMcpOlQ8cDd45QBYyg/FAVEnwb9bdOr02R1c1EjdsQZ+oBc0c7K/5T+VasRFFpq8ZWBxzWT7gb4Jb/BmiOyZPfC3ms3yacQSdMzZ/Q5areAVdzymKqxEuuMU+q6yRV7czSMCuk0gL7xo+gQrzE6PkEnMFbFSQpuDctPiWYCl0rG3CBNwQY+aZJ35Vqh+c7fd5wNQ64u7FEXCyzhHhLUIlseqcNctXw0bZWVk+wXHJqhpwckmSOzAyUfx4WBXtyPXEyUbItw5S7XZMVZiOYa0I3CFY/jAvfJEOAuLuzdZda83fLZtpjeypHzZfbArPiskBRHmr03IgmHG732MqMStMpR7Cg6moZjUg6uZ9IyiyOuAURp3qDJZa43YE0+BSCyn/gyRm3cGI+is9xcOyOt53tGTYzLTdDZuC6EIjWydI5s8aJV042POwJGotIGoDTYB7dmHo9h5mcoQYfaPE0xm5Lxe3N8gY5sa9/Zm1NUrr1nV9LU5XaEGioJrUtLZha/BOYvkK38kgv7iJFgzYjZ4K41gP24P5NACsBN7zmyBUVJ6tmlx2YuAvSsGX6UStbV+OF22AuPZrIzNLlcdmmHoHhVikoIu+5L+da41vBSAhdkiMaXXQFCz8419ybMwhXYOzrgG6d+LN1qPYdWnpMiuyUKSMgjwBfQPd5kaY+DGmtPAHxxo//NOCuF093apz0gMMODb3G2jI0ol6MDJ4UrPVGvhRL75HUKPf9MWqDu7asiZ3nfWMmDXHUd32HD2d62LsK8XQtFjC6P+HFZySVn6GPd4RXf5+3Kn5yHi1xvhAd70nHeWyIKF3I1SEHCKbXDLa/kRjqoudNI50Qr/5pdj175W6sW33yqQHtFCZ7HcmMUFam5sQt8XL0Fo9MxPMJIKaoPG6zejiova8uU8709/PQ3ceSz2y8+K9R/uEnULvZGaq4KUQTnSIoXLvmJ4/OCOL1r9gA6QyrLWl5dcjQCyjgvYhK9l75M9xfzRpsYmGjq2rs/Yt4uBmEQN3ext5FVeiNJbM1/6bR3XIcHZIdFIRLpPUbQOvC8QAuidPg8WaBYJ39RjQqefxjMNIsamq7a3HkS7X3nYrqjob6mxFusgItS8AVURv7dHSLnimzO2kNLhjZOAx2m3waJDBvafshgMG89pJ3YwQ72QF0MrI08jjf66F6/hBnazXyCRMmY4LGXLVHK/32+5DwAtp8LvHrfEI4cZ68h4jhs28u10TbqA3dAwa91O1d0D7wtDYp1gDCz8/x4xblXj9XoaJl9GQYc3WxuLZ7Fqjp3N6kmuLML8V3n4g/5NdvAOep96XGJnCAnInBKVf3zXdmV8SB5DzWAUGoiU9x84rztEvbRCpNR93sAfXGUZzNEoS8DsIYWTBWzqHPj3YyGDK6wZ1KPAQYpTE24loMBMrbIjdrA4qhPXbsEn8swXn4frcjcn4VdbGfsYuA9NF4MBpX7J/zSY2+EhdSNKRb1O2GPY3N0CAyoB8xgAMFSrYaIHtt7TBkGOKdvex6/anLjEm+kLVNxqOJdkmYGJgZ1SyAXdyh3fnCC+BjuJnz3m0tsoTj3hofYVVb7ORB79+ZWyIC+YXS4nPOM8UN5hYEJF+591uPIrX8ZvkncofDXTTF+9+IJt9Ad72nmWoXHvYuIG5Dt7gDRWQBslzgdT7ChEFTKr2Rnv3yq/x8ZOh+c8LyqFWtxpsIi4JP8VmNszZWV5+TI3LxWG89Ox6znzSY/TmK7f7Od3g035CrfWPWC2vUdqGLb1gryC7hbA5cCishXpp0i1Z1sK5wFMpUfxyyphb5kmxbAKAtmfBUxbM4yZ7hwsK5uwUc3b70SmdB7EbvZMwSYnBlMTDRPwaQhjB5GgXqujgLYpI8cAK4e6Bf9c3IfvWdV6Es8KyO0IgDcEOBncJYoWeEbIL3IbC7P4J53vtpTA5lMcv/c12l8xkMP2x+WnT3D78pUeX8f2pSqx3gtpvjaDmZZHyiw2gpBK5T8HmZuT534/pTH90qnqURoYVK8s8UxZVsKYLB1uG4E1MBALGrIm4a7H2upj6MpM4zoFKjl64tFiSh47iQk7PowskrVzQdDh65pKbbyU0sZQbPpYZoA0I2iuPrZh030LVjFkiOaRreqF33hVJxdizvClGrDHgc69mpId0QjrQopa628oqfGBNgSGUSrqojtPrvTSpkBhQZYCL7OBnsKj5UEti3DkKhYK3izGUItlmZblft5z6+5N/swrSbJY5aEOjkPXY9AIxVwgji648UCpv51dJ0Y6IFIQtZFED/aPi9FFFw2ebnuCML8T4HI8fQJ+RZehyBtt7/RiFV0SNv61+HaByGoZMb/uiTkihOeRmaBi9HhNbUDQJ5O59qiytivi6XVpy+pPAqKt7SNUGvw7D+LO60zvISBpoMbyuoQYQdXbdBzMpBq1ePEPAIeyukXlRkhldil7QQFxhNdfHlkBQzgjoJMrK2d0kSQTIBLeG2YwuobXNlqLJf8dZBBo9at9umAIM4gYaZPpONmrTFABz24xQZNOirrGEInkd/HTm3RAypdc+ZiBGfu1ofOIYJ9FNNmgPS2KfE9EMUp/5o64KXV0h/z/StUKEMZcWLnsn3tlUjwFImy2sS7Q53nOW8+8HK1Oy9IYDNWnNqjNCO80RsNwEssZYRNyOdcHMlbxzoNypSMtWqgzNB5CuPH5ZfG0X5i0ib4Nk/xkX/weZh9VIkNTCvNJZ5v/mvc/hfX2V+qpeMRqZQJHGibeeBLDi+IO005k7WuN+dYYQm9SMkgDGM/7uEbN1ePOM++zxWitNxT2HLKcjmIuXtLqDj/O5mD2gE31FtVtLl5Ht4JR+FzEH6R9ymwoKXrxwKnOLF98x+ux6jp96P8yv1NsHyM1iuACgD/u1+JzYQrepoqzbKJvw0QxUcy5CL6uFJrHzTJhq8aS04v1ZhB6FT70gcV5Delbi9kiuJelp3jb1VCdipPzXQExQO7oeh07ESOTYQHwJ854BtDN1XJWrNKy56yn63lSk4gYZrntMUQt9Z9iWCA0y1Z5RqKzFPv0a7hZbSKZbmYb9UNf38wdsfrLOwAlkuClsTZA+i9mwBlHAUu57bbeBh/iXQlycu0sgVExj8m5yZEk7dTg7rJg0RZ4SRPfLWzTiyd9PxVovJz6/vCp1zVPglfe3WtJDjHlRVW+bxpwI6auMooHAUQXaiK84gPhsG1Mn8/Xv5GY7Sp2cy+nPhLoS7SaLDc88LDSTucx4GldPJNnVuKhNTOS0IJ7lYfyHwZJ238Y/jR6RgLBILUh93ejApmAcwMVtwfn4+xa6rttU4vgol6jDADiXvA+fLDoADXS8r9w22wbG9ZDChIFlJhlh8woLTJYdENjK4O66eC//352G8P343rwK4glPsCzlDwIcBAMETGiA9qdCOmZkcFn9vDHYzyg0u9bzCyHxKR3bN/soSjZ+w7LjbbeIgIfN1wPU/w93TPcLoexnL2aZU3Dkn0BGPf0lHlNugSjlc4pAoMapsbCFIy+YKc80Mh6kU1ep2fWutnK1dzCOdtAy03ES9saFqng8+wA1MOhG8fHjWChyxpCqkPc4cGKQ9Y/VSpmLKZya1XHn8F6N79Q5Os6hB0HBGHh5qm5aIHylNYzdPpSxqikhmuhL9cRKLEZaL/uc3eRfhtV/u0phTzA/HSumgFLqQjn2BOLj0AJvI1Cc9wEgeCYfO6chGPpOaEBRMDvAjBdRS1R6nsNOF/XH95crTfvTcp7nd4RAbQc9xcG/SzzMoXlwhoU1QYLnZO3/1M7ET+Fu+wZYmBX79Rh/PBfVpAAwvyLhXBSvFsnQ4liYrad3h3UV4XxCfrtB5GS+/08qCY/Gd1cPl4ZN552QN49woRISxgQBe95WiOddTwOqbDsv3mdEpATGkIENmDcUO3Am/1Z4hjCjf1C4gdzXaN8fnK6F6zz3XZtJWVHTgZA3/zYL7slTFwlYGcOEoV0H9bVIz3boGoIIlSqbWdp5rGaYNZzpBv1fX9VrVHsKqBELM5v7LfcmJrc2poWoNwzkVAi24z9BY2FW5O3q7bh8hgrscqcCsbD3R4Wx1yWHo3MBuSRE3co1K80hVSvIhH8HY+pshqC9cst4KDsxrAwbsJMB5wM+IU4RYLLIryG7CKN6IYHCz24tSkJJ9Rkf5A0MLhaLBWrBhBQ4qk6IE9JakNE0bxQtfk6M+KBHI79pfGkgsFh8iTcDMrThCcnbeedAkLyHK+1V+SudbLJRLJqkQeIoOSZARXn5DGRRQmNi0ArX+XyPdE6m9G8p0UW8Y0DVe01Kisd5XEiyT9FMKG2WGMWDn6/gpkk0GFYLDCLciPiM+eojm4osO4Dtox3FipqYD7fY9mHDdPbz6RK8p4ATdrieHDSzR7Kn5L9NbIOcZ4w23EJSYqbeHRHuLpMjWCPgDc1gdEUxmxFZ0C29A1kejnN3BPJojzA1HVHCyny9qxd6uFRhQ4OpoNjm1+SWh2c5HjyqNc7xsVIEVE6QJ0iYWy4qv7rQbmZMrhDqRIZOwuXZ07Kt+FHce6E5K6Air7UANWq8Ys+MBnW914We4/P0QwLIlbVGTadNLBVe7G75vcb1aZaQ7ixAl2kgQ5E4yWN32C6OFD3tdrn5Kd0hnfWqssvi5JEiIYt5+bAfiGHKvV3kAIM2Hbzg6UDciM0xyuQ8KZjL2zgpLx/g7ogiVdg/rAh/RTArCE/0m/FJ1Al3103nquIl8pQDnZ7tFRzyUjJtFiKnBwpJw/hF8eA7JUHnd6n6UPL8TQWyopwsft6MTPNobLsHpyVTHo3RCPwfa3p+itV4FTn6bk+RUls2lQrsdjTJ7pyjMRZ0Gez1DJB4+mnTdPOA8+T4wZmHnqQMWXI9FrMrkaIrOF/zEr3fNO2fnDuqhVGctrQqQfzoU/V5udTXLpW0ZbwtYr6ffBOhWZAHDGY7Zp61KuGsgPsFvMbAoUzAsye5KT4jry4xs5k7JVlvRo2TLwBcklr3NNHokVYx3HJ/vAQj0qYDjcVRja0zylfTVSqnpuci36eqIfeyLTBpd3aYhUfH7U2jzy2qD6SG39d7KvTMhExsTKEVh0DZZSrJozJM5sL7I5EJTnByppU7fxx4neUWRpcZL8mKPO3+vduGn4hcoQHu/5NdQTPG6skQxfDZ4FDH0VEaAGMkj3OgdwxEH1QX4BYqpektGpi99aAE4ZJOYIhhcT/dgDDWAIxO8AXP2A560eEW4+85IdDGD8U7nx3GLOhss4Lk9VA1eOufMFLN7jOnZvPilXUdfn3wQ1DZrA2eQPVk3O0Oivu0N74B5+qMaQTPR0rnAZi102h9dei3XY8cCgC2TN9bSf3Ukh5NGXvy42tJfr9vBg6rMABJ5A6ckbu8JzwQ/WsCeaAL44fMHXAk5x2U8vsIqhzx4UZDAtBWMVxKOxLmAvcAojLenDowlAYOiiqCCz5x0C8LP6Nj02YyoXgeuuXJA9T49QeLFnvpCC4j5VhX4ldhwp81dLviT1uTMYubDdrn3tlw+Jqgj987TNkrpFhhzdsVUP4OPnO5Wp5rWzc+3W53+HZlh8esRgHRfUFzOteo3K0TWTafNElCQnrk4fzv4fNS67nacHPBxOXcLv2rU/lqNe9cLPZm4w7zgXPIuWNmSByweEEfoGnJM0oQI5sB63xAcqFMWI3lF3MDfHjyTpwDnEl7HiZQLQ07uOXVjnBSa06FkHx9Yu3vUDalH/KL9KlCAugDlIDj8W39RHO+49OjVvG+uKj/zGXhwh2HnkKGd86qPX4xAJeCSe5TT26CWXMfMkVp4CsM3wmDEX2CByE7jLI2ZsilaZviUzVuijLgGKC9iJEbd45TI4nuyojaG37gxNMpFF1ppxmfvH52YDSD1elVSmIOdAaOpP3ZOXAtsBioGrDIaDxKV8NpMNvDs/zZ3EJWfhk4aUirAA9nIAG2MfNIvji/IzMw2T4bWeSjk5uykprZw5byZ9pXXuhu/1H7ki0jlpFbaZojYrODr8sxOEXnPuKiL+dGFVoewlYPkd6jlzvIwiGB1Ff7DYJeeE8xm91gV2avYGdYnQRyP7533NnxsqwafNoj45jogmom/Qb2tqqLnR144roCJMim8g851BgHtiU6XqFkHHDXDZmf6IW0IXajVuXhZxMKoVV6FdE1GAZCUddbvw9qla1wow1NM6TytXDQguDMsN/q1qpMGnYCw0zj5m8ekOgcIqhEQCQmWdMnp0Vj3IlD82TlYW3Vhrm0fXLQ65m4mCmkzHEerY/bJwZ7qBBdPBpmOjP9/FeTIj81CpG8iuSnMv6Y/60016fPGNfK5eYrjJ9B/3lPF943ORcrlPYbzOTFUqcPo6dPqWUE7uHCPKx9d0xymNII4BrTVy2QUkgimcgre7IT5MNh/cmiCVg+iRhHb+lQCKf1yIey+ufFFjI/5XoNhX2RxYpGnKtX2VO6AOMBJV12C7ySFckP2+5V/G+/lrb/f3RL/sJkT8HgMtcT2M4wvbGPwOJWTI3xVcris6mmQzmhsxbgGicanrlpAHqUgd55+rj+kPpJOg5RCyy4z4tHEog7TEPoqA+Xs30a5HkNvqN6O2uRdOERhH5NgswrHpHlIEVdA3A8ruP+SbhUot3fokZautOKCh3Mq5kS50CJpdSA7qMvDDLDg5qGjLfo6DNTdsGLJXIJZW2Poxn6K3vW2MwURRrISeJ+C2x9FNhbAfhhSUw1x0Lc4Jg5EsJsJ9nSiz/gZQeSZb/YhfpjMGx1iDVHoUWBRd6ns9FV0jJue6osQZKMJCrvbnxNVv4p7hcpdCHkFJ+I1AOBnS9DHoUE+xl5Eczd8NluKnjb2pBf1oqLhsSr380WLniJdwn2IgBL/jpQZoFaNFt/MUs4PNVoUwg6XM9oTNR7mLRH3Q6oU0HO8kQLGX5U/MHl9f/PJ15IQ6MhSdA3+pl877GFbv/DlAYs6yGzNrvgKJvPSSo5wr9pPCk0z1O1bj0O4wS1n2aKq2DZ5ZD/5yFaLhd8Otufl/ael6f4A4auwm67mXqOW3gptv2s1u9Q6iU3nLaxKm4TCAIv51u+Oi+ponLUZBEX7T5nDpMF6CRvtB7HDsabs9/nPw9KajcJZoivWNnPYyfAucvV5nQ1mGtdA9qHPhGaJvi2JaCR4p8vWNI261+mDyP0b9RIqNo5XJQ7ni79hCFrX1Cq7Goc3qBcq5z/5rAoJrGf/qxDC6o1nZaSzJefNObP8NUln4+uDjVDdHdt670TWPH3PMqyjEg7CDMcpno2YY8yALDG7ogHWlYXUfC+PYwzv3h6RDN3+FcSvqHeq+W6EjspsgxzWOy3On99vwwEQWMZc7APyxyRED26YRsa2owSqAhWOyBcsbLzWSUoiF13tMe49u2AlF3bad6CS+ChLToojMg8IMX3zldl9Sm6ue5lvgfg8VXnooFWlRXu2IErdacTE4Hv7p9YLT8F7njqB/C1U7v454bKDjlD+RdaKgHw39YOyik+RgPplxD5ASDeLEbPlUrohn3p1LBLAgCieHCk7+kH6aGlbvJ9rs5BfMhfJvAsyqvyF3TgMyrVHP5Vd+L5wDLZWezlKVxCXmqUy0Kg82n5HXg5hAukbQTwPmhbqNGYWX7ikJp5+bNBvr3yQ1tD/Ow2UPDmdFU4gBmVW68ZHu4ESky0p8Y2f44ANZ9r1KM7Am8CV9VxuwObL2Q/voCd9AJPM4VX3Wq0D8YERsI8MwG8r3GAS1peQjXbcuLfrEPLPYwBNqaFSWmpD8tvCE7Qud1ztHNZmEsADP9ZyaDzl+mKsTk85ynPEn0gTMsLxP3VrW+SkOHOSAKe2R/tu4HIMisrN09r0VV8f91ZWngqRZ1BQlXNX1FapBAX1VtTKImikTr2K54GzRrtCN6vieAp9I+7PmWnyZLidfoDdTl4CpOnv+H3HMydDJce5FTeu52UQNhy1/RgLyRGyaXzVSofXUPS6KBBThFXOXg9tEkfmdnbajEsSdji3ds9Np9WkPhNSMznUtEvhfIzFlhCjGqi1VSwTT8J2lwhINv8PczLQYk7DLepmHhwQJIRMrlRE1XHpi7evMV+oLx0fO3GZVFfJHPYHReejWe4LiSLYY+K7bGcIdRgpupLBDBW3s+NhU0/keKY7q+BeNu5HMAi46sl6Wf4eqWoYeomdhMOjH9LIQE7ginBmUtBS5h6+39rhBauXu+Y3iAjDDe8G1bmuIWo/Y5CUOzv9nP5uyf1bB0u6kxUSLjClpej67+H5EOb7y670f8wpY7l3VpDdmPbWCkq59RtHV5co3nswVfXpW75utWODIHTuwvixlcQ4Nf1LM7jxycKaa9RywvZkncZ3N5fMr2qipyt5xvIgMBLHi4dfJlamXYlOSf27WM7HK+PdQ6GQ0YJKMOmRuenrXUj6nYLxtGkshQEeevE1YXhQAgGIUXfIhX9Z0/8IwM22GGa6fxJBZJVsN5tBo7rIDRvc/ir2cwapn+NnL1ipAnyhX9jigcjy2rYptBXxCf/HTuIW18VQhB8MV4dB0Ov0GMEkSqEAmz/w/18vymlTOeC1I6QLsxRSaIR9G1kEtb5Sp/s5SFyAGxpmiD456Ce4SlKtJagb7f4hZeeKB+IyKk7DVRlKTWT85UZLDndsJ8Vb4tfc6GUxI1Y3ACRISpJRatc2EMVvhYGVgcZ8dJd+UArRY9RoQTB6nxOKuxc6mfnvSb+H5/7prkzFRSNDWFf7FDsknL4TkS4k6+iK1Hy581XCaUy86yu84r77XdZwv+BG+wst5ebNELJ5HAuN8HWuW1V+NF6V8OWQyAh/StBOcLMZD5+mv9gWiGnfkyCmJtnTBEC/BfMalsmjPtz8ThKuX+Rz96X2seSuCX/iQxF1IomJ0Le6rJg5zeN4ZXgwPVuk9tRGaBXP9Bhxry9s90/PjvRsbjzoiCBBKGNeuFobtLLwC3GTvFIM3j9MnvO2iH2MO3De3Ek3LtP+jHSlkkBOWv6oDIeRv/qRFs4VjlA7YhjKnKe1t6XpVJrdPAFXkY7PXXGdXZZ4zBg0UQGRQt6odDw4/cbbi3yP/jC3xRGfGIre2q4OvlHOJpFtyqSnXND6yaDY/KOs+pGnC/cb1Mh7etQOKQ16cSs7e8QKnf9gEf09MaccBlMsc5u3cao5kovOc4WvIHvG5Pbl0dkCiCy/8cVA4wCCb1PBCk2Q12Ic2LlZfDDiVEVxe9OQhBuNyHs08DRHuZJEu+BoJXW600OOI8DTBcacEOp57zSWSFhVG+XN0J1Ha88tEEQ4LgRCYaQ0EXIeSNkBAvrHoNwiKOggIfTX1a1QTrf1m5+pQtfZKSn7ZGKQnWPHzSx8WfNmDDHEs5VLEQPfYS+xDdSfm5gI0kLBPtmmFRq+9gwttA2BF66cv8hZSU8g8QGu5E2M+jZ1bhN7HdmfRZwcEQdvUStqIZ1lMCjDfgXbJtZJ20yiNCMcHNccONZsd6bkWWVpoKzvueTcuTxWsjUwzjq2/iE3Wt2viKHqqgNDQwB1WvIOzczDwYHw5C+uLAelFuzrVPIQvKfiNNrrwQNRsEpWmm+NDeyUY1JmZdItpQUcarg5ni+n7QuokMSq+wDFppZv5yhC7p1enb1bPgW08wf9nqbMDyT+QP9Wx2bbsUnZ/6I6dR/lL4qQN+MIvUaITQbGEHy2TvXaoG2VeEgXzcTQangaFhei/Afwl5OlR90hTdrcWe4qRgyQb54fXN3YvkxkMWfyCyQ2LC4lzuhv32yyzXzus/CPVzhYgMXfqU4Gb2vA3dnCPBLTOV4sArnn2dKVfFzQvChSAhjB7iL7ImhNIJZJQEBk0QiGWbrX6dpeOpD+cz4fR/tPi4IMdCSniQENYrLmKEJZnCcThqosgLotMNXGwpoEtfW5jSoJzyJOXodDboGGiE7POa3Cb2sJMOy3Z3ltBnyhRkbvuxdgltiu56yXiQ4U6ejlssOj4jHw+/uhp50P4a901OWOaJpSODE+YU3GY3cdNMOMM3n0mO91QPv8fnUtPuKeU5qj9sj431npwt3DH9UeF3T1H8hS2ZH4QE9HnwmL0ruYUXBysY/cG+4hosxC6dVbsIdF0yt6/8EgrBwOcx2ORhh/d9t7x4PeCfGeQePMtutbqaDrv3LvI1vn35F1UtkduvJWu0WLqWib+wl/2u9k+/owbPj3WAlpGm8hOLs7+fqElkfKpIzwYEWcX13lnPZJURSY1v2YqWpbtEb+ivjjT5cuvdqIQ3L9wOq8BcVjOmmbKDYg/uUB9w3aXXsM+V9j8qq6Dx5lt4x4ZtZmg8TZObyxKFzDgzUqDuyHGzBCy3KxPxgwBw9yH7mX4tE6ymOL1sT4nOpgJtCosWCSqHajHRPetHyAGLuY2GWCBznk58SNvAjcsPwBu31wX+0JyDPKSSl6+3hlVHtTgaA7Mm8bx40MkiC29yEqqDqYZSlXPnhCM+TrB1NHdHe2L7C4qo5UuAsxBF6oK2Wehoi3CNAs7Hw9cq9kvk+Rjz51xyYVFkFgZTZlu0IJEsK0+SuT71qEWLEc0xJOv4mqfYxsnmqFgctCCkzIjFu6tDTXGHIqZCj9YECPOylffKw5y6i5HT8Dfi5FGsvf5kr0/TTFDHKbMuAa2cDQibtwhzGAduYIUHDf3OwnshMqwzwXJ1uyKHqbTHL46wPAxHI6K4aWqleq5s0nr0tifp7tRUD/2yy1+KwcH/zvbL3bgZ7AfqAGxdBaG5h9MmhgFL4zKfYtfnZLBE8yds45OU9+mL6/0YaKTiwu4V9U7cUl614aKj1uNoI2Vu/T0E04mHDla7agrXVoCKYQqPtjVPk+TKqmzMVHg6/FDFIDaI8fV3d9WuRW4wl6qnqJPrkwO7E6OfCRzkO9J2FTx/HOqjljtvuj9vjIaG25RcpiKkG/89UEys0SlClY7ohR2Xa3YEJgXw1xHefi4Kuvz9dguNGlP5+C5YOzLxa97C3xKaQ2shMm3hDXOHoYj4J0feSRXkGnsaWsap7zyPkQg3eiOSsi3DRBU6nDGKK3qIcanm4XmhmjySfXKi7R9g1cgqgr/8pDA2MYwKgyfsMlVI8QIELYubz1dIGlss0LpeM/BnFmIWs9pkQA6ICSdCVrvkXR1CE539c+7RNRD0ev6n53ebKWWGmR+MUatQrniCRn0AO8ljPOfO4nbIdhZsEDEzAz3RA9M6Ytdu7nMjqCA9LctwxJ/VLNZe/5BSoy0qzW3gGuj9ojEC2R+rUiVRZLWLVZMn0Mv0c1Ts5A86t4L6875c+nXKPFSImOheFjHUKFZ3rPV/lTx5UxnAZl9M0bNkDE5TY0DkKcM0dsetaPtfU/fdaah9ubyH3btXVYBMrMTkSfiQ3x9UeqrnAS5B+RPgoL482zeK13qJtchbfFPwGrzlYrMAwLCyUSfIw7IAcGKp5aKDH1+Iy2c8oSwAPCGdC/GAtxYY10s/A1q10UeXohRBjswsQu1e/yoGi1DtUie1HP2JfTDAWDwhW6D4sQWRggnyBBOWQdYFH3YL42bz2fLBP4ZTfrHlQ1MLehV0El5O8wMCKKd4sbfYv+bHSjnnVYfLRYKvFk21q9Kc5MbmnvYXPc+Fmlr6RZpU2d8UP3wpkSbELiipHUGYfoXJlihofbniNGp1XEeDPJICiAu5JFSyeYknaa3tn4aGGgBOYR7scWO/eYdf50Jsy/UifBIZL+ZJNyqvot7Zv3sjpMojGye9PV/BhLze1Y8LLlEHhaH6p+842gCodznFcG2VKrA0fF/EKr1Os4zZpILaXkwur8xvtK5V17VSN9EHotQWtBBzpqhtAXpXuh/kUN/pczaolMFDi7QAA107mZi8d81JRA4H4mOaa4A9q4Y285eVwG6GNpZuzOckuUnDoQuzP3Okr0Zh6PQXsxYN+5Bm3Y699INk3RkF/z3R5KG/dk7zXQLz8JUCmAM1QaaDSghi6abq2lDDITou+shfgbt+HZkGQku7vqVIOQMte5YjrimUyS0RMmXC5mMoBbusqRfz5Y7ldIqsRktY5aLy60Y0jF0Tpfb9KSjHfT4+XeURR7jZsHCqxCt0qgFGiKEXGxwRR2P39WnuRUt+eIfBpJQ0/rxdidJOq/zNDZ4706KuQscsQhvkorlBx2q1k66iCfsP8Pvvf0jpK6rlX+Fk+x1MmAx6XeYF32vNwfFtwOG2kob8SqvGsvCesalkx0WhGZ+7P3WACPZJL0zGXt/MPelffGUiHQG9nra5YzqBc8qXwg7BnpnDfoaMgi/rjbdE1IJNVu0SZUhFqrR7eub/hVKmmZ5QTYrBQ19q63HIwFOjj7xiwbFJYVCYCMVk3NbiJMkpK3cBxs4ZSrWi8X/n50ErC1fDK9fy8eCMV4zwdwAXBnXoT37yhGWWPclPjKyK79gp28nlw0EZLFhWCEDau9K2YwYk96v91XEiKtPj+cKPvkZRrOSUrbIZcqOkX74VT6kA0v/ybRnaLlsfhOnzEYa+qXMmcdlLvUw3e78v7Lo+rXGeTBJxybMzWw4A2IsqAEEqqGdJ68YtADnLK6th+4MreLjOpVMoeeR057/cYqY/3t2DCVc/EWoTMoRtJNsOks5aa1lAHVWn0BevRmuERzd7TK0prMGmw80ziyIo5dBl8Ylop/RwvilZcWDVm3BwhKJmzeyu7tpuvIh2yQBD5bkudY5gJBuOaCH3VkMYzV9x8JhDeVlov7S4+c8NhuG9IVoBlC9YLc9x0OQKY0n4uauxadR68gEeB6U9IINlkLCbFE6hCTIh/YsMH0AhAuUl7pjkLwxvJ2XFJtBjjCdVUzDs0AI8O+6maICdr1dIRt3BH1ByE0d3JvtTiKVUWelrcGVrbX3XC193LwEBYFX7s3L4wQjZQfqcdTuTVOSwXpEqHqenizFRmf7RgxIykOa7e0ezfjyQUZOrK+wZHpVrt4SyDdjPeSHl+362EGjgTEVVOvP/baFBMUIj9aNrqMDNJ00sPOepa65rq5eLp2pn1FyD7y2NHP9QFJvwDI3ua3/H5UhlafqDgA2MkIkpnEs3SVRCLnEUMYgWYtaddPPqPk58LhrES/DHX+s1Ny13oGU66OmhYu0xXmU2pStaH62LjVDR+XABm1PoCEoA5dC00iiQkCQudrrFxy6klU4uRlK3dZKVaeS0tD8ZYFV2j8tSOm7VJJCMALUv3ZwDZ+T4jba3zqNurrGZS0CtmvKDVvO9QnrULr7E0SZ3Ixxx94JcIPHzwVUg4YZZHFmteHs2qQjKlBU4mYbuEYdXXdY8WQQneYBVdCyPv6Jqy1M4OWTjekkKiQpgVAx4NlbAGbJPY9SmrPTD/ouW9cHqx6kpWJSKiYlVqn3iISfPyYrnfDWx+TSmbWfA7SHyIh9f5LmANcoxUbg2KdQRFAIu+/LkxuWqT6NN+8xZuPKSlH8HFSN4XZN9EbT7f+3AiFV/rfqwPZKCxZMZEsZQ3N5LJP2tXDe/mXZlyJktbmq6YHDBMOMiKW0n1p5b+Y4DUtzX7UJoL+ucHDJpaPtve0N5ZRy+8E81EZ8Dwy8barydi4ZO/Nj5avSxXZ7CLt0Ii043YdsgNge1CkPM+H0TYIitXov8x3B666RHlYWdaaLLESDeh4jmiHRggR8ij784IPT9mN2JUadHNcxtEK6qWJWPj6EnUfIyV2l/2UOnJo+hHYfH6VeQleWK+Ldq9sl29atyA1qqfKuSkGBpfWB5DBvU+/OGGtEkp8xQ6TUXLJzLtfBRsyJSqZXVaZ8qEt1w7xKac1NeqdpvopM1bf7Pwp+bPmGJJ5br1JsBwcYZzCu2ziyz+ttfYHUwX87t2yBlfUo5vjrCXOoRjsX00TUnE58iMtKN6Nr3MgKlD1PncxXqS3UqkZ5fNPhlHmL4Z09Rsk25hL7zNG440VGGWneIpzbIYaPS75hu5p/8HS6g1ktJ9Rxh0brInCrzpqtTU8uap7FlScrsm2VPMMW/M+ubCOW6OtaB4uQ7Oh4SP0kjUFph+xeReEdyrHDPW8ocgHLyGVH5pgCVNYFUSlDAn9BuZzgHTj2E/CTfcDCeH4zXaMBALJzK+o1E9L1Ld6Fu3RfCi3TQdGYUev8DoaU4XvOl/j3YgNy9Qz3J457EhwYhuj5oklQvkysrPIlU79/LsmIt/wiRbtq7AAjynetlZWnFtyTtnMtqXyh9NMaopHl4Ch+Wdsfnhgqye4I792zMwzs/wRPd/RqNtUFpFSeehPhqgSlq96Zk4S3S4pRGRrh2ygbYcaNGDwbs9Ld2yL3MzkgnYUeDf+muxHoEmAzBs2CVWO1YEGEFF4uVPAy8dtaL3bClAJVnsR506u9T5l9rQ2o65kHIfhPVRuPddbdTVR3/2dB0MK70YA5rLWkpF86ngGXdGV4UeCsaWzs8oDAqXRoAI6CUzjGk03y6RhL26JqY1mlcCKzQNbxn+fGe8ayxmk9SNk2YhJDPQNSnKV7LGLaM0+r21CERPdTYdO4LdQXhSdmhmzVJ7vAo56faV8T+fiwj1FEV0knLZuUKbxh80UsICoBVTH+VpBA1kyRmUjAtBiF0SEtG6ehllaRBpw9wvevl0+F4yfMRgLf6E5Nz2AIdYFLm7ZCEd8dC9laEatQ8hmUmCj4ecP/elENVTa6hHyy/fa8exfWWhdWtZLh5h3DaxcaiMwN7yz6WeKbRKT2bNlrWxj1zE1RBPr2rYTVo5i7+ENR0W2cY4W1qSO6IlJTyV113knb9sFwLjiVIKYTS7GE6uLffcUzjZ369TSXiPwSvX4rXYf8LHGwu2JN60iThvWX8InM0cMGG2e0W2WT4r/3hgr0ghDE97O8CoXGLspbzFLXYWjkpty53quOgL6+/iln2Jvw5x8t+jMqh0Qih1e3quJGUObouG40QLoUZ3fY6hndwjQaIg5EJg+yu+KihONK83bESuvduNJoJNknqKJyj5qNb0dnvvj69OvpXL+3COZ3kpvPfju6DKtZGsQ7NGij8JFK4DmR4JyPr5WklFjkP2xaVYSM7MPkMdZgTm3L0oyzq5iTvUl4/TJLtj3OC4xdLu2LAJ8UdcqD4wSU+XiFzETOZjYIyWK3NJqaXG6jAh4borQbD+WyhpXNW70VCgxkeW/2+IQxTFcXPubohHeVy3cy0CSUOiWJ5ooo0sSpj7TYNEjCZx5OEi5vsOqKn8yAKfvTRkdRRz0WWNMb8a+ZvTr6bZU0BZY6sLAUvG6/TXOTVNRe2PuIYc4QFZMtz7L49vu51mTHR6yjT885G0+cMXJ3tTd0vrPMrA2eWbYpTIOcmxg5KQubl92YXaZEVQymnCFn1QpikR1l8Vj4ePzO/Q210FLTdR+SYJQ2IZ+/oZxaEEiVESzjQnPNv5wFMwlWAtsVq6QJt2/zw6hwtzAMKuXK1FRH7wbt9mySPhIQ2BeB0rMAidi6/Akpx3mvKQIPHboUDpO20y69aSW3pgsw/5VPoSnPHFyT1k5pdWO7mEkbYRsgABIrKgPROSEbJAxDrg0fhFkJugk9VVlPy3fj3fr8Nx4pneTZCpfnpdYpG5uy+ZsS0FSbRRGHOfFIe7DX2Rhjb5vwznqAjmdDrnEzQzf/+JpbNra0Ai3M1aQ4Kg41Tiii+wocESQckYCeTWEt3F+2jBprLvcn37tjQGBor3x9YblXJE1Rl2NY6718jqmE7of3z2QMa8eLHRtkv5eqyDfr22AprteLZ7wANazA+MvMvggyPi8ZaFNl95Gj+NHwVasXxmrMMGcwbT9r99cJIRj3KVBtVtnL4dPGOa/8HgBbmnnCP8I3miQy+SN6T4ZSFYzp9PJqbMPCUeYjVmFSG/vhv+IFmQHdVKcX+0UjVLMeY8zAkEJ5frgIenUhEKBDhsoiyKYx2TEotRXSw2zo+mNAs3ah/CFcWUex5FhmHvyfW2KQJADlEasQltqDS+DRD5UcQhHgoMvo2FnuRTndUehhTeDzMN1BCQn3JwtjSJ9TYpu3HNfCi1NcN0p1PCxyqQR8212wmWv5oO4GdNHLxH7sVBbRhjV0LyD2IfIWUiqQy922tTgGzVbslCUnKilREL481icQnj0l4wf6VnHWSCOltdvsYVUXZwdqZ06qagw/WpfgMiDO7iQxoLz4+EBCc4pQSnsb6c8CZ9pf6ZpY7YAq6UQdW3BHYo/xef9swY9BZurmQpIGrwWGDdUTrXC8gMBDoKZDFZ5oG9TTZpGJCUuEKLJkfi69EtxBGkNbt3klDUyWH0zCyUAwlNnWH9bPByH8p682a/BRkOEKeTe4Gz2Of1vxsIT9BemU8WQY5xwbcJDry7XP8tBZhrMyk+dhWsXpWqp4tzoHX0IZQN+6dcktdx1bxVVozyiyAiKAxwpYaAO3e+/lYW6yynHhGAJ5f5O1ZQVsdx2ijSVKg1meU9ObsMr6GMVQ/zaDUDn+ifkGx7mHmPB6gT04sK9pJiKniUr7jlml/tf1K/pIPknl1C5TrMwYRgpzFgVh/gFcA7fDqDExVcpB1bN+wNzBYzWjtCB0IgT8RjVPbFGjX2Ybpsryr7AWJxjTNJa4kGIy6VJgcaZcnlMJzUR/K5sWlwbkm3Tm/ifH3oo3opphDqBhb4gBxeyrfTUEP3lGMhy+v/lZXaYN+ArrwqtIcrGfvMKI4B8Peg08DXCEK4HVv9bHP5+n1aFV3scy+jpkwgyYziFPVqY8ZqslDIZ4TOGBCOnIq3vfV9nz2akFy3ZzaMnkiODl60zJnDrVSCnZRxUObGoDxfAByaUeWVvFwGM0jTYdCcMkHwjmRk/UAj0ENCZlk3dCnBwoYpeRWN5nLogEGy9KN6auAwn20o0yFufjvlv1lfQ+f03GhveXyag5gA6QO1/k0hw2qshnYkNx+iJm6VFXK22cODAcVD25DSQF+k6br+GOOM49JUs24b/T7oILEnr4mSFan3XU+0F+k+ieY8XkD3MEYL048nH5sRbtJlYHo0zLISBsVBfYLRqsavhLhauV5I8MT0syUd6NLrhQuDisE9wLSfHN/3alF+H5VT/RK0SeJB21Uxph/e3cqC/a/Ih4i1RutfZ8cs4xuSmumUXOGt84Ld3YRjyZ5j8nYYr5muLdSDKFEpqLARY6+GGedUu6zJksY8y58P3GdzERu0VpM4AtAgxK+K1ntXaBTc2ioCwey6jbxv07IuE725oKWMyPPBKFzV3CDnKrwuQL2CyjHsg4/+WvfCccuq2YverJ4hYgrmupW3iTI6cNFol5nh4xDO7FWW73625tcaBvTqhhxRGTCkWdFNRA81cmV6+hhkMfPq1TdiLzF9cKKMe7D1wfmveM7C17qNkQbMywGwf0baIy3xnx3O7qySbp0cp2BUC++OWCUM4CU8cEUc+DU6hv9EajgGYSN82HjnCR3Q2RbSGTvo03uUYZnLwEdpQhhgDlTH6+N3Jkr+z/qsggQaTqsQwYjF+1JEBXe7XRm7g/JZIh0DWwMT1b/9y4Bh1a86m0C0/rnNEYJUk8amD9EtLnqF38uh38VHiArS+r/6bz07TY7NM+OxDCoCG/v2NRY6GZDAPvacbz5q24JigVTXkQ6UI+5XLnTrpttt6Q0NxvJ8uVSs8lfuUSco66ZO7GSL/R5afg3kWcHHFeYWpiJo+g3fN3Vui0hbonakhx5/KcZVpm+nFFk/TGASUo6eaUDLjFU7hjJDOAID1kHLOS2xYVyNRNtZyb2bz34KSnQoJ7sFH84qyN3XW+5HpFFIEZFe2PC2lEaWXXxMrykAtYJFHqw1g8gQd0ZmpgNDE12X/NcPWrXlnKQVPGPriv+uC82mophFiJjEIZxo/lGjtZVWAtmhaZ/duhDKG09Lqx3FrqdbX4p8C9x8fV6s6HyfWS+KTqq2Irg0cMfJ9gHOlteEA6oSpG4r4a72TBUpq9EMOglILMsQPKDY0UBa2ASfwbjgh2MVwVXwY748ARFtdizwy5XNg2bKAZjluZ6HNyENofWkc5+1bBrs18VJCeQTEHdNQaIIELkcPY1awQM56W7NGPa0m08gbPwuIU3Ze+FhiRmegP06oFRpBez54zCZQVq9JkpACfWDDxfTwr4MffUoUB+wG61bdv0k9GDom/yEKm2aCwh30HkmQUmr+13fgIJHSsok9OZ/DiEN9UIdiyUDOMUNL9W5HuysUFIy6NNVqBJN/2v7eBv3gM9STE/a1n4/VThlismwf9ShAjhot3PUaw5TdZ38HHCMFsbEsAgCLanMTR8pPPK0GIzyKJn8DSzks0mqDByJWz2PleZ+UmwQI+OLeZ7w3fhkmBNvQpWbahFRrAZNDbV2Y/6yBQBWpl1Inj5WWE90a71pTairNKdNZ8CwgB5QJ9CrrmF3qz/NG9JbaolFExoY52EfrfyO/T0gCBsanWOvqRrzSZ55Njqpy2jvkWc/GBARamkb3A3UOQGw4FnEgUPE7Pt6uCJm174HCmZS8bmQ12Gt+a49gPi2heeeAyq2+R1VHMuFHlpc3m813cRz7F9Jv6R9MrNbb7291v724Rqvx6P0usXDyOE3YRXAy+QNgCkZrVUa1MB5ssJA4BzCDFDLFBroQnmK3EQotAUc/JQuONIy8knbnvykcxrSHPzne48mryzATIpe9Jda58QCGFHUw69XPbMBMHBzO/J7+yXQzstyfMKcKs/lcPFoad62lJjxeBGOP9asG2XplyIxBlhbkiQ06e9RSZkD/7BAMqkMIAW5CwFSkQ7rrOlIJq/n07I7xKD8o4u6BFB9bP7Rh3TLzgOLwHChPtEhFtXg18PvX0y4ck6PsyFer4uRO9C7BC85NU3iXC5ShBbIPlNBBIs0NPMkhYoOdsiajeynSrOg1gHgqwXOCa/mFrCuXu4tIQ6TukEW/VVDfZQcwPveZiXhtxm2pTR2ETsatfS1a0ZHzpR2LLWfyDlP8/Hda0a198XcGd/H4dpq2muKZ9kEMSNKjf3BDpmXdwHwLHj68FdlN5zyjy35Mg9xm0/WzA4EPRXeoRLviVYsbMbFkGGkhoINtkTOeTIP2WXX401Ry0O2hqyZ4TJJ/WCSmErq2ijtQMZ0gstMDx1akpwibu8g50c1MMp+qcrS1/hNTlf6cKYVrp6kB8XWnmMPgkf+7NE9ekA8XMstSLBFShlO8RyGC4wJczopvWb8JYGrwy9DmMa4SUBQQuXgEYZhNxtzwl5XYVWQ8FO0n+infPrWgYPFD0a+sUWYtWjbBcNpx9By8hBVeJ+RjmsKgP2JfEX5YqsrKahaMruO2lZrNSOBisr/xlDGxtcnrBHXC7R9D1QMXIXNw45Qjw/JLQKm1U2x5Ra07UtxGF7hadxd1nf43D3yeTK6O42FWNrFebICz3f6kTtrejjawYt9ez2lUn0Nx95/y2BJ4AHmB6f3ZvmZwnWOQeXv12dqhUi2uKsE4wYdE90StJpJaGKhhfKGQqlbiK0nqjwT7+FQHZWi4HeIVlYFhCsk05IWcB0+9AoXvvw2iFNFPxWag/WS90Ju+9UpvqqJk2FarIaovaPQBKjN/NzREMsLueM8mCBdRClUJYetStw/TMupEl5a8iOgYejzx9zyJjEOcdZNZIc2NAa+agbbQFp7IC9pi+stn6qRWQ2S0w1gbeFyWPBnk9oWr+2hAjQcCwa3ggarBtfSSdaHWd5EnE2CdLszu44gTTjZ8QrEFNdzeRexfobeuxZeYqLnXmwPXppGkPrfwnTgEkRoCRdWImROswWcGcNtjdC1fmNXIuR+0xwkzo3IbDuRTO2DUSWAgZ/NMnzrOu1avo1FyKW7NVjZ3L+Sb9jgHMiUThAEgDitJ692XU8XAZQYMyRHspL9Occ53XmfFkJaIvbh9AOOHVdnRJwepQ9ER0WdnGarKGwJbeWvlopKoD3VDQ20VnoKAh2FO4NLGpJ6yWfsKdSdLmdiRlokdjWOAz9Y83SHAEV39M3AeTWm53SCrtZ4PHpj0FGguIg73v56q2kAWtJDFIA8tZBHaj26aUVusWuGMckgcBMxrKZRjucA5QbW8lReFMU5/b8RNYMEJZ7f1BB+OzdADUuGyviLqnN3w/n0q8ZlewHLSWnd41BuNPIuKJntaHaqTN2iHtkis2v5cHrVAWzWjMUt6HoWVMIx1RXltX9SZ2vF7evM1toXL0JwqEPlec6WDAGiU5h6vqEOXOY2NxOlSNxCA3YO02xRcyuvAYgIMEYYSKbbivj6pJ//Z8DHeIUlwAjagyqWDkQswB2sy0Ypc5GRJyTkKmjV0nH7TCvyQgzVJJNtp2AzinvbWTn421NyoWCe4fQv/S0I9MpUfTw6m9ak1g8GVZOA3VwZMHxSncU87w7MB9IJ4bqvWT5Yf6IQQpkmI5TEb5S/kP+azCztQl0b671XfrPzT6vy0UC8x+XaQL1I9xbjwIZbelH484BRPvJKVvCUcc42uhKob2e1rKwQrYuBi7PfvMzJx9rwT9jAHQIqcHmn9Iew/wgmX5C6E0vx8irk3YGUIlMcle9IyXg7Uh15mqQvgC1TgQfdMWuGZPgzgHxsM8XCJwI22R1bG1hm7W+vDCjybuivVnGP15C/ITsA+UeED3PTKeKx94cxWN+sm1MwzU/NKtPbpZY/57iVAcu0YA7+ZI+IXj0b1zs/K4iYG8kvlm5wH4B8g7fVo2tg0++t+a/SZRKlTWD8mGDCj3FP0rVhIFnFcJdckbOL1+vZ3S3S7nF8Ibo+uwAKOIpWpWa32uIZt10ncwJ05selcjGfH6yZWxfh4qTbKTL5H/uZwOP0WoKS7kS7quTVgfz/9J10s6egnHeEbIB5GGzt13ox7GhUBhwBFsMLPJ266HD5biqg2kuz7U7Hinhasyu9I572L83D9OrATtRM2RI3TW9wGJB0NSyT/EbMFMzD60diN2RGQpjkB11w6XQOCNfXEcEk2PgQ6skjqlhlJds3ozCfM/uwBsXXz9NYYtuepnRwLgXd62SJZVjNh0brwfHn8jxhFYFPwBAXu49l/Y3bq+RUg//l/cZxoA3CtEyT8eNPYsAXbhlaT/Q8Up2+nQzN6o+WKuYjHjrAFwvdXLH0pTEp2mnAEtz+5fdNp0DGSx48QZIQ6JGvsy/u0hKSidF9fbe4GQDNZrqiJooNVnAxIIokqZmyMyhle/+dKxCWZvfJj+ax+0XuXk6+4POWFw5QEMt4mkJYB32soEltgILag/h9xwWf3/IWEqWoPOh2t7x+uh2h9gaRzyiIvkBNn49rCEXC2LwKadH1W74cGHE/wxvBKq+2XZVssGhehCMxndaCOHj3iSDnY3OQMC8Ov8ex1hov/6KlepKwrm5IqwfLue/C4dZaxlP+bqvt6ZgIePbqt4+Po4iEQt4h5bR1QutfMd2uVVBYiUqjzT6MBQouT8WDPshO1wpPEM2+S0crz2wxofbIJUdb4KpXKQvJk2xx+m8FCy/KjaQPwRUUGKKFN/EUKSAJiXkdIiwxR6HQmxXrqmSR56QaQdOMu25ELzbWrniB4vY3TOxD7LRSRqAD9vZEy8yWn7WhQ1+gphPd3SQtey0CS6BBBtDkI0A==" title="Mekko Graphics Chart">
            <a:extLst>
              <a:ext uri="{FF2B5EF4-FFF2-40B4-BE49-F238E27FC236}">
                <a16:creationId xmlns:a16="http://schemas.microsoft.com/office/drawing/2014/main" id="{ADB46B99-7A95-4863-A440-E3737517DF78}"/>
              </a:ext>
            </a:extLst>
          </p:cNvPr>
          <p:cNvSpPr>
            <a:spLocks noChangeAspect="1"/>
          </p:cNvSpPr>
          <p:nvPr>
            <p:custDataLst>
              <p:tags r:id="rId1"/>
            </p:custDataLst>
          </p:nvPr>
        </p:nvSpPr>
        <p:spPr bwMode="gray">
          <a:xfrm>
            <a:off x="252484" y="1529571"/>
            <a:ext cx="11609316" cy="3987383"/>
          </a:xfrm>
          <a:prstGeom prst="rect">
            <a:avLst/>
          </a:prstGeom>
          <a:blipFill>
            <a:blip r:embed="rId9"/>
            <a:stretch>
              <a:fillRect/>
            </a:stretch>
          </a:blip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defTabSz="711200">
              <a:spcBef>
                <a:spcPts val="1200"/>
              </a:spcBef>
            </a:pPr>
            <a:endParaRPr lang="en-GB" sz="1400" err="1">
              <a:solidFill>
                <a:srgbClr val="000000"/>
              </a:solidFill>
            </a:endParaRPr>
          </a:p>
        </p:txBody>
      </p:sp>
      <p:sp>
        <p:nvSpPr>
          <p:cNvPr id="12" name="Rectangle 11">
            <a:extLst>
              <a:ext uri="{FF2B5EF4-FFF2-40B4-BE49-F238E27FC236}">
                <a16:creationId xmlns:a16="http://schemas.microsoft.com/office/drawing/2014/main" id="{7E889C99-A1A7-4077-9AC6-273B3C314377}"/>
              </a:ext>
            </a:extLst>
          </p:cNvPr>
          <p:cNvSpPr/>
          <p:nvPr/>
        </p:nvSpPr>
        <p:spPr bwMode="gray">
          <a:xfrm>
            <a:off x="10130695" y="5462339"/>
            <a:ext cx="1673068" cy="160609"/>
          </a:xfrm>
          <a:prstGeom prst="rect">
            <a:avLst/>
          </a:prstGeom>
          <a:solidFill>
            <a:srgbClr val="BA749F"/>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CFB79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11200">
              <a:spcBef>
                <a:spcPts val="1200"/>
              </a:spcBef>
            </a:pPr>
            <a:r>
              <a:rPr lang="en-GB" sz="700" b="1">
                <a:solidFill>
                  <a:srgbClr val="FFFFFF"/>
                </a:solidFill>
              </a:rPr>
              <a:t>Sell (Food services)</a:t>
            </a:r>
          </a:p>
        </p:txBody>
      </p:sp>
      <p:sp>
        <p:nvSpPr>
          <p:cNvPr id="16" name="Rectangle 15">
            <a:extLst>
              <a:ext uri="{FF2B5EF4-FFF2-40B4-BE49-F238E27FC236}">
                <a16:creationId xmlns:a16="http://schemas.microsoft.com/office/drawing/2014/main" id="{878B8A10-DCFF-4195-BB5A-2F8243B4B45B}"/>
              </a:ext>
            </a:extLst>
          </p:cNvPr>
          <p:cNvSpPr/>
          <p:nvPr/>
        </p:nvSpPr>
        <p:spPr bwMode="gray">
          <a:xfrm>
            <a:off x="2394171" y="5462339"/>
            <a:ext cx="1400980" cy="160609"/>
          </a:xfrm>
          <a:prstGeom prst="rect">
            <a:avLst/>
          </a:prstGeom>
          <a:solidFill>
            <a:srgbClr val="BA749F"/>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11200">
              <a:spcBef>
                <a:spcPts val="1200"/>
              </a:spcBef>
            </a:pPr>
            <a:r>
              <a:rPr lang="en-GB" sz="700" b="1">
                <a:solidFill>
                  <a:srgbClr val="FFFFFF"/>
                </a:solidFill>
              </a:rPr>
              <a:t>Manufacture</a:t>
            </a:r>
          </a:p>
        </p:txBody>
      </p:sp>
      <p:sp>
        <p:nvSpPr>
          <p:cNvPr id="17" name="Rectangle 16">
            <a:extLst>
              <a:ext uri="{FF2B5EF4-FFF2-40B4-BE49-F238E27FC236}">
                <a16:creationId xmlns:a16="http://schemas.microsoft.com/office/drawing/2014/main" id="{F9271E45-D278-46C3-9719-30B32DB607AA}"/>
              </a:ext>
            </a:extLst>
          </p:cNvPr>
          <p:cNvSpPr/>
          <p:nvPr/>
        </p:nvSpPr>
        <p:spPr bwMode="gray">
          <a:xfrm>
            <a:off x="595413" y="5462339"/>
            <a:ext cx="310533" cy="160609"/>
          </a:xfrm>
          <a:prstGeom prst="rect">
            <a:avLst/>
          </a:prstGeom>
          <a:solidFill>
            <a:srgbClr val="B4B4B4"/>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11200">
              <a:spcBef>
                <a:spcPts val="1200"/>
              </a:spcBef>
            </a:pPr>
            <a:r>
              <a:rPr lang="en-GB" sz="700" b="1">
                <a:solidFill>
                  <a:srgbClr val="000000"/>
                </a:solidFill>
              </a:rPr>
              <a:t>Input</a:t>
            </a:r>
          </a:p>
        </p:txBody>
      </p:sp>
      <p:sp>
        <p:nvSpPr>
          <p:cNvPr id="18" name="Rectangle 17">
            <a:extLst>
              <a:ext uri="{FF2B5EF4-FFF2-40B4-BE49-F238E27FC236}">
                <a16:creationId xmlns:a16="http://schemas.microsoft.com/office/drawing/2014/main" id="{0C63CC4C-8A63-40CE-8D40-B99C8C427125}"/>
              </a:ext>
            </a:extLst>
          </p:cNvPr>
          <p:cNvSpPr/>
          <p:nvPr>
            <p:custDataLst>
              <p:tags r:id="rId2"/>
            </p:custDataLst>
          </p:nvPr>
        </p:nvSpPr>
        <p:spPr bwMode="gray">
          <a:xfrm>
            <a:off x="6475645" y="5462339"/>
            <a:ext cx="3628074" cy="160609"/>
          </a:xfrm>
          <a:prstGeom prst="rect">
            <a:avLst/>
          </a:prstGeom>
          <a:solidFill>
            <a:srgbClr val="83AC9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11200">
              <a:spcBef>
                <a:spcPts val="1200"/>
              </a:spcBef>
            </a:pPr>
            <a:r>
              <a:rPr lang="en-GB" sz="700" b="1">
                <a:solidFill>
                  <a:srgbClr val="FFFFFF"/>
                </a:solidFill>
              </a:rPr>
              <a:t>Sell (Retail)</a:t>
            </a:r>
          </a:p>
        </p:txBody>
      </p:sp>
      <p:sp>
        <p:nvSpPr>
          <p:cNvPr id="19" name="Rectangle 18">
            <a:extLst>
              <a:ext uri="{FF2B5EF4-FFF2-40B4-BE49-F238E27FC236}">
                <a16:creationId xmlns:a16="http://schemas.microsoft.com/office/drawing/2014/main" id="{D516C394-AD45-4081-B115-D67BB09C5E16}"/>
              </a:ext>
            </a:extLst>
          </p:cNvPr>
          <p:cNvSpPr/>
          <p:nvPr/>
        </p:nvSpPr>
        <p:spPr bwMode="gray">
          <a:xfrm>
            <a:off x="6232308" y="5462339"/>
            <a:ext cx="216362" cy="160609"/>
          </a:xfrm>
          <a:prstGeom prst="rect">
            <a:avLst/>
          </a:prstGeom>
          <a:solidFill>
            <a:srgbClr val="A3BCD3"/>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11200">
              <a:spcBef>
                <a:spcPts val="1200"/>
              </a:spcBef>
            </a:pPr>
            <a:r>
              <a:rPr lang="en-GB" sz="700" b="1">
                <a:solidFill>
                  <a:srgbClr val="000000"/>
                </a:solidFill>
              </a:rPr>
              <a:t>Log.</a:t>
            </a:r>
          </a:p>
        </p:txBody>
      </p:sp>
      <p:sp>
        <p:nvSpPr>
          <p:cNvPr id="20" name="Rectangle 19">
            <a:extLst>
              <a:ext uri="{FF2B5EF4-FFF2-40B4-BE49-F238E27FC236}">
                <a16:creationId xmlns:a16="http://schemas.microsoft.com/office/drawing/2014/main" id="{A7F9E66F-05CE-47CF-A5E8-3D51D9FB9839}"/>
              </a:ext>
            </a:extLst>
          </p:cNvPr>
          <p:cNvSpPr/>
          <p:nvPr>
            <p:custDataLst>
              <p:tags r:id="rId3"/>
            </p:custDataLst>
          </p:nvPr>
        </p:nvSpPr>
        <p:spPr bwMode="gray">
          <a:xfrm>
            <a:off x="3822126" y="5462340"/>
            <a:ext cx="2383207" cy="148790"/>
          </a:xfrm>
          <a:prstGeom prst="rect">
            <a:avLst/>
          </a:prstGeom>
          <a:solidFill>
            <a:srgbClr val="B4B4B4"/>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11200">
              <a:spcBef>
                <a:spcPts val="1200"/>
              </a:spcBef>
            </a:pPr>
            <a:r>
              <a:rPr lang="en-GB" sz="700" b="1">
                <a:solidFill>
                  <a:srgbClr val="000000"/>
                </a:solidFill>
              </a:rPr>
              <a:t>Wholesale</a:t>
            </a:r>
          </a:p>
        </p:txBody>
      </p:sp>
      <p:sp>
        <p:nvSpPr>
          <p:cNvPr id="21" name="Rectangle 20">
            <a:extLst>
              <a:ext uri="{FF2B5EF4-FFF2-40B4-BE49-F238E27FC236}">
                <a16:creationId xmlns:a16="http://schemas.microsoft.com/office/drawing/2014/main" id="{2AB363BE-9D2D-45AB-B6D1-F7A4AE8894C0}"/>
              </a:ext>
            </a:extLst>
          </p:cNvPr>
          <p:cNvSpPr/>
          <p:nvPr/>
        </p:nvSpPr>
        <p:spPr bwMode="gray">
          <a:xfrm>
            <a:off x="932921" y="5462339"/>
            <a:ext cx="703650" cy="160609"/>
          </a:xfrm>
          <a:prstGeom prst="rect">
            <a:avLst/>
          </a:prstGeom>
          <a:solidFill>
            <a:srgbClr val="A3BCD3"/>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11200">
              <a:spcBef>
                <a:spcPts val="1200"/>
              </a:spcBef>
            </a:pPr>
            <a:r>
              <a:rPr lang="en-GB" sz="700" b="1">
                <a:solidFill>
                  <a:srgbClr val="000000"/>
                </a:solidFill>
              </a:rPr>
              <a:t>Produce</a:t>
            </a:r>
          </a:p>
        </p:txBody>
      </p:sp>
      <p:sp>
        <p:nvSpPr>
          <p:cNvPr id="22" name="Rectangle 21">
            <a:extLst>
              <a:ext uri="{FF2B5EF4-FFF2-40B4-BE49-F238E27FC236}">
                <a16:creationId xmlns:a16="http://schemas.microsoft.com/office/drawing/2014/main" id="{EB9504D4-993D-41FB-AFF5-367596C431E4}"/>
              </a:ext>
            </a:extLst>
          </p:cNvPr>
          <p:cNvSpPr/>
          <p:nvPr/>
        </p:nvSpPr>
        <p:spPr bwMode="gray">
          <a:xfrm>
            <a:off x="1663546" y="5462339"/>
            <a:ext cx="703650" cy="160609"/>
          </a:xfrm>
          <a:prstGeom prst="rect">
            <a:avLst/>
          </a:prstGeom>
          <a:solidFill>
            <a:srgbClr val="83AC9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11200">
              <a:spcBef>
                <a:spcPts val="1200"/>
              </a:spcBef>
            </a:pPr>
            <a:r>
              <a:rPr lang="en-GB" sz="700" b="1">
                <a:solidFill>
                  <a:srgbClr val="FFFFFF"/>
                </a:solidFill>
              </a:rPr>
              <a:t>Process</a:t>
            </a:r>
          </a:p>
        </p:txBody>
      </p:sp>
      <p:sp>
        <p:nvSpPr>
          <p:cNvPr id="23" name="btfpNotesBox279496">
            <a:extLst>
              <a:ext uri="{FF2B5EF4-FFF2-40B4-BE49-F238E27FC236}">
                <a16:creationId xmlns:a16="http://schemas.microsoft.com/office/drawing/2014/main" id="{12A353AB-CFD4-42DB-8ADF-C08C06B82258}"/>
              </a:ext>
            </a:extLst>
          </p:cNvPr>
          <p:cNvSpPr txBox="1"/>
          <p:nvPr>
            <p:custDataLst>
              <p:tags r:id="rId4"/>
            </p:custDataLst>
          </p:nvPr>
        </p:nvSpPr>
        <p:spPr bwMode="gray">
          <a:xfrm>
            <a:off x="330199" y="5894284"/>
            <a:ext cx="11531600" cy="700192"/>
          </a:xfrm>
          <a:prstGeom prst="rect">
            <a:avLst/>
          </a:prstGeom>
          <a:noFill/>
        </p:spPr>
        <p:txBody>
          <a:bodyPr vert="horz" wrap="square" lIns="0" tIns="0" rIns="0" bIns="0" rtlCol="0" anchor="b">
            <a:spAutoFit/>
          </a:bodyPr>
          <a:lstStyle/>
          <a:p>
            <a:pPr defTabSz="711200">
              <a:spcBef>
                <a:spcPts val="1200"/>
              </a:spcBef>
            </a:pPr>
            <a:r>
              <a:rPr lang="en-GB" sz="650">
                <a:solidFill>
                  <a:srgbClr val="000000"/>
                </a:solidFill>
              </a:rPr>
              <a:t>Source: Bain for NFS. </a:t>
            </a:r>
            <a:br>
              <a:rPr lang="en-GB" sz="650">
                <a:solidFill>
                  <a:srgbClr val="000000"/>
                </a:solidFill>
              </a:rPr>
            </a:br>
            <a:r>
              <a:rPr lang="en-GB" sz="650">
                <a:solidFill>
                  <a:srgbClr val="000000"/>
                </a:solidFill>
              </a:rPr>
              <a:t>Note: Top 5 players shown in each market; Overall market sizes from Annual Business Survey (excl. Produce), Produce market size based on Agriculture in the UK and Euromonitor; Chemicals, Seeds, Feeds: reported company financials from Capital IQ (CIQ) and Amadeus, companies shown based on global players identified in IPES (2017) report and CIQ data; Other inputs includes wholesale of live animals and agents involved in wholesale of agricultural goods, no players identified; Produce: share shown as latest reported company revenues 2017 – 2018; Process: shares based on CIQ revenues of processing subsidiaries (based on SIC code) of top 15 UK food manufacturers (Grocer report), some overlap with manufacturing as not split out in company financials, Dairy and Beverage processing included in manufacture as ABS and company financial data does not differentiate between activities; Manufacture: share shown as % of total sales in product category, not actual revenues, staple foods includes cooking ingredients, majority of private label is from large branded players but revenues not available; Alcoholic Drinks: reported revenues shown including exports, data provided by Defra; Wholesale: company revenues from Amadeus; Logistics breakdown not available as key players generate revenues in markets other than food; Retail market shares shown as 12 weeks ending 31</a:t>
            </a:r>
            <a:r>
              <a:rPr lang="en-GB" sz="650" baseline="30000">
                <a:solidFill>
                  <a:srgbClr val="000000"/>
                </a:solidFill>
              </a:rPr>
              <a:t>th</a:t>
            </a:r>
            <a:r>
              <a:rPr lang="en-GB" sz="650">
                <a:solidFill>
                  <a:srgbClr val="000000"/>
                </a:solidFill>
              </a:rPr>
              <a:t> Dec 2017 from Kantar; Foodservices: reported company revenues from Global Data; Revenue data from CIQ and Amadeus is for UK-operating companies, but may include some non-UK revenue depending on company reporting structure; Source: Annual Business Survey (ABS), ONS, 2018; Agriculture in the UK, Defra, 2018; Top 150, OC&amp;C / The Grocer, 2018;  Kantar World Panel; Global Data; Company Reports; Euromonitor; Company financials from Capital IQ (CIQ), Companies House, Amadeus, Fame; Defra analysis; Too big to feed, International Panel of Experts on Sustainable Food Systems (IPES), 2017</a:t>
            </a:r>
          </a:p>
        </p:txBody>
      </p:sp>
      <p:graphicFrame>
        <p:nvGraphicFramePr>
          <p:cNvPr id="24" name="btfpTable346839">
            <a:extLst>
              <a:ext uri="{FF2B5EF4-FFF2-40B4-BE49-F238E27FC236}">
                <a16:creationId xmlns:a16="http://schemas.microsoft.com/office/drawing/2014/main" id="{C4B2AA9F-DAFC-4020-91B5-7A18956A2F7E}"/>
              </a:ext>
            </a:extLst>
          </p:cNvPr>
          <p:cNvGraphicFramePr>
            <a:graphicFrameLocks noGrp="1"/>
          </p:cNvGraphicFramePr>
          <p:nvPr>
            <p:custDataLst>
              <p:tags r:id="rId5"/>
            </p:custDataLst>
          </p:nvPr>
        </p:nvGraphicFramePr>
        <p:xfrm>
          <a:off x="595413" y="5626093"/>
          <a:ext cx="11208349" cy="190126"/>
        </p:xfrm>
        <a:graphic>
          <a:graphicData uri="http://schemas.openxmlformats.org/drawingml/2006/table">
            <a:tbl>
              <a:tblPr firstCol="1">
                <a:tableStyleId>{68D230F3-CF80-4859-8CE7-A43EE81993B5}</a:tableStyleId>
              </a:tblPr>
              <a:tblGrid>
                <a:gridCol w="340458">
                  <a:extLst>
                    <a:ext uri="{9D8B030D-6E8A-4147-A177-3AD203B41FA5}">
                      <a16:colId xmlns:a16="http://schemas.microsoft.com/office/drawing/2014/main" val="110844049"/>
                    </a:ext>
                  </a:extLst>
                </a:gridCol>
                <a:gridCol w="713315">
                  <a:extLst>
                    <a:ext uri="{9D8B030D-6E8A-4147-A177-3AD203B41FA5}">
                      <a16:colId xmlns:a16="http://schemas.microsoft.com/office/drawing/2014/main" val="1061195304"/>
                    </a:ext>
                  </a:extLst>
                </a:gridCol>
                <a:gridCol w="726621">
                  <a:extLst>
                    <a:ext uri="{9D8B030D-6E8A-4147-A177-3AD203B41FA5}">
                      <a16:colId xmlns:a16="http://schemas.microsoft.com/office/drawing/2014/main" val="1514042833"/>
                    </a:ext>
                  </a:extLst>
                </a:gridCol>
                <a:gridCol w="889907">
                  <a:extLst>
                    <a:ext uri="{9D8B030D-6E8A-4147-A177-3AD203B41FA5}">
                      <a16:colId xmlns:a16="http://schemas.microsoft.com/office/drawing/2014/main" val="495692945"/>
                    </a:ext>
                  </a:extLst>
                </a:gridCol>
                <a:gridCol w="547007">
                  <a:extLst>
                    <a:ext uri="{9D8B030D-6E8A-4147-A177-3AD203B41FA5}">
                      <a16:colId xmlns:a16="http://schemas.microsoft.com/office/drawing/2014/main" val="4265635996"/>
                    </a:ext>
                  </a:extLst>
                </a:gridCol>
                <a:gridCol w="2399393">
                  <a:extLst>
                    <a:ext uri="{9D8B030D-6E8A-4147-A177-3AD203B41FA5}">
                      <a16:colId xmlns:a16="http://schemas.microsoft.com/office/drawing/2014/main" val="344144986"/>
                    </a:ext>
                  </a:extLst>
                </a:gridCol>
                <a:gridCol w="246743">
                  <a:extLst>
                    <a:ext uri="{9D8B030D-6E8A-4147-A177-3AD203B41FA5}">
                      <a16:colId xmlns:a16="http://schemas.microsoft.com/office/drawing/2014/main" val="588468597"/>
                    </a:ext>
                  </a:extLst>
                </a:gridCol>
                <a:gridCol w="3664857">
                  <a:extLst>
                    <a:ext uri="{9D8B030D-6E8A-4147-A177-3AD203B41FA5}">
                      <a16:colId xmlns:a16="http://schemas.microsoft.com/office/drawing/2014/main" val="2019107312"/>
                    </a:ext>
                  </a:extLst>
                </a:gridCol>
                <a:gridCol w="1680048">
                  <a:extLst>
                    <a:ext uri="{9D8B030D-6E8A-4147-A177-3AD203B41FA5}">
                      <a16:colId xmlns:a16="http://schemas.microsoft.com/office/drawing/2014/main" val="3666958920"/>
                    </a:ext>
                  </a:extLst>
                </a:gridCol>
              </a:tblGrid>
              <a:tr h="190126">
                <a:tc>
                  <a:txBody>
                    <a:bodyPr/>
                    <a:lstStyle/>
                    <a:p>
                      <a:pPr marL="0" indent="0" algn="ctr">
                        <a:buFontTx/>
                        <a:buNone/>
                      </a:pPr>
                      <a:r>
                        <a:rPr lang="en-GB" sz="800" b="0"/>
                        <a:t>2</a:t>
                      </a:r>
                    </a:p>
                  </a:txBody>
                  <a:tcPr marL="0" marR="0" marT="0" marB="0" anchor="ct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ctr">
                        <a:buFontTx/>
                        <a:buNone/>
                      </a:pPr>
                      <a:r>
                        <a:rPr lang="en-GB" sz="800"/>
                        <a:t>220</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ctr">
                        <a:buFontTx/>
                        <a:buNone/>
                      </a:pPr>
                      <a:r>
                        <a:rPr lang="en-GB" sz="800"/>
                        <a:t>2</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ctr">
                        <a:buFontTx/>
                        <a:buNone/>
                      </a:pPr>
                      <a:r>
                        <a:rPr lang="en-GB" sz="800"/>
                        <a:t>6</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ctr">
                        <a:buFontTx/>
                        <a:buNone/>
                      </a:pPr>
                      <a:r>
                        <a:rPr lang="en-GB" sz="800"/>
                        <a:t>2</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ctr">
                        <a:buFontTx/>
                        <a:buNone/>
                      </a:pPr>
                      <a:r>
                        <a:rPr lang="en-GB" sz="800"/>
                        <a:t>16</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ctr">
                        <a:buFontTx/>
                        <a:buNone/>
                      </a:pPr>
                      <a:r>
                        <a:rPr lang="en-GB" sz="800"/>
                        <a:t>17</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ctr">
                        <a:buFontTx/>
                        <a:buNone/>
                      </a:pPr>
                      <a:r>
                        <a:rPr lang="en-GB" sz="800"/>
                        <a:t>56</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ctr">
                        <a:buFontTx/>
                        <a:buNone/>
                      </a:pPr>
                      <a:r>
                        <a:rPr lang="en-GB" sz="800"/>
                        <a:t>135</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37426100"/>
                  </a:ext>
                </a:extLst>
              </a:tr>
            </a:tbl>
          </a:graphicData>
        </a:graphic>
      </p:graphicFrame>
      <p:sp>
        <p:nvSpPr>
          <p:cNvPr id="25" name="TextBox 24">
            <a:extLst>
              <a:ext uri="{FF2B5EF4-FFF2-40B4-BE49-F238E27FC236}">
                <a16:creationId xmlns:a16="http://schemas.microsoft.com/office/drawing/2014/main" id="{2E08C6E9-D23C-453A-8761-1BDEE5A0F3B7}"/>
              </a:ext>
            </a:extLst>
          </p:cNvPr>
          <p:cNvSpPr txBox="1"/>
          <p:nvPr>
            <p:custDataLst>
              <p:tags r:id="rId6"/>
            </p:custDataLst>
          </p:nvPr>
        </p:nvSpPr>
        <p:spPr bwMode="gray">
          <a:xfrm>
            <a:off x="71314" y="5607514"/>
            <a:ext cx="728786" cy="318924"/>
          </a:xfrm>
          <a:prstGeom prst="rect">
            <a:avLst/>
          </a:prstGeom>
          <a:noFill/>
        </p:spPr>
        <p:txBody>
          <a:bodyPr wrap="square" lIns="36000" tIns="36000" rIns="36000" bIns="36000" rtlCol="0">
            <a:spAutoFit/>
          </a:bodyPr>
          <a:lstStyle/>
          <a:p>
            <a:pPr defTabSz="711200">
              <a:spcBef>
                <a:spcPts val="1200"/>
              </a:spcBef>
            </a:pPr>
            <a:r>
              <a:rPr lang="en-GB" sz="800" b="1">
                <a:solidFill>
                  <a:srgbClr val="000000"/>
                </a:solidFill>
              </a:rPr>
              <a:t>Businesses (#K)</a:t>
            </a:r>
          </a:p>
        </p:txBody>
      </p:sp>
    </p:spTree>
    <p:extLst>
      <p:ext uri="{BB962C8B-B14F-4D97-AF65-F5344CB8AC3E}">
        <p14:creationId xmlns:p14="http://schemas.microsoft.com/office/powerpoint/2010/main" val="193716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65C87B-33AC-4831-A677-22E38624B313}"/>
              </a:ext>
            </a:extLst>
          </p:cNvPr>
          <p:cNvSpPr txBox="1">
            <a:spLocks/>
          </p:cNvSpPr>
          <p:nvPr/>
        </p:nvSpPr>
        <p:spPr>
          <a:xfrm>
            <a:off x="327259" y="341869"/>
            <a:ext cx="1046309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597B7C"/>
                </a:solidFill>
                <a:effectLst/>
                <a:uLnTx/>
                <a:uFillTx/>
                <a:latin typeface="Franklin Gothic Book" panose="020B0503020102020204" pitchFamily="34" charset="0"/>
                <a:ea typeface="+mj-ea"/>
                <a:cs typeface="+mj-cs"/>
              </a:rPr>
              <a:t>UK uses ~1.5x its land area to feed itself</a:t>
            </a:r>
          </a:p>
        </p:txBody>
      </p:sp>
      <p:pic>
        <p:nvPicPr>
          <p:cNvPr id="14" name="Graphic 13">
            <a:extLst>
              <a:ext uri="{FF2B5EF4-FFF2-40B4-BE49-F238E27FC236}">
                <a16:creationId xmlns:a16="http://schemas.microsoft.com/office/drawing/2014/main" id="{5658A7DA-3CC3-8161-1014-3FF66077D7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8829" y="1188075"/>
            <a:ext cx="5229225" cy="5219700"/>
          </a:xfrm>
          <a:prstGeom prst="rect">
            <a:avLst/>
          </a:prstGeom>
        </p:spPr>
      </p:pic>
      <p:sp>
        <p:nvSpPr>
          <p:cNvPr id="15" name="TextBox 14">
            <a:extLst>
              <a:ext uri="{FF2B5EF4-FFF2-40B4-BE49-F238E27FC236}">
                <a16:creationId xmlns:a16="http://schemas.microsoft.com/office/drawing/2014/main" id="{F9C25C0F-6942-963C-46D4-1332B08B4760}"/>
              </a:ext>
            </a:extLst>
          </p:cNvPr>
          <p:cNvSpPr txBox="1"/>
          <p:nvPr/>
        </p:nvSpPr>
        <p:spPr>
          <a:xfrm>
            <a:off x="2271252" y="6309493"/>
            <a:ext cx="981545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alibri Light" panose="020F0302020204030204"/>
                <a:ea typeface="+mn-ea"/>
                <a:cs typeface="+mn-cs"/>
              </a:rPr>
              <a:t>Source: </a:t>
            </a:r>
            <a:r>
              <a:rPr kumimoji="0" lang="en-US" sz="800" b="0" i="0" u="none" strike="noStrike" kern="1200" cap="none" spc="0" normalizeH="0" baseline="0" noProof="0">
                <a:ln>
                  <a:noFill/>
                </a:ln>
                <a:solidFill>
                  <a:prstClr val="black"/>
                </a:solidFill>
                <a:effectLst/>
                <a:uLnTx/>
                <a:uFillTx/>
                <a:latin typeface="Calibri Light" panose="020F0302020204030204"/>
                <a:ea typeface="+mn-ea"/>
                <a:cs typeface="+mn-cs"/>
              </a:rPr>
              <a:t>National Food Strategy based on: </a:t>
            </a:r>
            <a:r>
              <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rPr>
              <a:t>Poore, J. and </a:t>
            </a:r>
            <a:r>
              <a:rPr kumimoji="0" lang="en-GB" sz="800" b="0" i="0" u="none" strike="noStrike" kern="1200" cap="none" spc="0" normalizeH="0" baseline="0" noProof="0" err="1">
                <a:ln>
                  <a:noFill/>
                </a:ln>
                <a:solidFill>
                  <a:prstClr val="black"/>
                </a:solidFill>
                <a:effectLst/>
                <a:uLnTx/>
                <a:uFillTx/>
                <a:latin typeface="Calibri Light" panose="020F0302020204030204"/>
                <a:ea typeface="+mn-ea"/>
                <a:cs typeface="+mn-cs"/>
              </a:rPr>
              <a:t>Nemecek</a:t>
            </a:r>
            <a:r>
              <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rPr>
              <a:t>, T. (2018</a:t>
            </a:r>
            <a:r>
              <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hlinkClick r:id="rId5"/>
              </a:rPr>
              <a:t>). Reducing food’s environmental impacts through producers and consumers. </a:t>
            </a:r>
            <a:r>
              <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rPr>
              <a:t>Science 360:987-992. [online]; de Ruiter, H. </a:t>
            </a:r>
            <a:r>
              <a:rPr kumimoji="0" lang="en-GB" sz="800" b="0" i="0" u="none" strike="noStrike" kern="1200" cap="none" spc="0" normalizeH="0" baseline="0" noProof="0" err="1">
                <a:ln>
                  <a:noFill/>
                </a:ln>
                <a:solidFill>
                  <a:prstClr val="black"/>
                </a:solidFill>
                <a:effectLst/>
                <a:uLnTx/>
                <a:uFillTx/>
                <a:latin typeface="Calibri Light" panose="020F0302020204030204"/>
                <a:ea typeface="+mn-ea"/>
                <a:cs typeface="+mn-cs"/>
              </a:rPr>
              <a:t>Macdiarmid</a:t>
            </a:r>
            <a:r>
              <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rPr>
              <a:t>, J, Matthews, R. Et al. (2017). </a:t>
            </a:r>
            <a:r>
              <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hlinkClick r:id="rId6"/>
              </a:rPr>
              <a:t>Total global agricultural land footprint associated with UK food supply 1986–2011</a:t>
            </a:r>
            <a:r>
              <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rPr>
              <a:t>. Global Environmental Change. 43. 72 - 81. [online]; ONS (2019). </a:t>
            </a:r>
            <a:r>
              <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hlinkClick r:id="rId7"/>
              </a:rPr>
              <a:t>UK natural capital: urban accounts. </a:t>
            </a:r>
            <a:r>
              <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rPr>
              <a:t>[online].  WWF (2020). </a:t>
            </a:r>
            <a:r>
              <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hlinkClick r:id="rId8"/>
              </a:rPr>
              <a:t>Bending the Curve: The Restorative Power of Planet-Based Diets</a:t>
            </a:r>
            <a:r>
              <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rPr>
              <a:t>. [online]; Forestry Commission. (2020). </a:t>
            </a:r>
            <a:r>
              <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hlinkClick r:id="rId9"/>
              </a:rPr>
              <a:t>Forestry Statistics 2020: A compendium of statistics about woodland, forestry and primary wood processing in the United Kingdom</a:t>
            </a:r>
            <a:r>
              <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rPr>
              <a:t>. [National Statistics. [online]; CEH (2000). </a:t>
            </a:r>
            <a:r>
              <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hlinkClick r:id="rId10"/>
              </a:rPr>
              <a:t>LAND COVER MAP 2000. [online; </a:t>
            </a:r>
            <a:r>
              <a:rPr kumimoji="0" lang="en-US" sz="800" b="0" i="0" u="none" strike="noStrike" kern="1200" cap="none" spc="0" normalizeH="0" baseline="0" noProof="0">
                <a:ln>
                  <a:noFill/>
                </a:ln>
                <a:solidFill>
                  <a:prstClr val="black"/>
                </a:solidFill>
                <a:effectLst/>
                <a:uLnTx/>
                <a:uFillTx/>
                <a:latin typeface="Calibri Light" panose="020F0302020204030204"/>
                <a:ea typeface="+mn-ea"/>
                <a:cs typeface="+mn-cs"/>
              </a:rPr>
              <a:t>Corine Land Cover (2012);</a:t>
            </a:r>
            <a:r>
              <a:rPr kumimoji="0" lang="en-US" sz="800" b="0" i="0" u="none" strike="noStrike" kern="1200" cap="none" spc="0" normalizeH="0" baseline="0" noProof="0">
                <a:ln>
                  <a:noFill/>
                </a:ln>
                <a:solidFill>
                  <a:prstClr val="black"/>
                </a:solidFill>
                <a:effectLst/>
                <a:uLnTx/>
                <a:uFillTx/>
                <a:latin typeface="Calibri Light" panose="020F0302020204030204"/>
                <a:ea typeface="+mn-ea"/>
                <a:cs typeface="+mn-cs"/>
                <a:hlinkClick r:id="rId11"/>
              </a:rPr>
              <a:t> BBC </a:t>
            </a:r>
            <a:r>
              <a:rPr kumimoji="0" lang="en-US" sz="800" b="0" i="0" u="none" strike="noStrike" kern="1200" cap="none" spc="0" normalizeH="0" baseline="0" noProof="0">
                <a:ln>
                  <a:noFill/>
                </a:ln>
                <a:solidFill>
                  <a:prstClr val="black"/>
                </a:solidFill>
                <a:effectLst/>
                <a:uLnTx/>
                <a:uFillTx/>
                <a:latin typeface="Calibri Light" panose="020F0302020204030204"/>
                <a:ea typeface="+mn-ea"/>
                <a:cs typeface="+mn-cs"/>
              </a:rPr>
              <a:t>(2017). </a:t>
            </a:r>
            <a:endParaRPr kumimoji="0" lang="en-GB" sz="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7" name="TextBox 16">
            <a:extLst>
              <a:ext uri="{FF2B5EF4-FFF2-40B4-BE49-F238E27FC236}">
                <a16:creationId xmlns:a16="http://schemas.microsoft.com/office/drawing/2014/main" id="{B899BF32-8454-5A84-EF8D-67C8FA32745D}"/>
              </a:ext>
            </a:extLst>
          </p:cNvPr>
          <p:cNvSpPr txBox="1"/>
          <p:nvPr/>
        </p:nvSpPr>
        <p:spPr>
          <a:xfrm>
            <a:off x="215089" y="1492980"/>
            <a:ext cx="158539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panose="020F0502020204030204"/>
                <a:ea typeface="+mn-ea"/>
                <a:cs typeface="+mn-cs"/>
              </a:rPr>
              <a:t>We use 5x as much land for golf courses (red) as for orchards (blue)</a:t>
            </a:r>
          </a:p>
        </p:txBody>
      </p:sp>
      <p:sp>
        <p:nvSpPr>
          <p:cNvPr id="18" name="TextBox 17">
            <a:extLst>
              <a:ext uri="{FF2B5EF4-FFF2-40B4-BE49-F238E27FC236}">
                <a16:creationId xmlns:a16="http://schemas.microsoft.com/office/drawing/2014/main" id="{46CEE53F-65A4-F7C8-CD47-60F8831E6E09}"/>
              </a:ext>
            </a:extLst>
          </p:cNvPr>
          <p:cNvSpPr txBox="1"/>
          <p:nvPr/>
        </p:nvSpPr>
        <p:spPr>
          <a:xfrm>
            <a:off x="7433611" y="1367839"/>
            <a:ext cx="422992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This map shows the areas used to grow different types of food we eat.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Overall, around 70% of UK land, and an area about this size overseas, is used to grow our food.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Of this whole area, only 15% is used to grow the grains, fruit, and vegetables we directly consume.</a:t>
            </a:r>
          </a:p>
        </p:txBody>
      </p:sp>
      <p:sp>
        <p:nvSpPr>
          <p:cNvPr id="19" name="TextBox 18">
            <a:extLst>
              <a:ext uri="{FF2B5EF4-FFF2-40B4-BE49-F238E27FC236}">
                <a16:creationId xmlns:a16="http://schemas.microsoft.com/office/drawing/2014/main" id="{FAE88DF1-E5F6-8749-5127-C0FB2853B6AA}"/>
              </a:ext>
            </a:extLst>
          </p:cNvPr>
          <p:cNvSpPr txBox="1"/>
          <p:nvPr/>
        </p:nvSpPr>
        <p:spPr>
          <a:xfrm>
            <a:off x="264307" y="4523641"/>
            <a:ext cx="158539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panose="020F0502020204030204"/>
                <a:ea typeface="+mn-ea"/>
                <a:cs typeface="+mn-cs"/>
              </a:rPr>
              <a:t>Pigs (blue) and poultry (yellow) combined use 5% of UK land, mostly for feed crops, but a larger area overseas</a:t>
            </a:r>
          </a:p>
        </p:txBody>
      </p:sp>
      <p:sp>
        <p:nvSpPr>
          <p:cNvPr id="20" name="TextBox 19">
            <a:extLst>
              <a:ext uri="{FF2B5EF4-FFF2-40B4-BE49-F238E27FC236}">
                <a16:creationId xmlns:a16="http://schemas.microsoft.com/office/drawing/2014/main" id="{3B4ADF9F-02A3-540F-B408-2D3BE3BB8F57}"/>
              </a:ext>
            </a:extLst>
          </p:cNvPr>
          <p:cNvSpPr txBox="1"/>
          <p:nvPr/>
        </p:nvSpPr>
        <p:spPr>
          <a:xfrm>
            <a:off x="3001666" y="5544828"/>
            <a:ext cx="83545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Peat</a:t>
            </a:r>
          </a:p>
        </p:txBody>
      </p:sp>
      <p:sp>
        <p:nvSpPr>
          <p:cNvPr id="21" name="TextBox 20">
            <a:extLst>
              <a:ext uri="{FF2B5EF4-FFF2-40B4-BE49-F238E27FC236}">
                <a16:creationId xmlns:a16="http://schemas.microsoft.com/office/drawing/2014/main" id="{425F5702-3412-C09E-E884-0316B10EE791}"/>
              </a:ext>
            </a:extLst>
          </p:cNvPr>
          <p:cNvSpPr txBox="1"/>
          <p:nvPr/>
        </p:nvSpPr>
        <p:spPr>
          <a:xfrm>
            <a:off x="159090" y="2634151"/>
            <a:ext cx="17776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panose="020F0502020204030204"/>
                <a:ea typeface="+mn-ea"/>
                <a:cs typeface="+mn-cs"/>
              </a:rPr>
              <a:t>All the plants we eat including potatoes (orange), fruit and veg (tan), and all imported cereals, fruit and veg (green) use just 15% of our total land footprint.</a:t>
            </a:r>
          </a:p>
        </p:txBody>
      </p:sp>
      <p:sp>
        <p:nvSpPr>
          <p:cNvPr id="22" name="TextBox 21">
            <a:extLst>
              <a:ext uri="{FF2B5EF4-FFF2-40B4-BE49-F238E27FC236}">
                <a16:creationId xmlns:a16="http://schemas.microsoft.com/office/drawing/2014/main" id="{0ECDCCED-67F7-F747-F979-60195E10FB75}"/>
              </a:ext>
            </a:extLst>
          </p:cNvPr>
          <p:cNvSpPr txBox="1"/>
          <p:nvPr/>
        </p:nvSpPr>
        <p:spPr>
          <a:xfrm>
            <a:off x="3343601" y="4996659"/>
            <a:ext cx="83545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Calibri" panose="020F0502020204030204"/>
                <a:ea typeface="+mn-ea"/>
                <a:cs typeface="+mn-cs"/>
              </a:rPr>
              <a:t>Dairy</a:t>
            </a:r>
          </a:p>
        </p:txBody>
      </p:sp>
      <p:sp>
        <p:nvSpPr>
          <p:cNvPr id="23" name="TextBox 22">
            <a:extLst>
              <a:ext uri="{FF2B5EF4-FFF2-40B4-BE49-F238E27FC236}">
                <a16:creationId xmlns:a16="http://schemas.microsoft.com/office/drawing/2014/main" id="{A073B71A-5923-0E5A-7FBE-6FDE8C5C7540}"/>
              </a:ext>
            </a:extLst>
          </p:cNvPr>
          <p:cNvSpPr txBox="1"/>
          <p:nvPr/>
        </p:nvSpPr>
        <p:spPr>
          <a:xfrm>
            <a:off x="4725858" y="4523641"/>
            <a:ext cx="158539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panose="020F0502020204030204"/>
                <a:ea typeface="+mn-ea"/>
                <a:cs typeface="+mn-cs"/>
              </a:rPr>
              <a:t>Our consumption of beef and lamb takes up 40% of the UK, and an area larger than Scotland overseas</a:t>
            </a:r>
          </a:p>
        </p:txBody>
      </p:sp>
      <p:sp>
        <p:nvSpPr>
          <p:cNvPr id="24" name="btfpNotesBox406422">
            <a:extLst>
              <a:ext uri="{FF2B5EF4-FFF2-40B4-BE49-F238E27FC236}">
                <a16:creationId xmlns:a16="http://schemas.microsoft.com/office/drawing/2014/main" id="{08DC1FFE-A507-5673-3D4E-072EB47F52C8}"/>
              </a:ext>
            </a:extLst>
          </p:cNvPr>
          <p:cNvSpPr txBox="1"/>
          <p:nvPr/>
        </p:nvSpPr>
        <p:spPr bwMode="gray">
          <a:xfrm>
            <a:off x="8961736" y="5136217"/>
            <a:ext cx="3089496" cy="954107"/>
          </a:xfrm>
          <a:prstGeom prst="rect">
            <a:avLst/>
          </a:prstGeom>
        </p:spPr>
        <p:txBody>
          <a:bodyPr wrap="square">
            <a:spAutoFit/>
          </a:bodyPr>
          <a:lstStyle>
            <a:defPPr>
              <a:defRPr lang="en-US"/>
            </a:defPPr>
            <a:lvl1pPr lvl="0" defTabSz="711200">
              <a:spcBef>
                <a:spcPct val="0"/>
              </a:spcBef>
              <a:defRPr sz="900">
                <a:solidFill>
                  <a:srgbClr val="000000"/>
                </a:solidFil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Arial"/>
              </a:rPr>
              <a:t>Note: this analysis draws on de Ruiter et al (which uses a top-down methodology) and Poore and </a:t>
            </a:r>
            <a:r>
              <a:rPr kumimoji="0" lang="en-GB" sz="800" b="0" i="0" u="none" strike="noStrike" kern="1200" cap="none" spc="0" normalizeH="0" baseline="0" noProof="0" dirty="0" err="1">
                <a:ln>
                  <a:noFill/>
                </a:ln>
                <a:solidFill>
                  <a:srgbClr val="000000"/>
                </a:solidFill>
                <a:effectLst/>
                <a:uLnTx/>
                <a:uFillTx/>
                <a:latin typeface="Calibri" panose="020F0502020204030204"/>
                <a:ea typeface="+mn-ea"/>
                <a:cs typeface="Arial"/>
              </a:rPr>
              <a:t>Nemecek</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Arial"/>
              </a:rPr>
              <a:t> (which uses a bottom-up methodology). These have a high degree of agreement other than for total land footprint and share of land footprint overseas. </a:t>
            </a:r>
            <a:r>
              <a:rPr kumimoji="0" lang="en-GB" altLang="en-US" sz="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a:rPr>
              <a:t>The overall size area of land associated with UK diets is estimated to be between 24 and 38 million ha, and the relative share of this land that is in the UK versus overseas is around 50% (range 43-54%).</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8005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46433D-4FB4-E503-FACC-2599B393374A}"/>
              </a:ext>
            </a:extLst>
          </p:cNvPr>
          <p:cNvPicPr>
            <a:picLocks noChangeAspect="1"/>
          </p:cNvPicPr>
          <p:nvPr/>
        </p:nvPicPr>
        <p:blipFill>
          <a:blip r:embed="rId3"/>
          <a:stretch>
            <a:fillRect/>
          </a:stretch>
        </p:blipFill>
        <p:spPr>
          <a:xfrm>
            <a:off x="1057396" y="1004650"/>
            <a:ext cx="5931728" cy="5673426"/>
          </a:xfrm>
          <a:prstGeom prst="rect">
            <a:avLst/>
          </a:prstGeom>
        </p:spPr>
      </p:pic>
      <p:sp>
        <p:nvSpPr>
          <p:cNvPr id="5" name="Title 1">
            <a:extLst>
              <a:ext uri="{FF2B5EF4-FFF2-40B4-BE49-F238E27FC236}">
                <a16:creationId xmlns:a16="http://schemas.microsoft.com/office/drawing/2014/main" id="{F765C87B-33AC-4831-A677-22E38624B313}"/>
              </a:ext>
            </a:extLst>
          </p:cNvPr>
          <p:cNvSpPr txBox="1">
            <a:spLocks/>
          </p:cNvSpPr>
          <p:nvPr/>
        </p:nvSpPr>
        <p:spPr>
          <a:xfrm>
            <a:off x="327259" y="341869"/>
            <a:ext cx="1046309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dirty="0">
                <a:solidFill>
                  <a:srgbClr val="597B7C"/>
                </a:solidFill>
                <a:latin typeface="Franklin Gothic Book" panose="020B0503020102020204" pitchFamily="34" charset="0"/>
              </a:rPr>
              <a:t>2/3 of our food calories, half our protein</a:t>
            </a:r>
            <a:endParaRPr kumimoji="0" lang="en-GB" sz="3600" b="0" i="0" u="none" strike="noStrike" kern="1200" cap="none" spc="0" normalizeH="0" baseline="0" noProof="0" dirty="0">
              <a:ln>
                <a:noFill/>
              </a:ln>
              <a:solidFill>
                <a:srgbClr val="597B7C"/>
              </a:solidFill>
              <a:effectLst/>
              <a:uLnTx/>
              <a:uFillTx/>
              <a:latin typeface="Franklin Gothic Book" panose="020B0503020102020204" pitchFamily="34" charset="0"/>
              <a:ea typeface="+mj-ea"/>
              <a:cs typeface="+mj-cs"/>
            </a:endParaRPr>
          </a:p>
        </p:txBody>
      </p:sp>
      <p:sp>
        <p:nvSpPr>
          <p:cNvPr id="15" name="TextBox 14">
            <a:extLst>
              <a:ext uri="{FF2B5EF4-FFF2-40B4-BE49-F238E27FC236}">
                <a16:creationId xmlns:a16="http://schemas.microsoft.com/office/drawing/2014/main" id="{F9C25C0F-6942-963C-46D4-1332B08B4760}"/>
              </a:ext>
            </a:extLst>
          </p:cNvPr>
          <p:cNvSpPr txBox="1"/>
          <p:nvPr/>
        </p:nvSpPr>
        <p:spPr>
          <a:xfrm>
            <a:off x="2271252" y="6309493"/>
            <a:ext cx="981545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a:solidFill>
                  <a:srgbClr val="000000"/>
                </a:solidFill>
                <a:latin typeface="+mj-lt"/>
              </a:rPr>
              <a:t>Source: </a:t>
            </a:r>
            <a:r>
              <a:rPr lang="en-US" sz="800">
                <a:solidFill>
                  <a:prstClr val="black"/>
                </a:solidFill>
                <a:latin typeface="+mj-lt"/>
              </a:rPr>
              <a:t>National Food Strategy based on: </a:t>
            </a:r>
            <a:r>
              <a:rPr lang="en-GB" sz="800">
                <a:latin typeface="+mj-lt"/>
              </a:rPr>
              <a:t>Poore, J. and </a:t>
            </a:r>
            <a:r>
              <a:rPr lang="en-GB" sz="800" err="1">
                <a:latin typeface="+mj-lt"/>
              </a:rPr>
              <a:t>Nemecek</a:t>
            </a:r>
            <a:r>
              <a:rPr lang="en-GB" sz="800">
                <a:latin typeface="+mj-lt"/>
              </a:rPr>
              <a:t>, T. (2018</a:t>
            </a:r>
            <a:r>
              <a:rPr lang="en-GB" sz="800">
                <a:latin typeface="+mj-lt"/>
                <a:hlinkClick r:id="rId4"/>
              </a:rPr>
              <a:t>). Reducing food’s environmental impacts through producers and consumers. </a:t>
            </a:r>
            <a:r>
              <a:rPr lang="en-GB" sz="800">
                <a:latin typeface="+mj-lt"/>
              </a:rPr>
              <a:t>Science 360:987-992. [online]; de Ruiter, H. </a:t>
            </a:r>
            <a:r>
              <a:rPr lang="en-GB" sz="800" err="1">
                <a:latin typeface="+mj-lt"/>
              </a:rPr>
              <a:t>Macdiarmid</a:t>
            </a:r>
            <a:r>
              <a:rPr lang="en-GB" sz="800">
                <a:latin typeface="+mj-lt"/>
              </a:rPr>
              <a:t>, J, Matthews, R. Et al. (2017). </a:t>
            </a:r>
            <a:r>
              <a:rPr lang="en-GB" sz="800">
                <a:latin typeface="+mj-lt"/>
                <a:hlinkClick r:id="rId5"/>
              </a:rPr>
              <a:t>Total global agricultural land footprint associated with UK food supply 1986–2011</a:t>
            </a:r>
            <a:r>
              <a:rPr lang="en-GB" sz="800">
                <a:latin typeface="+mj-lt"/>
              </a:rPr>
              <a:t>. Global Environmental Change. 43. 72 - 81. [online]; ONS (2019). </a:t>
            </a:r>
            <a:r>
              <a:rPr lang="en-GB" sz="800">
                <a:latin typeface="+mj-lt"/>
                <a:hlinkClick r:id="rId6"/>
              </a:rPr>
              <a:t>UK natural capital: urban accounts. </a:t>
            </a:r>
            <a:r>
              <a:rPr lang="en-GB" sz="800">
                <a:latin typeface="+mj-lt"/>
              </a:rPr>
              <a:t>[online].  WWF (2020). </a:t>
            </a:r>
            <a:r>
              <a:rPr lang="en-GB" sz="800">
                <a:latin typeface="+mj-lt"/>
                <a:hlinkClick r:id="rId7"/>
              </a:rPr>
              <a:t>Bending the Curve: The Restorative Power of Planet-Based Diets</a:t>
            </a:r>
            <a:r>
              <a:rPr lang="en-GB" sz="800">
                <a:latin typeface="+mj-lt"/>
              </a:rPr>
              <a:t>. [online]; Forestry Commission. (2020). </a:t>
            </a:r>
            <a:r>
              <a:rPr lang="en-GB" sz="800">
                <a:latin typeface="+mj-lt"/>
                <a:hlinkClick r:id="rId8"/>
              </a:rPr>
              <a:t>Forestry Statistics 2020: A compendium of statistics about woodland, forestry and primary wood processing in the United Kingdom</a:t>
            </a:r>
            <a:r>
              <a:rPr lang="en-GB" sz="800">
                <a:latin typeface="+mj-lt"/>
              </a:rPr>
              <a:t>. [National Statistics. [online]; CEH (2000). </a:t>
            </a:r>
            <a:r>
              <a:rPr lang="en-GB" sz="800">
                <a:latin typeface="+mj-lt"/>
                <a:hlinkClick r:id="rId9"/>
              </a:rPr>
              <a:t>LAND COVER MAP 2000. [online; </a:t>
            </a:r>
            <a:r>
              <a:rPr lang="en-US" sz="800">
                <a:solidFill>
                  <a:prstClr val="black"/>
                </a:solidFill>
                <a:latin typeface="+mj-lt"/>
              </a:rPr>
              <a:t>Corine Land Cover (2012);</a:t>
            </a:r>
            <a:r>
              <a:rPr lang="en-US" sz="800">
                <a:solidFill>
                  <a:prstClr val="black"/>
                </a:solidFill>
                <a:latin typeface="+mj-lt"/>
                <a:hlinkClick r:id="rId10"/>
              </a:rPr>
              <a:t> BBC </a:t>
            </a:r>
            <a:r>
              <a:rPr lang="en-US" sz="800">
                <a:solidFill>
                  <a:prstClr val="black"/>
                </a:solidFill>
                <a:latin typeface="+mj-lt"/>
              </a:rPr>
              <a:t>(2017).</a:t>
            </a:r>
            <a:r>
              <a:rPr lang="en-US" sz="800">
                <a:latin typeface="+mj-lt"/>
              </a:rPr>
              <a:t> </a:t>
            </a:r>
            <a:endParaRPr lang="en-GB" sz="800">
              <a:latin typeface="+mj-lt"/>
            </a:endParaRPr>
          </a:p>
        </p:txBody>
      </p:sp>
      <p:sp>
        <p:nvSpPr>
          <p:cNvPr id="18" name="TextBox 17">
            <a:extLst>
              <a:ext uri="{FF2B5EF4-FFF2-40B4-BE49-F238E27FC236}">
                <a16:creationId xmlns:a16="http://schemas.microsoft.com/office/drawing/2014/main" id="{46CEE53F-65A4-F7C8-CD47-60F8831E6E09}"/>
              </a:ext>
            </a:extLst>
          </p:cNvPr>
          <p:cNvSpPr txBox="1"/>
          <p:nvPr/>
        </p:nvSpPr>
        <p:spPr>
          <a:xfrm>
            <a:off x="7433611" y="1367839"/>
            <a:ext cx="4229923" cy="1754326"/>
          </a:xfrm>
          <a:prstGeom prst="rect">
            <a:avLst/>
          </a:prstGeom>
          <a:noFill/>
        </p:spPr>
        <p:txBody>
          <a:bodyPr wrap="square" rtlCol="0">
            <a:spAutoFit/>
          </a:bodyPr>
          <a:lstStyle/>
          <a:p>
            <a:r>
              <a:rPr lang="en-GB"/>
              <a:t>Of this whole area, only 15% is used to grow the grains, fruit, and vegetables we directly consume.</a:t>
            </a:r>
          </a:p>
          <a:p>
            <a:endParaRPr lang="en-GB"/>
          </a:p>
          <a:p>
            <a:r>
              <a:rPr lang="en-GB"/>
              <a:t>85% is used to feed animals. These provide just 1/3 of our food calories.</a:t>
            </a:r>
          </a:p>
        </p:txBody>
      </p:sp>
      <p:sp>
        <p:nvSpPr>
          <p:cNvPr id="22" name="TextBox 21">
            <a:extLst>
              <a:ext uri="{FF2B5EF4-FFF2-40B4-BE49-F238E27FC236}">
                <a16:creationId xmlns:a16="http://schemas.microsoft.com/office/drawing/2014/main" id="{0ECDCCED-67F7-F747-F979-60195E10FB75}"/>
              </a:ext>
            </a:extLst>
          </p:cNvPr>
          <p:cNvSpPr txBox="1"/>
          <p:nvPr/>
        </p:nvSpPr>
        <p:spPr>
          <a:xfrm>
            <a:off x="3343601" y="4996659"/>
            <a:ext cx="835459" cy="215444"/>
          </a:xfrm>
          <a:prstGeom prst="rect">
            <a:avLst/>
          </a:prstGeom>
          <a:noFill/>
        </p:spPr>
        <p:txBody>
          <a:bodyPr wrap="square" rtlCol="0">
            <a:spAutoFit/>
          </a:bodyPr>
          <a:lstStyle/>
          <a:p>
            <a:r>
              <a:rPr lang="en-GB" sz="800">
                <a:solidFill>
                  <a:schemeClr val="bg1"/>
                </a:solidFill>
              </a:rPr>
              <a:t>Dairy</a:t>
            </a:r>
          </a:p>
        </p:txBody>
      </p:sp>
      <p:sp>
        <p:nvSpPr>
          <p:cNvPr id="24" name="btfpNotesBox406422">
            <a:extLst>
              <a:ext uri="{FF2B5EF4-FFF2-40B4-BE49-F238E27FC236}">
                <a16:creationId xmlns:a16="http://schemas.microsoft.com/office/drawing/2014/main" id="{08DC1FFE-A507-5673-3D4E-072EB47F52C8}"/>
              </a:ext>
            </a:extLst>
          </p:cNvPr>
          <p:cNvSpPr txBox="1"/>
          <p:nvPr/>
        </p:nvSpPr>
        <p:spPr bwMode="gray">
          <a:xfrm>
            <a:off x="8961736" y="5136217"/>
            <a:ext cx="3089496" cy="954107"/>
          </a:xfrm>
          <a:prstGeom prst="rect">
            <a:avLst/>
          </a:prstGeom>
        </p:spPr>
        <p:txBody>
          <a:bodyPr wrap="square">
            <a:spAutoFit/>
          </a:bodyPr>
          <a:lstStyle>
            <a:defPPr>
              <a:defRPr lang="en-US"/>
            </a:defPPr>
            <a:lvl1pPr lvl="0" defTabSz="711200">
              <a:spcBef>
                <a:spcPct val="0"/>
              </a:spcBef>
              <a:defRPr sz="900">
                <a:solidFill>
                  <a:srgbClr val="000000"/>
                </a:solidFil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Note: this analysis draws on de Ruiter et al (which uses a top-down methodology) and Poore and </a:t>
            </a:r>
            <a:r>
              <a:rPr lang="en-GB" sz="800" dirty="0" err="1"/>
              <a:t>Nemecek</a:t>
            </a:r>
            <a:r>
              <a:rPr lang="en-GB" sz="800" dirty="0"/>
              <a:t> (which uses a bottom-up methodology). These have a high degree of agreement other than for total land footprint and share of land footprint overseas. </a:t>
            </a:r>
            <a:r>
              <a:rPr lang="en-GB" altLang="en-US" sz="800" dirty="0">
                <a:solidFill>
                  <a:schemeClr val="tx1"/>
                </a:solidFill>
                <a:ea typeface="Calibri" panose="020F0502020204030204" pitchFamily="34" charset="0"/>
              </a:rPr>
              <a:t>The overall size area of land associated with UK diets is estimated to be between 24 and 38 million ha, and the relative share of this land that is in the UK versus overseas is around 50% (range 43-54%).</a:t>
            </a:r>
            <a:endParaRPr lang="en-GB" altLang="en-US" sz="1100" dirty="0">
              <a:solidFill>
                <a:schemeClr val="tx1"/>
              </a:solidFill>
            </a:endParaRPr>
          </a:p>
        </p:txBody>
      </p:sp>
    </p:spTree>
    <p:extLst>
      <p:ext uri="{BB962C8B-B14F-4D97-AF65-F5344CB8AC3E}">
        <p14:creationId xmlns:p14="http://schemas.microsoft.com/office/powerpoint/2010/main" val="146920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5FE7E3-3C80-4D32-A2EF-29EEE73B14A2}"/>
              </a:ext>
            </a:extLst>
          </p:cNvPr>
          <p:cNvSpPr/>
          <p:nvPr/>
        </p:nvSpPr>
        <p:spPr>
          <a:xfrm>
            <a:off x="0" y="0"/>
            <a:ext cx="12192000" cy="1181100"/>
          </a:xfrm>
          <a:prstGeom prst="rect">
            <a:avLst/>
          </a:prstGeom>
          <a:solidFill>
            <a:srgbClr val="C60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Calibri Light" panose="020F0302020204030204"/>
                <a:ea typeface="+mj-ea"/>
                <a:cs typeface="+mj-cs"/>
              </a:rPr>
              <a:t>We can eat well on half the land</a:t>
            </a:r>
          </a:p>
          <a:p>
            <a:r>
              <a:rPr lang="en-GB" sz="2400" dirty="0">
                <a:solidFill>
                  <a:schemeClr val="bg1"/>
                </a:solidFill>
              </a:rPr>
              <a:t>If we cut waste out of the system</a:t>
            </a:r>
          </a:p>
        </p:txBody>
      </p:sp>
      <p:pic>
        <p:nvPicPr>
          <p:cNvPr id="9" name="Picture 8" descr="Chart, treemap chart&#10;&#10;Description automatically generated">
            <a:extLst>
              <a:ext uri="{FF2B5EF4-FFF2-40B4-BE49-F238E27FC236}">
                <a16:creationId xmlns:a16="http://schemas.microsoft.com/office/drawing/2014/main" id="{FC78333D-0949-41CA-B2C3-B1C0EEDE5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09" y="1606389"/>
            <a:ext cx="8999279" cy="4456024"/>
          </a:xfrm>
          <a:prstGeom prst="rect">
            <a:avLst/>
          </a:prstGeom>
        </p:spPr>
      </p:pic>
      <p:sp>
        <p:nvSpPr>
          <p:cNvPr id="10" name="TextBox 9">
            <a:extLst>
              <a:ext uri="{FF2B5EF4-FFF2-40B4-BE49-F238E27FC236}">
                <a16:creationId xmlns:a16="http://schemas.microsoft.com/office/drawing/2014/main" id="{D48BF6D4-061F-430E-9EAA-DB1A711696F8}"/>
              </a:ext>
            </a:extLst>
          </p:cNvPr>
          <p:cNvSpPr txBox="1"/>
          <p:nvPr/>
        </p:nvSpPr>
        <p:spPr>
          <a:xfrm>
            <a:off x="2095500" y="6273225"/>
            <a:ext cx="10096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pPr>
            <a:r>
              <a:rPr lang="en-GB" sz="800">
                <a:solidFill>
                  <a:srgbClr val="000000"/>
                </a:solidFill>
              </a:rPr>
              <a:t>Source: National Food Strategy analysis based on: de Ruiter, H. </a:t>
            </a:r>
            <a:r>
              <a:rPr lang="en-GB" sz="800" err="1">
                <a:solidFill>
                  <a:srgbClr val="000000"/>
                </a:solidFill>
              </a:rPr>
              <a:t>Macdiarmid</a:t>
            </a:r>
            <a:r>
              <a:rPr lang="en-GB" sz="800">
                <a:solidFill>
                  <a:srgbClr val="000000"/>
                </a:solidFill>
              </a:rPr>
              <a:t>, J, Matthews, R. Et al. (2017). </a:t>
            </a:r>
            <a:r>
              <a:rPr lang="en-GB" sz="800">
                <a:solidFill>
                  <a:srgbClr val="000000"/>
                </a:solidFill>
                <a:hlinkClick r:id="rId4"/>
              </a:rPr>
              <a:t>Total global agricultural land footprint associated with UK food supply 1986–2011</a:t>
            </a:r>
            <a:r>
              <a:rPr lang="en-GB" sz="800">
                <a:solidFill>
                  <a:srgbClr val="000000"/>
                </a:solidFill>
              </a:rPr>
              <a:t>. Global Environmental Change. 43. 72 - 81. [online]; </a:t>
            </a:r>
            <a:r>
              <a:rPr lang="en-GB" sz="800" err="1">
                <a:solidFill>
                  <a:srgbClr val="000000"/>
                </a:solidFill>
              </a:rPr>
              <a:t>Schils</a:t>
            </a:r>
            <a:r>
              <a:rPr lang="en-GB" sz="800">
                <a:solidFill>
                  <a:srgbClr val="000000"/>
                </a:solidFill>
              </a:rPr>
              <a:t>, R. Olesen, J. E.  </a:t>
            </a:r>
            <a:r>
              <a:rPr lang="en-GB" sz="800" err="1">
                <a:solidFill>
                  <a:srgbClr val="000000"/>
                </a:solidFill>
              </a:rPr>
              <a:t>Kersebaum</a:t>
            </a:r>
            <a:r>
              <a:rPr lang="en-GB" sz="800">
                <a:solidFill>
                  <a:srgbClr val="000000"/>
                </a:solidFill>
              </a:rPr>
              <a:t>, K. Et al. (2018). </a:t>
            </a:r>
            <a:r>
              <a:rPr lang="en-GB" sz="800">
                <a:solidFill>
                  <a:srgbClr val="000000"/>
                </a:solidFill>
                <a:hlinkClick r:id="rId5"/>
              </a:rPr>
              <a:t>Cereal yield gaps across Europe, </a:t>
            </a:r>
            <a:r>
              <a:rPr lang="en-GB" sz="800">
                <a:solidFill>
                  <a:srgbClr val="000000"/>
                </a:solidFill>
              </a:rPr>
              <a:t>European Journal of Agronomy, Volume 101, 109-120. [online]; Defra. (2019). </a:t>
            </a:r>
            <a:r>
              <a:rPr lang="en-GB" sz="800">
                <a:solidFill>
                  <a:srgbClr val="000000"/>
                </a:solidFill>
                <a:hlinkClick r:id="rId6"/>
              </a:rPr>
              <a:t>Agriculture in the </a:t>
            </a:r>
            <a:r>
              <a:rPr lang="en-GB" sz="800" err="1">
                <a:solidFill>
                  <a:srgbClr val="000000"/>
                </a:solidFill>
                <a:hlinkClick r:id="rId6"/>
              </a:rPr>
              <a:t>Uk</a:t>
            </a:r>
            <a:r>
              <a:rPr lang="en-GB" sz="800">
                <a:solidFill>
                  <a:srgbClr val="000000"/>
                </a:solidFill>
                <a:hlinkClick r:id="rId6"/>
              </a:rPr>
              <a:t>, </a:t>
            </a:r>
            <a:r>
              <a:rPr lang="en-GB" sz="800">
                <a:solidFill>
                  <a:srgbClr val="000000"/>
                </a:solidFill>
              </a:rPr>
              <a:t>2019. [online]; CEH. (2018). </a:t>
            </a:r>
            <a:r>
              <a:rPr lang="en-GB" sz="800">
                <a:solidFill>
                  <a:srgbClr val="000000"/>
                </a:solidFill>
                <a:hlinkClick r:id="rId7" action="ppaction://hlinkfile"/>
              </a:rPr>
              <a:t>Quantifying the impact of future land use scenarios to 2050 and beyond - Final Report</a:t>
            </a:r>
            <a:r>
              <a:rPr lang="en-GB" sz="800">
                <a:solidFill>
                  <a:srgbClr val="000000"/>
                </a:solidFill>
              </a:rPr>
              <a:t>. [online]; </a:t>
            </a:r>
            <a:r>
              <a:rPr lang="en-GB" sz="800"/>
              <a:t>Committee on Climate Change. (2020).  </a:t>
            </a:r>
            <a:r>
              <a:rPr lang="en-GB" sz="800">
                <a:hlinkClick r:id="rId8"/>
              </a:rPr>
              <a:t>The Sixth Carbon Budget, The UK's path to Net Zero</a:t>
            </a:r>
            <a:r>
              <a:rPr lang="en-GB" sz="800"/>
              <a:t>. [online]; WRAP (2020). </a:t>
            </a:r>
            <a:r>
              <a:rPr lang="en-GB" sz="800">
                <a:hlinkClick r:id="rId9"/>
              </a:rPr>
              <a:t>Food surplus and waste in the UK – key facts</a:t>
            </a:r>
            <a:r>
              <a:rPr lang="en-GB" sz="800"/>
              <a:t>. [online]; Data Science Campus (2018). </a:t>
            </a:r>
            <a:r>
              <a:rPr lang="en-GB" sz="800">
                <a:hlinkClick r:id="rId10"/>
              </a:rPr>
              <a:t>Evaluating Calorie Intake</a:t>
            </a:r>
            <a:r>
              <a:rPr lang="en-GB" sz="800"/>
              <a:t>. [online]. </a:t>
            </a:r>
            <a:endParaRPr lang="en-GB" sz="800">
              <a:solidFill>
                <a:srgbClr val="000000"/>
              </a:solidFill>
              <a:cs typeface="Calibri"/>
            </a:endParaRPr>
          </a:p>
        </p:txBody>
      </p:sp>
      <p:sp>
        <p:nvSpPr>
          <p:cNvPr id="11" name="TextBox 10">
            <a:extLst>
              <a:ext uri="{FF2B5EF4-FFF2-40B4-BE49-F238E27FC236}">
                <a16:creationId xmlns:a16="http://schemas.microsoft.com/office/drawing/2014/main" id="{5AA191A0-7FCB-4F88-822A-8D5D06D7F0A1}"/>
              </a:ext>
            </a:extLst>
          </p:cNvPr>
          <p:cNvSpPr txBox="1"/>
          <p:nvPr/>
        </p:nvSpPr>
        <p:spPr>
          <a:xfrm>
            <a:off x="9986037" y="1580831"/>
            <a:ext cx="2131407" cy="3323987"/>
          </a:xfrm>
          <a:prstGeom prst="rect">
            <a:avLst/>
          </a:prstGeom>
          <a:noFill/>
        </p:spPr>
        <p:txBody>
          <a:bodyPr wrap="square" rtlCol="0">
            <a:spAutoFit/>
          </a:bodyPr>
          <a:lstStyle/>
          <a:p>
            <a:r>
              <a:rPr lang="en-GB" sz="1400"/>
              <a:t>Four steps could, in theory, halve the UK’s land footprint for food:</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Closing arable yield gaps,</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halving food waste,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limiting our meat consumption, and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eating enough to maintain a healthy weight.</a:t>
            </a:r>
          </a:p>
        </p:txBody>
      </p:sp>
      <p:sp>
        <p:nvSpPr>
          <p:cNvPr id="12" name="TextBox 11">
            <a:extLst>
              <a:ext uri="{FF2B5EF4-FFF2-40B4-BE49-F238E27FC236}">
                <a16:creationId xmlns:a16="http://schemas.microsoft.com/office/drawing/2014/main" id="{F5FC2ADC-5E7B-401F-BF05-45D00CB23744}"/>
              </a:ext>
            </a:extLst>
          </p:cNvPr>
          <p:cNvSpPr txBox="1"/>
          <p:nvPr/>
        </p:nvSpPr>
        <p:spPr>
          <a:xfrm>
            <a:off x="8815079" y="6014652"/>
            <a:ext cx="3376921" cy="215444"/>
          </a:xfrm>
          <a:prstGeom prst="rect">
            <a:avLst/>
          </a:prstGeom>
          <a:noFill/>
        </p:spPr>
        <p:txBody>
          <a:bodyPr wrap="square" rtlCol="0">
            <a:spAutoFit/>
          </a:bodyPr>
          <a:lstStyle/>
          <a:p>
            <a:r>
              <a:rPr lang="en-GB" sz="800"/>
              <a:t>Note: all figures percentages of the UK’s global land footprint for food</a:t>
            </a:r>
          </a:p>
        </p:txBody>
      </p:sp>
    </p:spTree>
    <p:extLst>
      <p:ext uri="{BB962C8B-B14F-4D97-AF65-F5344CB8AC3E}">
        <p14:creationId xmlns:p14="http://schemas.microsoft.com/office/powerpoint/2010/main" val="4166304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24C8EC3-6FAC-4797-B8F8-3A00FC5D670C}"/>
              </a:ext>
            </a:extLst>
          </p:cNvPr>
          <p:cNvGrpSpPr/>
          <p:nvPr/>
        </p:nvGrpSpPr>
        <p:grpSpPr>
          <a:xfrm>
            <a:off x="-5520" y="1408649"/>
            <a:ext cx="12197520" cy="3426553"/>
            <a:chOff x="-5520" y="1651247"/>
            <a:chExt cx="12197520" cy="3426553"/>
          </a:xfrm>
        </p:grpSpPr>
        <p:sp>
          <p:nvSpPr>
            <p:cNvPr id="7" name="CustomShape 3">
              <a:extLst>
                <a:ext uri="{FF2B5EF4-FFF2-40B4-BE49-F238E27FC236}">
                  <a16:creationId xmlns:a16="http://schemas.microsoft.com/office/drawing/2014/main" id="{E1A0704F-73F7-4428-992B-66A7E8676F19}"/>
                </a:ext>
              </a:extLst>
            </p:cNvPr>
            <p:cNvSpPr/>
            <p:nvPr/>
          </p:nvSpPr>
          <p:spPr>
            <a:xfrm>
              <a:off x="240" y="3264840"/>
              <a:ext cx="12191760" cy="1317600"/>
            </a:xfrm>
            <a:prstGeom prst="rect">
              <a:avLst/>
            </a:prstGeom>
            <a:solidFill>
              <a:srgbClr val="F7F7ED"/>
            </a:solidFill>
            <a:ln>
              <a:noFill/>
            </a:ln>
          </p:spPr>
          <p:style>
            <a:lnRef idx="2">
              <a:schemeClr val="accent1">
                <a:shade val="50000"/>
              </a:schemeClr>
            </a:lnRef>
            <a:fillRef idx="1">
              <a:schemeClr val="accent1"/>
            </a:fillRef>
            <a:effectRef idx="0">
              <a:schemeClr val="accent1"/>
            </a:effectRef>
            <a:fontRef idx="minor"/>
          </p:style>
        </p:sp>
        <p:grpSp>
          <p:nvGrpSpPr>
            <p:cNvPr id="8" name="Group 5">
              <a:extLst>
                <a:ext uri="{FF2B5EF4-FFF2-40B4-BE49-F238E27FC236}">
                  <a16:creationId xmlns:a16="http://schemas.microsoft.com/office/drawing/2014/main" id="{F85DEF5F-E57D-4129-9766-E915B13D9724}"/>
                </a:ext>
              </a:extLst>
            </p:cNvPr>
            <p:cNvGrpSpPr/>
            <p:nvPr/>
          </p:nvGrpSpPr>
          <p:grpSpPr>
            <a:xfrm>
              <a:off x="-5520" y="4549320"/>
              <a:ext cx="12197520" cy="528480"/>
              <a:chOff x="-5760" y="4546800"/>
              <a:chExt cx="12197520" cy="528480"/>
            </a:xfrm>
          </p:grpSpPr>
          <p:pic>
            <p:nvPicPr>
              <p:cNvPr id="9" name="Picture 8">
                <a:extLst>
                  <a:ext uri="{FF2B5EF4-FFF2-40B4-BE49-F238E27FC236}">
                    <a16:creationId xmlns:a16="http://schemas.microsoft.com/office/drawing/2014/main" id="{D11AEB14-E100-48BD-8F2D-EC63B5836752}"/>
                  </a:ext>
                </a:extLst>
              </p:cNvPr>
              <p:cNvPicPr/>
              <p:nvPr/>
            </p:nvPicPr>
            <p:blipFill>
              <a:blip r:embed="rId3"/>
              <a:stretch/>
            </p:blipFill>
            <p:spPr>
              <a:xfrm>
                <a:off x="-5760" y="4580280"/>
                <a:ext cx="4667040" cy="495000"/>
              </a:xfrm>
              <a:prstGeom prst="rect">
                <a:avLst/>
              </a:prstGeom>
              <a:ln w="0">
                <a:noFill/>
              </a:ln>
            </p:spPr>
          </p:pic>
          <p:pic>
            <p:nvPicPr>
              <p:cNvPr id="10" name="Picture 9">
                <a:extLst>
                  <a:ext uri="{FF2B5EF4-FFF2-40B4-BE49-F238E27FC236}">
                    <a16:creationId xmlns:a16="http://schemas.microsoft.com/office/drawing/2014/main" id="{97DF3498-AB92-4895-ADA8-71E62C6B8B4E}"/>
                  </a:ext>
                </a:extLst>
              </p:cNvPr>
              <p:cNvPicPr/>
              <p:nvPr/>
            </p:nvPicPr>
            <p:blipFill>
              <a:blip r:embed="rId3"/>
              <a:stretch/>
            </p:blipFill>
            <p:spPr>
              <a:xfrm>
                <a:off x="4661640" y="4580280"/>
                <a:ext cx="4667040" cy="495000"/>
              </a:xfrm>
              <a:prstGeom prst="rect">
                <a:avLst/>
              </a:prstGeom>
              <a:ln w="0">
                <a:noFill/>
              </a:ln>
            </p:spPr>
          </p:pic>
          <p:pic>
            <p:nvPicPr>
              <p:cNvPr id="11" name="Picture 10">
                <a:extLst>
                  <a:ext uri="{FF2B5EF4-FFF2-40B4-BE49-F238E27FC236}">
                    <a16:creationId xmlns:a16="http://schemas.microsoft.com/office/drawing/2014/main" id="{0A6183C3-CA71-4AC3-B234-4AE399913661}"/>
                  </a:ext>
                </a:extLst>
              </p:cNvPr>
              <p:cNvPicPr/>
              <p:nvPr/>
            </p:nvPicPr>
            <p:blipFill>
              <a:blip r:embed="rId3"/>
              <a:stretch/>
            </p:blipFill>
            <p:spPr>
              <a:xfrm>
                <a:off x="8854200" y="4546800"/>
                <a:ext cx="3337560" cy="495000"/>
              </a:xfrm>
              <a:prstGeom prst="rect">
                <a:avLst/>
              </a:prstGeom>
              <a:ln w="0">
                <a:noFill/>
              </a:ln>
            </p:spPr>
          </p:pic>
        </p:grpSp>
        <p:grpSp>
          <p:nvGrpSpPr>
            <p:cNvPr id="12" name="Group 6">
              <a:extLst>
                <a:ext uri="{FF2B5EF4-FFF2-40B4-BE49-F238E27FC236}">
                  <a16:creationId xmlns:a16="http://schemas.microsoft.com/office/drawing/2014/main" id="{BDE4CBE4-DDF1-4635-AC9E-91FE761AB9E0}"/>
                </a:ext>
              </a:extLst>
            </p:cNvPr>
            <p:cNvGrpSpPr/>
            <p:nvPr/>
          </p:nvGrpSpPr>
          <p:grpSpPr>
            <a:xfrm>
              <a:off x="-5520" y="1651247"/>
              <a:ext cx="12197520" cy="528480"/>
              <a:chOff x="-5760" y="1333440"/>
              <a:chExt cx="12197520" cy="528480"/>
            </a:xfrm>
          </p:grpSpPr>
          <p:pic>
            <p:nvPicPr>
              <p:cNvPr id="13" name="Picture 15">
                <a:extLst>
                  <a:ext uri="{FF2B5EF4-FFF2-40B4-BE49-F238E27FC236}">
                    <a16:creationId xmlns:a16="http://schemas.microsoft.com/office/drawing/2014/main" id="{55F7B5F0-06B8-4F59-B7DA-859FB29D7D33}"/>
                  </a:ext>
                </a:extLst>
              </p:cNvPr>
              <p:cNvPicPr/>
              <p:nvPr/>
            </p:nvPicPr>
            <p:blipFill>
              <a:blip r:embed="rId3"/>
              <a:stretch/>
            </p:blipFill>
            <p:spPr>
              <a:xfrm rot="10800000" flipH="1">
                <a:off x="-5760" y="1333080"/>
                <a:ext cx="4667040" cy="495000"/>
              </a:xfrm>
              <a:prstGeom prst="rect">
                <a:avLst/>
              </a:prstGeom>
              <a:ln w="0">
                <a:noFill/>
              </a:ln>
            </p:spPr>
          </p:pic>
          <p:pic>
            <p:nvPicPr>
              <p:cNvPr id="14" name="Picture 16">
                <a:extLst>
                  <a:ext uri="{FF2B5EF4-FFF2-40B4-BE49-F238E27FC236}">
                    <a16:creationId xmlns:a16="http://schemas.microsoft.com/office/drawing/2014/main" id="{D118C783-ABB6-4051-A2E1-85DB806F14A4}"/>
                  </a:ext>
                </a:extLst>
              </p:cNvPr>
              <p:cNvPicPr/>
              <p:nvPr/>
            </p:nvPicPr>
            <p:blipFill>
              <a:blip r:embed="rId3"/>
              <a:stretch/>
            </p:blipFill>
            <p:spPr>
              <a:xfrm rot="10800000" flipH="1">
                <a:off x="4661640" y="1333080"/>
                <a:ext cx="4667040" cy="495000"/>
              </a:xfrm>
              <a:prstGeom prst="rect">
                <a:avLst/>
              </a:prstGeom>
              <a:ln w="0">
                <a:noFill/>
              </a:ln>
            </p:spPr>
          </p:pic>
          <p:pic>
            <p:nvPicPr>
              <p:cNvPr id="15" name="Picture 17">
                <a:extLst>
                  <a:ext uri="{FF2B5EF4-FFF2-40B4-BE49-F238E27FC236}">
                    <a16:creationId xmlns:a16="http://schemas.microsoft.com/office/drawing/2014/main" id="{299E6A99-5279-4B03-BA34-1CC364971677}"/>
                  </a:ext>
                </a:extLst>
              </p:cNvPr>
              <p:cNvPicPr/>
              <p:nvPr/>
            </p:nvPicPr>
            <p:blipFill>
              <a:blip r:embed="rId3"/>
              <a:stretch/>
            </p:blipFill>
            <p:spPr>
              <a:xfrm rot="10800000" flipH="1">
                <a:off x="8854200" y="1366560"/>
                <a:ext cx="3337560" cy="495000"/>
              </a:xfrm>
              <a:prstGeom prst="rect">
                <a:avLst/>
              </a:prstGeom>
              <a:ln w="0">
                <a:noFill/>
              </a:ln>
            </p:spPr>
          </p:pic>
        </p:grpSp>
        <p:sp>
          <p:nvSpPr>
            <p:cNvPr id="16" name="CustomShape 3">
              <a:extLst>
                <a:ext uri="{FF2B5EF4-FFF2-40B4-BE49-F238E27FC236}">
                  <a16:creationId xmlns:a16="http://schemas.microsoft.com/office/drawing/2014/main" id="{092CAFF1-8544-484E-98A4-1242433B2117}"/>
                </a:ext>
              </a:extLst>
            </p:cNvPr>
            <p:cNvSpPr/>
            <p:nvPr/>
          </p:nvSpPr>
          <p:spPr>
            <a:xfrm>
              <a:off x="240" y="2077317"/>
              <a:ext cx="12191760" cy="1317600"/>
            </a:xfrm>
            <a:prstGeom prst="rect">
              <a:avLst/>
            </a:prstGeom>
            <a:solidFill>
              <a:srgbClr val="F7F7ED"/>
            </a:solidFill>
            <a:ln>
              <a:noFill/>
            </a:ln>
          </p:spPr>
          <p:style>
            <a:lnRef idx="2">
              <a:schemeClr val="accent1">
                <a:shade val="50000"/>
              </a:schemeClr>
            </a:lnRef>
            <a:fillRef idx="1">
              <a:schemeClr val="accent1"/>
            </a:fillRef>
            <a:effectRef idx="0">
              <a:schemeClr val="accent1"/>
            </a:effectRef>
            <a:fontRef idx="minor"/>
          </p:style>
        </p:sp>
      </p:grpSp>
      <p:sp>
        <p:nvSpPr>
          <p:cNvPr id="2" name="Title 1">
            <a:extLst>
              <a:ext uri="{FF2B5EF4-FFF2-40B4-BE49-F238E27FC236}">
                <a16:creationId xmlns:a16="http://schemas.microsoft.com/office/drawing/2014/main" id="{067A2303-0ECE-4ACA-AAC7-728226686A74}"/>
              </a:ext>
            </a:extLst>
          </p:cNvPr>
          <p:cNvSpPr>
            <a:spLocks noGrp="1"/>
          </p:cNvSpPr>
          <p:nvPr>
            <p:ph type="ctrTitle"/>
          </p:nvPr>
        </p:nvSpPr>
        <p:spPr>
          <a:xfrm>
            <a:off x="1524000" y="1689268"/>
            <a:ext cx="9144000" cy="2387600"/>
          </a:xfrm>
        </p:spPr>
        <p:txBody>
          <a:bodyPr/>
          <a:lstStyle/>
          <a:p>
            <a:pPr algn="l"/>
            <a:r>
              <a:rPr lang="en-GB" b="1" dirty="0">
                <a:latin typeface="Arial" panose="020B0604020202020204" pitchFamily="34" charset="0"/>
                <a:cs typeface="Arial" panose="020B0604020202020204" pitchFamily="34" charset="0"/>
              </a:rPr>
              <a:t>The solutions (in part!)</a:t>
            </a:r>
          </a:p>
        </p:txBody>
      </p:sp>
    </p:spTree>
    <p:extLst>
      <p:ext uri="{BB962C8B-B14F-4D97-AF65-F5344CB8AC3E}">
        <p14:creationId xmlns:p14="http://schemas.microsoft.com/office/powerpoint/2010/main" val="420578360"/>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BTFPLAYOUTENABLED" val="1"/>
  <p:tag name="MEKKO" val="MekkoChart"/>
  <p:tag name="MEKKOCHARTIMAGE" val="FILL"/>
  <p:tag name="MEKKOEXCEL6" val="False"/>
  <p:tag name="MEKKOEXCEL7" val="False"/>
  <p:tag name="MEKKOEXCEL8" val="False"/>
  <p:tag name="MEKKOSAVED" val="1"/>
  <p:tag name="MEKKOXMLTAGS" val="1"/>
</p:tagLst>
</file>

<file path=ppt/tags/tag2.xml><?xml version="1.0" encoding="utf-8"?>
<p:tagLst xmlns:a="http://schemas.openxmlformats.org/drawingml/2006/main" xmlns:r="http://schemas.openxmlformats.org/officeDocument/2006/relationships" xmlns:p="http://schemas.openxmlformats.org/presentationml/2006/main">
  <p:tag name="BTFPLAYOUTANCHOREBOTTOM" val="False"/>
  <p:tag name="BTFPLAYOUTANCHORELEFT" val="True"/>
  <p:tag name="BTFPLAYOUTANCHORERIGHT" val="False"/>
  <p:tag name="BTFPLAYOUTANCHORETOP" val="True"/>
  <p:tag name="BTFPLAYOUTENABLED" val="1"/>
</p:tagLst>
</file>

<file path=ppt/tags/tag3.xml><?xml version="1.0" encoding="utf-8"?>
<p:tagLst xmlns:a="http://schemas.openxmlformats.org/drawingml/2006/main" xmlns:r="http://schemas.openxmlformats.org/officeDocument/2006/relationships" xmlns:p="http://schemas.openxmlformats.org/presentationml/2006/main">
  <p:tag name="BTFPLAYOUTANCHOREBOTTOM" val="False"/>
  <p:tag name="BTFPLAYOUTANCHORELEFT" val="True"/>
  <p:tag name="BTFPLAYOUTANCHORERIGHT" val="False"/>
  <p:tag name="BTFPLAYOUTANCHORETOP" val="True"/>
  <p:tag name="BTFPLAYOUTENABLED" val="1"/>
</p:tagLst>
</file>

<file path=ppt/tags/tag4.xml><?xml version="1.0" encoding="utf-8"?>
<p:tagLst xmlns:a="http://schemas.openxmlformats.org/drawingml/2006/main" xmlns:r="http://schemas.openxmlformats.org/officeDocument/2006/relationships" xmlns:p="http://schemas.openxmlformats.org/presentationml/2006/main">
  <p:tag name="BTFPLAYOUTENABLED" val="1"/>
</p:tagLst>
</file>

<file path=ppt/tags/tag5.xml><?xml version="1.0" encoding="utf-8"?>
<p:tagLst xmlns:a="http://schemas.openxmlformats.org/drawingml/2006/main" xmlns:r="http://schemas.openxmlformats.org/officeDocument/2006/relationships" xmlns:p="http://schemas.openxmlformats.org/presentationml/2006/main">
  <p:tag name="BTFPLAYOUTENABLED" val="1"/>
</p:tagLst>
</file>

<file path=ppt/tags/tag6.xml><?xml version="1.0" encoding="utf-8"?>
<p:tagLst xmlns:a="http://schemas.openxmlformats.org/drawingml/2006/main" xmlns:r="http://schemas.openxmlformats.org/officeDocument/2006/relationships" xmlns:p="http://schemas.openxmlformats.org/presentationml/2006/main">
  <p:tag name="BTFPLAYOUTANCHOREBOTTOM" val="False"/>
  <p:tag name="BTFPLAYOUTANCHORELEFT" val="True"/>
  <p:tag name="BTFPLAYOUTANCHORERIGHT" val="False"/>
  <p:tag name="BTFPLAYOUTANCHORETOP" val="True"/>
  <p:tag name="BTFPLAYOUTENABLED" val="1"/>
</p:tagLst>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B9A686A-A21B-4745-8207-11002D045CD3}" vid="{030953EB-AD19-434C-8787-4207523C72F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47D47B6EC3C943A4B0FA19E6968116" ma:contentTypeVersion="16" ma:contentTypeDescription="Create a new document." ma:contentTypeScope="" ma:versionID="17ec06bcc3faa206f16876f81cd51e7a">
  <xsd:schema xmlns:xsd="http://www.w3.org/2001/XMLSchema" xmlns:xs="http://www.w3.org/2001/XMLSchema" xmlns:p="http://schemas.microsoft.com/office/2006/metadata/properties" xmlns:ns2="5a752be5-6827-4b4f-85d5-d65e8c26059a" xmlns:ns3="caac4d2d-33d2-47c8-b141-c664999f0ee2" targetNamespace="http://schemas.microsoft.com/office/2006/metadata/properties" ma:root="true" ma:fieldsID="1ac6356471a6ac845d54ff7aa2fe7839" ns2:_="" ns3:_="">
    <xsd:import namespace="5a752be5-6827-4b4f-85d5-d65e8c26059a"/>
    <xsd:import namespace="caac4d2d-33d2-47c8-b141-c664999f0e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52be5-6827-4b4f-85d5-d65e8c2605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802ffe-e234-43ea-96a5-970e1374e5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ac4d2d-33d2-47c8-b141-c664999f0ee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0f08ec8-3f8c-4dbf-a6b8-994149543122}" ma:internalName="TaxCatchAll" ma:showField="CatchAllData" ma:web="caac4d2d-33d2-47c8-b141-c664999f0e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752be5-6827-4b4f-85d5-d65e8c26059a">
      <Terms xmlns="http://schemas.microsoft.com/office/infopath/2007/PartnerControls"/>
    </lcf76f155ced4ddcb4097134ff3c332f>
    <TaxCatchAll xmlns="caac4d2d-33d2-47c8-b141-c664999f0ee2" xsi:nil="true"/>
  </documentManagement>
</p:properties>
</file>

<file path=customXml/itemProps1.xml><?xml version="1.0" encoding="utf-8"?>
<ds:datastoreItem xmlns:ds="http://schemas.openxmlformats.org/officeDocument/2006/customXml" ds:itemID="{A3F196D5-C38D-4B02-BC71-0EAC3AFAD9C1}">
  <ds:schemaRefs>
    <ds:schemaRef ds:uri="http://schemas.microsoft.com/office/2006/metadata/contentType"/>
    <ds:schemaRef ds:uri="http://schemas.microsoft.com/office/2006/metadata/properties/metaAttributes"/>
    <ds:schemaRef ds:uri="http://www.w3.org/2000/xmlns/"/>
    <ds:schemaRef ds:uri="http://www.w3.org/2001/XMLSchema"/>
    <ds:schemaRef ds:uri="5a752be5-6827-4b4f-85d5-d65e8c26059a"/>
    <ds:schemaRef ds:uri="caac4d2d-33d2-47c8-b141-c664999f0ee2"/>
  </ds:schemaRefs>
</ds:datastoreItem>
</file>

<file path=customXml/itemProps2.xml><?xml version="1.0" encoding="utf-8"?>
<ds:datastoreItem xmlns:ds="http://schemas.openxmlformats.org/officeDocument/2006/customXml" ds:itemID="{3CCB9FB1-73F7-4EE3-A7FE-E927232642BD}">
  <ds:schemaRefs>
    <ds:schemaRef ds:uri="http://schemas.microsoft.com/sharepoint/v3/contenttype/forms"/>
  </ds:schemaRefs>
</ds:datastoreItem>
</file>

<file path=customXml/itemProps3.xml><?xml version="1.0" encoding="utf-8"?>
<ds:datastoreItem xmlns:ds="http://schemas.openxmlformats.org/officeDocument/2006/customXml" ds:itemID="{46D5E414-E415-4112-A958-94B13E32891B}">
  <ds:schemaRefs>
    <ds:schemaRef ds:uri="http://schemas.microsoft.com/office/2006/metadata/properties"/>
    <ds:schemaRef ds:uri="http://www.w3.org/2000/xmlns/"/>
    <ds:schemaRef ds:uri="5a752be5-6827-4b4f-85d5-d65e8c26059a"/>
    <ds:schemaRef ds:uri="http://schemas.microsoft.com/office/infopath/2007/PartnerControls"/>
    <ds:schemaRef ds:uri="caac4d2d-33d2-47c8-b141-c664999f0ee2"/>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Default Theme</Template>
  <TotalTime>5761</TotalTime>
  <Words>2419</Words>
  <Application>Microsoft Office PowerPoint</Application>
  <PresentationFormat>Widescreen</PresentationFormat>
  <Paragraphs>111</Paragraphs>
  <Slides>15</Slides>
  <Notes>15</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Theme1</vt:lpstr>
      <vt:lpstr>1_Office Theme</vt:lpstr>
      <vt:lpstr>2_Office Theme</vt:lpstr>
      <vt:lpstr>Office Theme</vt:lpstr>
      <vt:lpstr>Office Theme</vt:lpstr>
      <vt:lpstr>Office Theme</vt:lpstr>
      <vt:lpstr>What can eating plants do for climate and nature? Lessons from the UK’s NFS</vt:lpstr>
      <vt:lpstr>PowerPoint Presentation</vt:lpstr>
      <vt:lpstr>The causes</vt:lpstr>
      <vt:lpstr>Two feedback loops are responsible </vt:lpstr>
      <vt:lpstr>PowerPoint Presentation</vt:lpstr>
      <vt:lpstr>PowerPoint Presentation</vt:lpstr>
      <vt:lpstr>PowerPoint Presentation</vt:lpstr>
      <vt:lpstr>PowerPoint Presentation</vt:lpstr>
      <vt:lpstr>The solutions (in part!)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be won for climate and nature from the NFS White Paper?</dc:title>
  <dc:creator>Dustin Benton</dc:creator>
  <cp:lastModifiedBy>Dustin Benton</cp:lastModifiedBy>
  <cp:revision>3</cp:revision>
  <dcterms:created xsi:type="dcterms:W3CDTF">2022-06-14T11:52:27Z</dcterms:created>
  <dcterms:modified xsi:type="dcterms:W3CDTF">2023-05-22T07:32:49Z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0x010100E947D47B6EC3C943A4B0FA19E6968116</vt:lpwstr>
  </property>
  <property fmtid="{D5CDD505-2E9C-101B-9397-08002B2CF9AE}" pid="3" name="MediaServiceImageTags">
    <vt:lpwstr/>
  </property>
</Properties>
</file>