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5" r:id="rId3"/>
    <p:sldId id="257" r:id="rId4"/>
    <p:sldId id="320" r:id="rId5"/>
    <p:sldId id="313" r:id="rId6"/>
    <p:sldId id="260" r:id="rId7"/>
    <p:sldId id="261" r:id="rId8"/>
    <p:sldId id="314" r:id="rId9"/>
    <p:sldId id="297" r:id="rId10"/>
    <p:sldId id="299" r:id="rId11"/>
    <p:sldId id="264" r:id="rId12"/>
    <p:sldId id="266" r:id="rId13"/>
    <p:sldId id="315" r:id="rId14"/>
    <p:sldId id="265" r:id="rId15"/>
    <p:sldId id="263" r:id="rId16"/>
    <p:sldId id="267" r:id="rId17"/>
    <p:sldId id="271" r:id="rId18"/>
    <p:sldId id="304" r:id="rId19"/>
    <p:sldId id="321" r:id="rId20"/>
    <p:sldId id="288" r:id="rId21"/>
    <p:sldId id="289" r:id="rId22"/>
    <p:sldId id="290" r:id="rId23"/>
    <p:sldId id="269" r:id="rId24"/>
    <p:sldId id="317" r:id="rId25"/>
    <p:sldId id="305" r:id="rId26"/>
    <p:sldId id="306" r:id="rId27"/>
    <p:sldId id="307" r:id="rId28"/>
    <p:sldId id="308" r:id="rId29"/>
    <p:sldId id="309" r:id="rId30"/>
    <p:sldId id="318" r:id="rId31"/>
    <p:sldId id="273" r:id="rId32"/>
    <p:sldId id="274" r:id="rId33"/>
    <p:sldId id="302" r:id="rId34"/>
    <p:sldId id="303" r:id="rId35"/>
    <p:sldId id="300" r:id="rId36"/>
    <p:sldId id="279" r:id="rId37"/>
    <p:sldId id="276" r:id="rId38"/>
    <p:sldId id="277" r:id="rId39"/>
    <p:sldId id="319" r:id="rId40"/>
    <p:sldId id="280" r:id="rId41"/>
    <p:sldId id="294" r:id="rId42"/>
    <p:sldId id="295" r:id="rId43"/>
    <p:sldId id="296" r:id="rId44"/>
    <p:sldId id="310" r:id="rId45"/>
    <p:sldId id="311" r:id="rId46"/>
    <p:sldId id="312" r:id="rId4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11CE14-14C4-63A4-264B-9724E0113547}" name="Gastbenutzer" initials="Ga" userId="S::urn:spo:anon#b0b9744cca03b396b2f41ba46b6f8f1d8c6e07817a0058eda3411fb83649331a::" providerId="AD"/>
  <p188:author id="{6DB41B6F-92C9-568A-7D3B-7FB2DB3D00DF}" name="Lydia Kitz" initials="LK" userId="S::lydia.kitz@nahhaft.onmicrosoft.com::1dbbffc8-7e1c-43ca-9e7c-2dc67eed8ad5" providerId="AD"/>
  <p188:author id="{660F0C9E-C935-CC0D-2185-889A7589EE95}" name="Gastbenutzer" initials="Ga" userId="S::urn:spo:anon#e08d4b005ac2e1be9f3fd984f991baafb6a3bf0d0b93a89c6771813655868b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B9D"/>
    <a:srgbClr val="84BDB1"/>
    <a:srgbClr val="F3F3F3"/>
    <a:srgbClr val="658899"/>
    <a:srgbClr val="31356E"/>
    <a:srgbClr val="2F5F9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0589E-9E5B-7722-3D22-723049CD823D}" v="39" dt="2024-01-25T12:35:44.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CFA40-F28C-4E95-8E84-A7454D9C8560}" type="datetimeFigureOut">
              <a:rPr lang="de-DE" smtClean="0"/>
              <a:t>25.01.2024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A287E-8392-48F5-828C-1FFE07F3FC71}" type="slidenum">
              <a:rPr lang="de-DE" smtClean="0"/>
              <a:t>‹Nr.›</a:t>
            </a:fld>
            <a:endParaRPr lang="de-DE"/>
          </a:p>
        </p:txBody>
      </p:sp>
    </p:spTree>
    <p:extLst>
      <p:ext uri="{BB962C8B-B14F-4D97-AF65-F5344CB8AC3E}">
        <p14:creationId xmlns:p14="http://schemas.microsoft.com/office/powerpoint/2010/main" val="322740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wechselwirkungen-zwischen-ungleichheit-und-nachhaltiger-ernaehru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wechselwirkungen-zwischen-ungleichheit-und-nachhaltiger-ernaehru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wechselwirkungen-zwischen-ungleichheit-und-nachhaltiger-ernaehru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wechselwirkungen-zwischen-ungleichheit-und-nachhaltiger-ernaehru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ernaehrungssouveraenitae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ernaehrungssouveraenitae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ernaehrungssouveraenitae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ernaehrungssouveraenitae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open-source-open-access-open-dat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open-source-open-access-open-data"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open-source-open-access-open-data"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open-source-open-access-open-data"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open-source-open-access-open-dat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agraroekologie-schulen"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ernaehrungswandel.org/vernetzen/nischeninnovationen-in-europa/foodcoop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foodsharin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ernaehrungswandel.org/vernetzen/nischeninnovationen-in-europa/open-source-anleitungen"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open-source-samenbanken-und-saatgutschutz"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ernaehrungswandel.org/vernetzen/nischeninnovationen-in-europa/partizipative-bewertungssysteme"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solidaritaetstisch"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ernaehrungswandel.org/vernetzen/nischeninnovationen-in-europa/solidarische-landwirtschaft"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vertical-farming"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ernaehrungswandel.org/vernetzen/nischeninnovationen-in-europa/soziale-landwirtschaft"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ernaehrungsraete"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ernaehrungswandel.org/vernetzen/nischeninnovationen-in-europa/waldgaerten"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essbare-staedt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soziale-aspekte-des-ernaehrungssystems-uebersicht-und-problemsitu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soziale-aspekte-des-ernaehrungssystems-uebersicht-und-problemsitu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zum-zusammenhang-zwischen-generationengerechtigkeit-und-ernaehru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zum-zusammenhang-zwischen-generationengerechtigkeit-und-ernaehru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zum-zusammenhang-zwischen-generationengerechtigkeit-und-ernaehru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zum-zusammenhang-zwischen-generationengerechtigkeit-und-ernaehru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rnaehrungswandel.org/informieren/ressourcenpool/soziale-aspekte/wechselwirkungen-zwischen-ungleichheit-und-nachhaltiger-ernaehru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90A287E-8392-48F5-828C-1FFE07F3FC71}" type="slidenum">
              <a:rPr lang="de-DE" smtClean="0"/>
              <a:t>1</a:t>
            </a:fld>
            <a:endParaRPr lang="de-DE"/>
          </a:p>
        </p:txBody>
      </p:sp>
    </p:spTree>
    <p:extLst>
      <p:ext uri="{BB962C8B-B14F-4D97-AF65-F5344CB8AC3E}">
        <p14:creationId xmlns:p14="http://schemas.microsoft.com/office/powerpoint/2010/main" val="207883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https://www.ernaehrungswandel.org/informieren/ressourcenpool/soziale-aspekte/wechselwirkungen-zwischen-ungleichheit-und-nachhaltiger-ernaehrung</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15</a:t>
            </a:fld>
            <a:endParaRPr lang="de-DE"/>
          </a:p>
        </p:txBody>
      </p:sp>
    </p:spTree>
    <p:extLst>
      <p:ext uri="{BB962C8B-B14F-4D97-AF65-F5344CB8AC3E}">
        <p14:creationId xmlns:p14="http://schemas.microsoft.com/office/powerpoint/2010/main" val="2815383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https://www.ernaehrungswandel.org/informieren/ressourcenpool/soziale-aspekte/wechselwirkungen-zwischen-ungleichheit-und-nachhaltiger-ernaehrung</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16</a:t>
            </a:fld>
            <a:endParaRPr lang="de-DE"/>
          </a:p>
        </p:txBody>
      </p:sp>
    </p:spTree>
    <p:extLst>
      <p:ext uri="{BB962C8B-B14F-4D97-AF65-F5344CB8AC3E}">
        <p14:creationId xmlns:p14="http://schemas.microsoft.com/office/powerpoint/2010/main" val="271227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https://www.ernaehrungswandel.org/informieren/ressourcenpool/soziale-aspekte/wechselwirkungen-zwischen-ungleichheit-und-nachhaltiger-ernaehrung</a:t>
            </a:r>
            <a:r>
              <a:rPr lang="en-US"/>
              <a:t> </a:t>
            </a:r>
          </a:p>
        </p:txBody>
      </p:sp>
      <p:sp>
        <p:nvSpPr>
          <p:cNvPr id="4" name="Foliennummernplatzhalter 3"/>
          <p:cNvSpPr>
            <a:spLocks noGrp="1"/>
          </p:cNvSpPr>
          <p:nvPr>
            <p:ph type="sldNum" sz="quarter" idx="5"/>
          </p:nvPr>
        </p:nvSpPr>
        <p:spPr/>
        <p:txBody>
          <a:bodyPr/>
          <a:lstStyle/>
          <a:p>
            <a:fld id="{D90A287E-8392-48F5-828C-1FFE07F3FC71}" type="slidenum">
              <a:rPr lang="de-DE" smtClean="0"/>
              <a:t>17</a:t>
            </a:fld>
            <a:endParaRPr lang="de-DE"/>
          </a:p>
        </p:txBody>
      </p:sp>
    </p:spTree>
    <p:extLst>
      <p:ext uri="{BB962C8B-B14F-4D97-AF65-F5344CB8AC3E}">
        <p14:creationId xmlns:p14="http://schemas.microsoft.com/office/powerpoint/2010/main" val="3165685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https://www.ernaehrungswandel.org/informieren/ressourcenpool/soziale-aspekte/wechselwirkungen-zwischen-ungleichheit-und-nachhaltiger-ernaehrung</a:t>
            </a:r>
            <a:r>
              <a:rPr lang="en-US"/>
              <a:t> </a:t>
            </a:r>
          </a:p>
        </p:txBody>
      </p:sp>
      <p:sp>
        <p:nvSpPr>
          <p:cNvPr id="4" name="Foliennummernplatzhalter 3"/>
          <p:cNvSpPr>
            <a:spLocks noGrp="1"/>
          </p:cNvSpPr>
          <p:nvPr>
            <p:ph type="sldNum" sz="quarter" idx="5"/>
          </p:nvPr>
        </p:nvSpPr>
        <p:spPr/>
        <p:txBody>
          <a:bodyPr/>
          <a:lstStyle/>
          <a:p>
            <a:fld id="{D90A287E-8392-48F5-828C-1FFE07F3FC71}" type="slidenum">
              <a:rPr lang="de-DE" smtClean="0"/>
              <a:t>18</a:t>
            </a:fld>
            <a:endParaRPr lang="de-DE"/>
          </a:p>
        </p:txBody>
      </p:sp>
    </p:spTree>
    <p:extLst>
      <p:ext uri="{BB962C8B-B14F-4D97-AF65-F5344CB8AC3E}">
        <p14:creationId xmlns:p14="http://schemas.microsoft.com/office/powerpoint/2010/main" val="258006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https://www.ernaehrungswandel.org/informieren/ressourcenpool/soziale-aspekte/ernaehrungssouveraenitaet</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20</a:t>
            </a:fld>
            <a:endParaRPr lang="de-DE"/>
          </a:p>
        </p:txBody>
      </p:sp>
    </p:spTree>
    <p:extLst>
      <p:ext uri="{BB962C8B-B14F-4D97-AF65-F5344CB8AC3E}">
        <p14:creationId xmlns:p14="http://schemas.microsoft.com/office/powerpoint/2010/main" val="256319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https://www.ernaehrungswandel.org/informieren/ressourcenpool/soziale-aspekte/ernaehrungssouveraenitaet</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21</a:t>
            </a:fld>
            <a:endParaRPr lang="de-DE"/>
          </a:p>
        </p:txBody>
      </p:sp>
    </p:spTree>
    <p:extLst>
      <p:ext uri="{BB962C8B-B14F-4D97-AF65-F5344CB8AC3E}">
        <p14:creationId xmlns:p14="http://schemas.microsoft.com/office/powerpoint/2010/main" val="4110475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https://www.ernaehrungswandel.org/informieren/ressourcenpool/soziale-aspekte/ernaehrungssouveraenitaet</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22</a:t>
            </a:fld>
            <a:endParaRPr lang="de-DE"/>
          </a:p>
        </p:txBody>
      </p:sp>
    </p:spTree>
    <p:extLst>
      <p:ext uri="{BB962C8B-B14F-4D97-AF65-F5344CB8AC3E}">
        <p14:creationId xmlns:p14="http://schemas.microsoft.com/office/powerpoint/2010/main" val="3941061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https://www.ernaehrungswandel.org/informieren/ressourcenpool/soziale-aspekte/ernaehrungssouveraenitaet</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23</a:t>
            </a:fld>
            <a:endParaRPr lang="de-DE"/>
          </a:p>
        </p:txBody>
      </p:sp>
    </p:spTree>
    <p:extLst>
      <p:ext uri="{BB962C8B-B14F-4D97-AF65-F5344CB8AC3E}">
        <p14:creationId xmlns:p14="http://schemas.microsoft.com/office/powerpoint/2010/main" val="2500510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https://www.ernaehrungswandel.org/informieren/ressourcenpool/soziale-aspekte/open-source-open-access-open-data</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25</a:t>
            </a:fld>
            <a:endParaRPr lang="de-DE"/>
          </a:p>
        </p:txBody>
      </p:sp>
    </p:spTree>
    <p:extLst>
      <p:ext uri="{BB962C8B-B14F-4D97-AF65-F5344CB8AC3E}">
        <p14:creationId xmlns:p14="http://schemas.microsoft.com/office/powerpoint/2010/main" val="235390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https://www.ernaehrungswandel.org/informieren/ressourcenpool/soziale-aspekte/open-source-open-access-open-data</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26</a:t>
            </a:fld>
            <a:endParaRPr lang="de-DE"/>
          </a:p>
        </p:txBody>
      </p:sp>
    </p:spTree>
    <p:extLst>
      <p:ext uri="{BB962C8B-B14F-4D97-AF65-F5344CB8AC3E}">
        <p14:creationId xmlns:p14="http://schemas.microsoft.com/office/powerpoint/2010/main" val="81115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90A287E-8392-48F5-828C-1FFE07F3FC71}" type="slidenum">
              <a:rPr lang="de-DE" smtClean="0"/>
              <a:t>2</a:t>
            </a:fld>
            <a:endParaRPr lang="de-DE"/>
          </a:p>
        </p:txBody>
      </p:sp>
    </p:spTree>
    <p:extLst>
      <p:ext uri="{BB962C8B-B14F-4D97-AF65-F5344CB8AC3E}">
        <p14:creationId xmlns:p14="http://schemas.microsoft.com/office/powerpoint/2010/main" val="924604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https://www.ernaehrungswandel.org/informieren/ressourcenpool/soziale-aspekte/open-source-open-access-open-data</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27</a:t>
            </a:fld>
            <a:endParaRPr lang="de-DE"/>
          </a:p>
        </p:txBody>
      </p:sp>
    </p:spTree>
    <p:extLst>
      <p:ext uri="{BB962C8B-B14F-4D97-AF65-F5344CB8AC3E}">
        <p14:creationId xmlns:p14="http://schemas.microsoft.com/office/powerpoint/2010/main" val="3463943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https://www.ernaehrungswandel.org/informieren/ressourcenpool/soziale-aspekte/open-source-open-access-open-data</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28</a:t>
            </a:fld>
            <a:endParaRPr lang="de-DE"/>
          </a:p>
        </p:txBody>
      </p:sp>
    </p:spTree>
    <p:extLst>
      <p:ext uri="{BB962C8B-B14F-4D97-AF65-F5344CB8AC3E}">
        <p14:creationId xmlns:p14="http://schemas.microsoft.com/office/powerpoint/2010/main" val="1357147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https://www.ernaehrungswandel.org/informieren/ressourcenpool/soziale-aspekte/open-source-open-access-open-data</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29</a:t>
            </a:fld>
            <a:endParaRPr lang="de-DE"/>
          </a:p>
        </p:txBody>
      </p:sp>
    </p:spTree>
    <p:extLst>
      <p:ext uri="{BB962C8B-B14F-4D97-AF65-F5344CB8AC3E}">
        <p14:creationId xmlns:p14="http://schemas.microsoft.com/office/powerpoint/2010/main" val="405112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a:t>
            </a:r>
          </a:p>
          <a:p>
            <a:pPr marL="171450" indent="-171450">
              <a:buFont typeface="Calibri"/>
              <a:buChar char="-"/>
            </a:pPr>
            <a:r>
              <a:rPr lang="en-US">
                <a:cs typeface="Calibri"/>
              </a:rPr>
              <a:t>Agrarökologie-Schulen: </a:t>
            </a:r>
            <a:r>
              <a:rPr lang="en-US">
                <a:hlinkClick r:id="rId3"/>
              </a:rPr>
              <a:t>https://www.ernaehrungswandel.org/vernetzen/nischeninnovationen-in-europa/agraroekologie-schulen</a:t>
            </a:r>
            <a:r>
              <a:rPr lang="en-US"/>
              <a:t> </a:t>
            </a:r>
          </a:p>
          <a:p>
            <a:pPr marL="171450" indent="-171450">
              <a:buFont typeface="Calibri"/>
              <a:buChar char="-"/>
            </a:pPr>
            <a:r>
              <a:rPr lang="en-US" err="1">
                <a:cs typeface="Calibri"/>
              </a:rPr>
              <a:t>Foodcoops</a:t>
            </a:r>
            <a:r>
              <a:rPr lang="en-US">
                <a:cs typeface="Calibri"/>
              </a:rPr>
              <a:t>: </a:t>
            </a:r>
            <a:r>
              <a:rPr lang="en-US">
                <a:hlinkClick r:id="rId4"/>
              </a:rPr>
              <a:t>https://www.ernaehrungswandel.org/vernetzen/nischeninnovationen-in-europa/foodcoops</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32</a:t>
            </a:fld>
            <a:endParaRPr lang="de-DE"/>
          </a:p>
        </p:txBody>
      </p:sp>
    </p:spTree>
    <p:extLst>
      <p:ext uri="{BB962C8B-B14F-4D97-AF65-F5344CB8AC3E}">
        <p14:creationId xmlns:p14="http://schemas.microsoft.com/office/powerpoint/2010/main" val="3259261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a:t>
            </a:r>
          </a:p>
          <a:p>
            <a:pPr marL="171450" indent="-171450">
              <a:buFont typeface="Calibri"/>
              <a:buChar char="-"/>
            </a:pPr>
            <a:r>
              <a:rPr lang="en-US" err="1">
                <a:cs typeface="Calibri" panose="020F0502020204030204"/>
              </a:rPr>
              <a:t>Foodsharing</a:t>
            </a:r>
            <a:r>
              <a:rPr lang="en-US">
                <a:cs typeface="Calibri" panose="020F0502020204030204"/>
              </a:rPr>
              <a:t>: </a:t>
            </a:r>
            <a:r>
              <a:rPr lang="en-US">
                <a:hlinkClick r:id="rId3"/>
              </a:rPr>
              <a:t>https://www.ernaehrungswandel.org/vernetzen/nischeninnovationen-in-europa/foodsharing</a:t>
            </a:r>
            <a:r>
              <a:rPr lang="en-US"/>
              <a:t> </a:t>
            </a:r>
            <a:endParaRPr lang="en-US">
              <a:cs typeface="Calibri"/>
            </a:endParaRPr>
          </a:p>
          <a:p>
            <a:pPr marL="171450" indent="-171450">
              <a:buFont typeface="Calibri"/>
              <a:buChar char="-"/>
            </a:pPr>
            <a:r>
              <a:rPr lang="en-US">
                <a:cs typeface="Calibri"/>
              </a:rPr>
              <a:t>Open Source-</a:t>
            </a:r>
            <a:r>
              <a:rPr lang="en-US" err="1">
                <a:cs typeface="Calibri" panose="020F0502020204030204"/>
              </a:rPr>
              <a:t>Anleitungen</a:t>
            </a:r>
            <a:r>
              <a:rPr lang="en-US">
                <a:cs typeface="Calibri" panose="020F0502020204030204"/>
              </a:rPr>
              <a:t>: </a:t>
            </a:r>
            <a:r>
              <a:rPr lang="en-US">
                <a:hlinkClick r:id="rId4"/>
              </a:rPr>
              <a:t>https://www.ernaehrungswandel.org/vernetzen/nischeninnovationen-in-europa/open-source-anleitungen</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33</a:t>
            </a:fld>
            <a:endParaRPr lang="de-DE"/>
          </a:p>
        </p:txBody>
      </p:sp>
    </p:spTree>
    <p:extLst>
      <p:ext uri="{BB962C8B-B14F-4D97-AF65-F5344CB8AC3E}">
        <p14:creationId xmlns:p14="http://schemas.microsoft.com/office/powerpoint/2010/main" val="2651674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a:t>
            </a:r>
          </a:p>
          <a:p>
            <a:pPr marL="171450" indent="-171450">
              <a:buFont typeface="Calibri"/>
              <a:buChar char="-"/>
            </a:pPr>
            <a:r>
              <a:rPr lang="en-US">
                <a:cs typeface="Calibri"/>
              </a:rPr>
              <a:t>Open Source-</a:t>
            </a:r>
            <a:r>
              <a:rPr lang="en-US" err="1">
                <a:cs typeface="Calibri"/>
              </a:rPr>
              <a:t>Samenbanken</a:t>
            </a:r>
            <a:r>
              <a:rPr lang="en-US">
                <a:cs typeface="Calibri"/>
              </a:rPr>
              <a:t>: </a:t>
            </a:r>
            <a:r>
              <a:rPr lang="en-US">
                <a:hlinkClick r:id="rId3"/>
              </a:rPr>
              <a:t>https://www.ernaehrungswandel.org/vernetzen/nischeninnovationen-in-europa/open-source-samenbanken-und-saatgutschutz</a:t>
            </a:r>
            <a:r>
              <a:rPr lang="en-US"/>
              <a:t> </a:t>
            </a:r>
          </a:p>
          <a:p>
            <a:pPr marL="171450" indent="-171450">
              <a:buFont typeface="Calibri"/>
              <a:buChar char="-"/>
            </a:pPr>
            <a:r>
              <a:rPr lang="en-US" err="1">
                <a:cs typeface="Calibri"/>
              </a:rPr>
              <a:t>Partizipative</a:t>
            </a:r>
            <a:r>
              <a:rPr lang="en-US">
                <a:cs typeface="Calibri"/>
              </a:rPr>
              <a:t> </a:t>
            </a:r>
            <a:r>
              <a:rPr lang="en-US" err="1">
                <a:cs typeface="Calibri"/>
              </a:rPr>
              <a:t>Bewertungssysteme</a:t>
            </a:r>
            <a:r>
              <a:rPr lang="en-US">
                <a:cs typeface="Calibri"/>
              </a:rPr>
              <a:t>: </a:t>
            </a:r>
            <a:r>
              <a:rPr lang="en-US">
                <a:hlinkClick r:id="rId4"/>
              </a:rPr>
              <a:t>https://www.ernaehrungswandel.org/vernetzen/nischeninnovationen-in-europa/partizipative-bewertungssysteme</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34</a:t>
            </a:fld>
            <a:endParaRPr lang="de-DE"/>
          </a:p>
        </p:txBody>
      </p:sp>
    </p:spTree>
    <p:extLst>
      <p:ext uri="{BB962C8B-B14F-4D97-AF65-F5344CB8AC3E}">
        <p14:creationId xmlns:p14="http://schemas.microsoft.com/office/powerpoint/2010/main" val="1478945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a:t>
            </a:r>
          </a:p>
          <a:p>
            <a:pPr marL="171450" indent="-171450">
              <a:buFont typeface="Calibri"/>
              <a:buChar char="-"/>
            </a:pPr>
            <a:r>
              <a:rPr lang="en-US" err="1">
                <a:cs typeface="Calibri"/>
              </a:rPr>
              <a:t>Solidaritätstisch</a:t>
            </a:r>
            <a:r>
              <a:rPr lang="en-US">
                <a:cs typeface="Calibri"/>
              </a:rPr>
              <a:t>: </a:t>
            </a:r>
            <a:r>
              <a:rPr lang="en-US">
                <a:hlinkClick r:id="rId3"/>
              </a:rPr>
              <a:t>https://www.ernaehrungswandel.org/vernetzen/nischeninnovationen-in-europa/solidaritaetstisch</a:t>
            </a:r>
            <a:r>
              <a:rPr lang="en-US"/>
              <a:t> </a:t>
            </a:r>
            <a:endParaRPr lang="en-US">
              <a:cs typeface="Calibri"/>
            </a:endParaRPr>
          </a:p>
          <a:p>
            <a:pPr marL="171450" indent="-171450">
              <a:buFont typeface="Calibri"/>
              <a:buChar char="-"/>
            </a:pPr>
            <a:r>
              <a:rPr lang="en-US" err="1">
                <a:cs typeface="Calibri"/>
              </a:rPr>
              <a:t>Solidarische</a:t>
            </a:r>
            <a:r>
              <a:rPr lang="en-US">
                <a:cs typeface="Calibri"/>
              </a:rPr>
              <a:t> </a:t>
            </a:r>
            <a:r>
              <a:rPr lang="en-US" err="1">
                <a:cs typeface="Calibri"/>
              </a:rPr>
              <a:t>Landwirtschaft</a:t>
            </a:r>
            <a:r>
              <a:rPr lang="en-US">
                <a:cs typeface="Calibri"/>
              </a:rPr>
              <a:t>: </a:t>
            </a:r>
            <a:r>
              <a:rPr lang="en-US">
                <a:hlinkClick r:id="rId4"/>
              </a:rPr>
              <a:t>https://www.ernaehrungswandel.org/vernetzen/nischeninnovationen-in-europa/solidarische-landwirtschaft</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35</a:t>
            </a:fld>
            <a:endParaRPr lang="de-DE"/>
          </a:p>
        </p:txBody>
      </p:sp>
    </p:spTree>
    <p:extLst>
      <p:ext uri="{BB962C8B-B14F-4D97-AF65-F5344CB8AC3E}">
        <p14:creationId xmlns:p14="http://schemas.microsoft.com/office/powerpoint/2010/main" val="934583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a:t>
            </a:r>
          </a:p>
          <a:p>
            <a:pPr marL="171450" indent="-171450">
              <a:buFont typeface="Calibri"/>
              <a:buChar char="-"/>
            </a:pPr>
            <a:r>
              <a:rPr lang="en-US">
                <a:cs typeface="Calibri" panose="020F0502020204030204"/>
              </a:rPr>
              <a:t>Vertical Farming: </a:t>
            </a:r>
            <a:r>
              <a:rPr lang="en-US">
                <a:hlinkClick r:id="rId3"/>
              </a:rPr>
              <a:t>https://www.ernaehrungswandel.org/vernetzen/nischeninnovationen-in-europa/vertical-farming</a:t>
            </a:r>
            <a:r>
              <a:rPr lang="en-US"/>
              <a:t> </a:t>
            </a:r>
            <a:endParaRPr lang="en-US">
              <a:cs typeface="Calibri"/>
            </a:endParaRPr>
          </a:p>
          <a:p>
            <a:pPr marL="171450" indent="-171450">
              <a:buFont typeface="Calibri"/>
              <a:buChar char="-"/>
            </a:pPr>
            <a:r>
              <a:rPr lang="en-US" err="1">
                <a:cs typeface="Calibri" panose="020F0502020204030204"/>
              </a:rPr>
              <a:t>Soziale</a:t>
            </a:r>
            <a:r>
              <a:rPr lang="en-US">
                <a:cs typeface="Calibri" panose="020F0502020204030204"/>
              </a:rPr>
              <a:t> </a:t>
            </a:r>
            <a:r>
              <a:rPr lang="en-US" err="1">
                <a:cs typeface="Calibri" panose="020F0502020204030204"/>
              </a:rPr>
              <a:t>Landwirtschaft</a:t>
            </a:r>
            <a:r>
              <a:rPr lang="en-US">
                <a:cs typeface="Calibri" panose="020F0502020204030204"/>
              </a:rPr>
              <a:t>: </a:t>
            </a:r>
            <a:r>
              <a:rPr lang="en-US">
                <a:hlinkClick r:id="rId4"/>
              </a:rPr>
              <a:t>https://www.ernaehrungswandel.org/vernetzen/nischeninnovationen-in-europa/soziale-landwirtschaft</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36</a:t>
            </a:fld>
            <a:endParaRPr lang="de-DE"/>
          </a:p>
        </p:txBody>
      </p:sp>
    </p:spTree>
    <p:extLst>
      <p:ext uri="{BB962C8B-B14F-4D97-AF65-F5344CB8AC3E}">
        <p14:creationId xmlns:p14="http://schemas.microsoft.com/office/powerpoint/2010/main" val="2642399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a:t>
            </a:r>
          </a:p>
          <a:p>
            <a:pPr marL="285750" indent="-285750">
              <a:buFont typeface="Calibri"/>
              <a:buChar char="-"/>
            </a:pPr>
            <a:r>
              <a:rPr lang="en-US" err="1"/>
              <a:t>Ernährungsräte</a:t>
            </a:r>
            <a:r>
              <a:rPr lang="en-US"/>
              <a:t>: </a:t>
            </a:r>
            <a:r>
              <a:rPr lang="en-US">
                <a:hlinkClick r:id="rId3"/>
              </a:rPr>
              <a:t>https://www.ernaehrungswandel.org/vernetzen/nischeninnovationen-in-europa/ernaehrungsraete</a:t>
            </a:r>
            <a:r>
              <a:rPr lang="en-US"/>
              <a:t> </a:t>
            </a:r>
            <a:endParaRPr lang="en-US" err="1">
              <a:cs typeface="Calibri"/>
            </a:endParaRPr>
          </a:p>
          <a:p>
            <a:pPr marL="285750" indent="-285750">
              <a:buFont typeface="Calibri"/>
              <a:buChar char="-"/>
            </a:pPr>
            <a:r>
              <a:rPr lang="en-US" err="1">
                <a:cs typeface="Calibri"/>
              </a:rPr>
              <a:t>Waldgärten</a:t>
            </a:r>
            <a:r>
              <a:rPr lang="en-US">
                <a:cs typeface="Calibri"/>
              </a:rPr>
              <a:t>: </a:t>
            </a:r>
            <a:r>
              <a:rPr lang="en-US">
                <a:hlinkClick r:id="rId4"/>
              </a:rPr>
              <a:t>https://www.ernaehrungswandel.org/vernetzen/nischeninnovationen-in-europa/waldgaerten</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37</a:t>
            </a:fld>
            <a:endParaRPr lang="de-DE"/>
          </a:p>
        </p:txBody>
      </p:sp>
    </p:spTree>
    <p:extLst>
      <p:ext uri="{BB962C8B-B14F-4D97-AF65-F5344CB8AC3E}">
        <p14:creationId xmlns:p14="http://schemas.microsoft.com/office/powerpoint/2010/main" val="275391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a:t>
            </a:r>
          </a:p>
          <a:p>
            <a:pPr marL="171450" indent="-171450">
              <a:buFont typeface="Calibri"/>
              <a:buChar char="-"/>
            </a:pPr>
            <a:r>
              <a:rPr lang="en-US" err="1">
                <a:cs typeface="Calibri"/>
              </a:rPr>
              <a:t>Essbare</a:t>
            </a:r>
            <a:r>
              <a:rPr lang="en-US">
                <a:cs typeface="Calibri"/>
              </a:rPr>
              <a:t> </a:t>
            </a:r>
            <a:r>
              <a:rPr lang="en-US" err="1">
                <a:cs typeface="Calibri"/>
              </a:rPr>
              <a:t>Städte</a:t>
            </a:r>
            <a:r>
              <a:rPr lang="en-US">
                <a:cs typeface="Calibri"/>
              </a:rPr>
              <a:t>: </a:t>
            </a:r>
            <a:r>
              <a:rPr lang="en-US">
                <a:hlinkClick r:id="rId3"/>
              </a:rPr>
              <a:t>https://www.ernaehrungswandel.org/vernetzen/nischeninnovationen-in-europa/essbare-staedte</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38</a:t>
            </a:fld>
            <a:endParaRPr lang="de-DE"/>
          </a:p>
        </p:txBody>
      </p:sp>
    </p:spTree>
    <p:extLst>
      <p:ext uri="{BB962C8B-B14F-4D97-AF65-F5344CB8AC3E}">
        <p14:creationId xmlns:p14="http://schemas.microsoft.com/office/powerpoint/2010/main" val="318206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https://www.ernaehrungswandel.org/informieren/ressourcenpool/soziale-aspekte/soziale-aspekte-des-ernaehrungssystems-uebersicht-und-problemsituation</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6</a:t>
            </a:fld>
            <a:endParaRPr lang="de-DE"/>
          </a:p>
        </p:txBody>
      </p:sp>
    </p:spTree>
    <p:extLst>
      <p:ext uri="{BB962C8B-B14F-4D97-AF65-F5344CB8AC3E}">
        <p14:creationId xmlns:p14="http://schemas.microsoft.com/office/powerpoint/2010/main" val="116278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https://www.ernaehrungswandel.org/informieren/ressourcenpool/soziale-aspekte/soziale-aspekte-des-ernaehrungssystems-uebersicht-und-problemsituation</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7</a:t>
            </a:fld>
            <a:endParaRPr lang="de-DE"/>
          </a:p>
        </p:txBody>
      </p:sp>
    </p:spTree>
    <p:extLst>
      <p:ext uri="{BB962C8B-B14F-4D97-AF65-F5344CB8AC3E}">
        <p14:creationId xmlns:p14="http://schemas.microsoft.com/office/powerpoint/2010/main" val="2451497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https://www.ernaehrungswandel.org/informieren/ressourcenpool/soziale-aspekte/zum-zusammenhang-zwischen-generationengerechtigkeit-und-ernaehrung</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9</a:t>
            </a:fld>
            <a:endParaRPr lang="de-DE"/>
          </a:p>
        </p:txBody>
      </p:sp>
    </p:spTree>
    <p:extLst>
      <p:ext uri="{BB962C8B-B14F-4D97-AF65-F5344CB8AC3E}">
        <p14:creationId xmlns:p14="http://schemas.microsoft.com/office/powerpoint/2010/main" val="216035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https://www.ernaehrungswandel.org/informieren/ressourcenpool/soziale-aspekte/zum-zusammenhang-zwischen-generationengerechtigkeit-und-ernaehrung</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10</a:t>
            </a:fld>
            <a:endParaRPr lang="de-DE"/>
          </a:p>
        </p:txBody>
      </p:sp>
    </p:spTree>
    <p:extLst>
      <p:ext uri="{BB962C8B-B14F-4D97-AF65-F5344CB8AC3E}">
        <p14:creationId xmlns:p14="http://schemas.microsoft.com/office/powerpoint/2010/main" val="263395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https://www.ernaehrungswandel.org/informieren/ressourcenpool/soziale-aspekte/zum-zusammenhang-zwischen-generationengerechtigkeit-und-ernaehrung</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11</a:t>
            </a:fld>
            <a:endParaRPr lang="de-DE"/>
          </a:p>
        </p:txBody>
      </p:sp>
    </p:spTree>
    <p:extLst>
      <p:ext uri="{BB962C8B-B14F-4D97-AF65-F5344CB8AC3E}">
        <p14:creationId xmlns:p14="http://schemas.microsoft.com/office/powerpoint/2010/main" val="121118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https://www.ernaehrungswandel.org/informieren/ressourcenpool/soziale-aspekte/zum-zusammenhang-zwischen-generationengerechtigkeit-und-ernaehrung</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12</a:t>
            </a:fld>
            <a:endParaRPr lang="de-DE"/>
          </a:p>
        </p:txBody>
      </p:sp>
    </p:spTree>
    <p:extLst>
      <p:ext uri="{BB962C8B-B14F-4D97-AF65-F5344CB8AC3E}">
        <p14:creationId xmlns:p14="http://schemas.microsoft.com/office/powerpoint/2010/main" val="379917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Hintergrundinformationen</a:t>
            </a:r>
            <a:r>
              <a:rPr lang="en-US"/>
              <a:t> </a:t>
            </a:r>
            <a:r>
              <a:rPr lang="en-US" err="1"/>
              <a:t>finden</a:t>
            </a:r>
            <a:r>
              <a:rPr lang="en-US"/>
              <a:t> Sie </a:t>
            </a:r>
            <a:r>
              <a:rPr lang="en-US" err="1"/>
              <a:t>hier</a:t>
            </a:r>
            <a:r>
              <a:rPr lang="en-US"/>
              <a:t>: </a:t>
            </a:r>
            <a:r>
              <a:rPr lang="en-US">
                <a:hlinkClick r:id="rId3"/>
              </a:rPr>
              <a:t>https://www.ernaehrungswandel.org/informieren/ressourcenpool/soziale-aspekte/wechselwirkungen-zwischen-ungleichheit-und-nachhaltiger-ernaehrung</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14</a:t>
            </a:fld>
            <a:endParaRPr lang="de-DE"/>
          </a:p>
        </p:txBody>
      </p:sp>
    </p:spTree>
    <p:extLst>
      <p:ext uri="{BB962C8B-B14F-4D97-AF65-F5344CB8AC3E}">
        <p14:creationId xmlns:p14="http://schemas.microsoft.com/office/powerpoint/2010/main" val="340088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ernaehrungswandel.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nahhaft.de/" TargetMode="External"/><Relationship Id="rId5" Type="http://schemas.openxmlformats.org/officeDocument/2006/relationships/hyperlink" Target="https://creativecommons.org/publicdomain/zero/1.0/deed.de" TargetMode="Externa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6.png"/><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36.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37.svg"/><Relationship Id="rId9"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opensource.org/osd/" TargetMode="External"/><Relationship Id="rId5" Type="http://schemas.openxmlformats.org/officeDocument/2006/relationships/hyperlink" Target="https://www.gnu.org/philosophy/free-sw.de.html" TargetMode="Externa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svg"/><Relationship Id="rId7" Type="http://schemas.openxmlformats.org/officeDocument/2006/relationships/image" Target="../media/image68.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35.svg"/></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2.png"/><Relationship Id="rId7"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35.svg"/><Relationship Id="rId4" Type="http://schemas.openxmlformats.org/officeDocument/2006/relationships/image" Target="../media/image33.svg"/><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2.png"/><Relationship Id="rId7"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8.png"/><Relationship Id="rId10" Type="http://schemas.openxmlformats.org/officeDocument/2006/relationships/image" Target="../media/image35.svg"/><Relationship Id="rId4" Type="http://schemas.openxmlformats.org/officeDocument/2006/relationships/image" Target="../media/image33.svg"/><Relationship Id="rId9"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7.png"/><Relationship Id="rId4" Type="http://schemas.openxmlformats.org/officeDocument/2006/relationships/image" Target="../media/image33.svg"/><Relationship Id="rId9" Type="http://schemas.openxmlformats.org/officeDocument/2006/relationships/image" Target="../media/image35.svg"/></Relationships>
</file>

<file path=ppt/slides/_rels/slide3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2.png"/><Relationship Id="rId7"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35.svg"/><Relationship Id="rId4" Type="http://schemas.openxmlformats.org/officeDocument/2006/relationships/image" Target="../media/image33.svg"/><Relationship Id="rId9" Type="http://schemas.openxmlformats.org/officeDocument/2006/relationships/image" Target="../media/image34.png"/></Relationships>
</file>

<file path=ppt/slides/_rels/slide3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8.png"/><Relationship Id="rId4" Type="http://schemas.openxmlformats.org/officeDocument/2006/relationships/image" Target="../media/image69.svg"/></Relationships>
</file>

<file path=ppt/slides/_rels/slide3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2.png"/><Relationship Id="rId7"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5.png"/><Relationship Id="rId10" Type="http://schemas.openxmlformats.org/officeDocument/2006/relationships/image" Target="../media/image35.svg"/><Relationship Id="rId4" Type="http://schemas.openxmlformats.org/officeDocument/2006/relationships/image" Target="../media/image33.svg"/><Relationship Id="rId9" Type="http://schemas.openxmlformats.org/officeDocument/2006/relationships/image" Target="../media/image34.png"/></Relationships>
</file>

<file path=ppt/slides/_rels/slide38.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8.png"/><Relationship Id="rId4" Type="http://schemas.openxmlformats.org/officeDocument/2006/relationships/image" Target="../media/image71.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40.xml.rels><?xml version="1.0" encoding="UTF-8" standalone="yes"?>
<Relationships xmlns="http://schemas.openxmlformats.org/package/2006/relationships"><Relationship Id="rId8" Type="http://schemas.openxmlformats.org/officeDocument/2006/relationships/hyperlink" Target="https://www.godan.info/rr2.pdf" TargetMode="External"/><Relationship Id="rId13" Type="http://schemas.openxmlformats.org/officeDocument/2006/relationships/hyperlink" Target="https://doi.org/10.3390/nu12030737" TargetMode="External"/><Relationship Id="rId3" Type="http://schemas.openxmlformats.org/officeDocument/2006/relationships/image" Target="../media/image56.svg"/><Relationship Id="rId7" Type="http://schemas.openxmlformats.org/officeDocument/2006/relationships/hyperlink" Target="https://www.opensourceseeds.org/%C3%BCber-uns" TargetMode="External"/><Relationship Id="rId12" Type="http://schemas.openxmlformats.org/officeDocument/2006/relationships/hyperlink" Target="https://doi.org/10.1080/03066150.2013.852082" TargetMode="External"/><Relationship Id="rId2" Type="http://schemas.openxmlformats.org/officeDocument/2006/relationships/image" Target="../media/image55.png"/><Relationship Id="rId16"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hyperlink" Target="https://doi.org/10.1016/j.maturitas.2013.07.013" TargetMode="External"/><Relationship Id="rId11" Type="http://schemas.openxmlformats.org/officeDocument/2006/relationships/hyperlink" Target="https://www.iatp.org/blog/latelier-paysan-self-build-communities-farming" TargetMode="External"/><Relationship Id="rId5" Type="http://schemas.openxmlformats.org/officeDocument/2006/relationships/image" Target="../media/image54.svg"/><Relationship Id="rId15" Type="http://schemas.openxmlformats.org/officeDocument/2006/relationships/image" Target="../media/image72.png"/><Relationship Id="rId10" Type="http://schemas.openxmlformats.org/officeDocument/2006/relationships/hyperlink" Target="https://doi.org/10.1017/S1742170507001640" TargetMode="External"/><Relationship Id="rId4" Type="http://schemas.openxmlformats.org/officeDocument/2006/relationships/image" Target="../media/image53.png"/><Relationship Id="rId9" Type="http://schemas.openxmlformats.org/officeDocument/2006/relationships/hyperlink" Target="http://www.netzwerk-alma.de/projekte-fluechtlinge.shtml" TargetMode="External"/><Relationship Id="rId14" Type="http://schemas.openxmlformats.org/officeDocument/2006/relationships/hyperlink" Target="http://bionica.org/"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doi.org/10.1038/sj.ejcn.1601080" TargetMode="External"/><Relationship Id="rId13" Type="http://schemas.openxmlformats.org/officeDocument/2006/relationships/hyperlink" Target="https://ec.europa.eu/eurostat/databrowser/view/educ_uoe_fine06/default/bar?lang=de" TargetMode="External"/><Relationship Id="rId3" Type="http://schemas.openxmlformats.org/officeDocument/2006/relationships/image" Target="../media/image56.svg"/><Relationship Id="rId7" Type="http://schemas.openxmlformats.org/officeDocument/2006/relationships/hyperlink" Target="https://doi.org/10.14763/2016.1.405" TargetMode="External"/><Relationship Id="rId12" Type="http://schemas.openxmlformats.org/officeDocument/2006/relationships/hyperlink" Target="https://ec.europa.eu/eurostat/databrowser/view/ILC_DI03__custom_4371567/default/table?lang=en" TargetMode="External"/><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hyperlink" Target="https://doi.org/10.1080/03066150.2013.876995" TargetMode="External"/><Relationship Id="rId11" Type="http://schemas.openxmlformats.org/officeDocument/2006/relationships/hyperlink" Target="https://ernaehrungsrat-berlin.de/" TargetMode="External"/><Relationship Id="rId5" Type="http://schemas.openxmlformats.org/officeDocument/2006/relationships/image" Target="../media/image54.svg"/><Relationship Id="rId15" Type="http://schemas.openxmlformats.org/officeDocument/2006/relationships/image" Target="../media/image73.svg"/><Relationship Id="rId10" Type="http://schemas.openxmlformats.org/officeDocument/2006/relationships/hyperlink" Target="https://doi.org/10.1080/03066150.2014.963568" TargetMode="External"/><Relationship Id="rId4" Type="http://schemas.openxmlformats.org/officeDocument/2006/relationships/image" Target="../media/image53.png"/><Relationship Id="rId9" Type="http://schemas.openxmlformats.org/officeDocument/2006/relationships/hyperlink" Target="https://eatforum.org/content/uploads/2019/01/EAT-Lancet_Commission_Summary_Report.pdf" TargetMode="External"/><Relationship Id="rId14" Type="http://schemas.openxmlformats.org/officeDocument/2006/relationships/image" Target="../media/image72.png"/></Relationships>
</file>

<file path=ppt/slides/_rels/slide42.xml.rels><?xml version="1.0" encoding="UTF-8" standalone="yes"?>
<Relationships xmlns="http://schemas.openxmlformats.org/package/2006/relationships"><Relationship Id="rId8" Type="http://schemas.openxmlformats.org/officeDocument/2006/relationships/hyperlink" Target="https://doi.org/10.1007/s00103-015-2279-2" TargetMode="External"/><Relationship Id="rId13" Type="http://schemas.openxmlformats.org/officeDocument/2006/relationships/hyperlink" Target="https://wiki.foodsharing.de/Rechtsvereinbarung" TargetMode="External"/><Relationship Id="rId18" Type="http://schemas.openxmlformats.org/officeDocument/2006/relationships/hyperlink" Target="http://www.foodcoops.at/was-ist-eine-foodcoop/" TargetMode="External"/><Relationship Id="rId3" Type="http://schemas.openxmlformats.org/officeDocument/2006/relationships/image" Target="../media/image56.svg"/><Relationship Id="rId7" Type="http://schemas.openxmlformats.org/officeDocument/2006/relationships/hyperlink" Target="https://farmhack.org/tools" TargetMode="External"/><Relationship Id="rId12" Type="http://schemas.openxmlformats.org/officeDocument/2006/relationships/hyperlink" Target="http://www.foodsharing.de/" TargetMode="External"/><Relationship Id="rId17" Type="http://schemas.openxmlformats.org/officeDocument/2006/relationships/hyperlink" Target="https://www.fao.org/3/ax736e/ax736e.pdf" TargetMode="External"/><Relationship Id="rId2" Type="http://schemas.openxmlformats.org/officeDocument/2006/relationships/image" Target="../media/image55.png"/><Relationship Id="rId16" Type="http://schemas.openxmlformats.org/officeDocument/2006/relationships/hyperlink" Target="https://doi.org/10.48550/ARXIV.1409.3143" TargetMode="External"/><Relationship Id="rId20"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hyperlink" Target="http://www.agriculturepaysanne.org/" TargetMode="External"/><Relationship Id="rId11" Type="http://schemas.openxmlformats.org/officeDocument/2006/relationships/hyperlink" Target="https://foodsharing.de/#wilkommen" TargetMode="External"/><Relationship Id="rId5" Type="http://schemas.openxmlformats.org/officeDocument/2006/relationships/image" Target="../media/image54.svg"/><Relationship Id="rId15" Type="http://schemas.openxmlformats.org/officeDocument/2006/relationships/hyperlink" Target="https://www.gnu.org/philosophy/free-sw.html#n1" TargetMode="External"/><Relationship Id="rId10" Type="http://schemas.openxmlformats.org/officeDocument/2006/relationships/hyperlink" Target="https://lebensmittelkooperativen.de.fcoop.org/" TargetMode="External"/><Relationship Id="rId19" Type="http://schemas.openxmlformats.org/officeDocument/2006/relationships/image" Target="../media/image72.png"/><Relationship Id="rId4" Type="http://schemas.openxmlformats.org/officeDocument/2006/relationships/image" Target="../media/image53.png"/><Relationship Id="rId9" Type="http://schemas.openxmlformats.org/officeDocument/2006/relationships/hyperlink" Target="https://www.designsociety.org/publication/38539/Open+Source+Development+of+Tangible+Products" TargetMode="External"/><Relationship Id="rId14" Type="http://schemas.openxmlformats.org/officeDocument/2006/relationships/hyperlink" Target="http://www.sofar-d.de/?sofar_dt"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doi.org/10.1080/03066150902820354" TargetMode="External"/><Relationship Id="rId13" Type="http://schemas.openxmlformats.org/officeDocument/2006/relationships/hyperlink" Target="https://doi.org/10.1007/978-3-642-56772-8_1" TargetMode="External"/><Relationship Id="rId3" Type="http://schemas.openxmlformats.org/officeDocument/2006/relationships/image" Target="../media/image56.svg"/><Relationship Id="rId7" Type="http://schemas.openxmlformats.org/officeDocument/2006/relationships/hyperlink" Target="https://doi.org/10.1080/03066150.2014.964217" TargetMode="External"/><Relationship Id="rId12" Type="http://schemas.openxmlformats.org/officeDocument/2006/relationships/hyperlink" Target="http://www.wir-ernten-was-wir-saeen.de/vertical-farming" TargetMode="External"/><Relationship Id="rId2" Type="http://schemas.openxmlformats.org/officeDocument/2006/relationships/image" Target="../media/image55.png"/><Relationship Id="rId16"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hyperlink" Target="https://doi.org/10.1017/gheg.2016.1" TargetMode="External"/><Relationship Id="rId11" Type="http://schemas.openxmlformats.org/officeDocument/2006/relationships/hyperlink" Target="https://doi.org/10.1109/DCIS51330.2020.9268619" TargetMode="External"/><Relationship Id="rId5" Type="http://schemas.openxmlformats.org/officeDocument/2006/relationships/image" Target="../media/image54.svg"/><Relationship Id="rId15" Type="http://schemas.openxmlformats.org/officeDocument/2006/relationships/image" Target="../media/image72.png"/><Relationship Id="rId10" Type="http://schemas.openxmlformats.org/officeDocument/2006/relationships/hyperlink" Target="https://doi.org/10.1017/9781009157988" TargetMode="External"/><Relationship Id="rId4" Type="http://schemas.openxmlformats.org/officeDocument/2006/relationships/image" Target="../media/image53.png"/><Relationship Id="rId9" Type="http://schemas.openxmlformats.org/officeDocument/2006/relationships/hyperlink" Target="https://doi.org/10.1007/s15006-022-1838-3" TargetMode="External"/><Relationship Id="rId14" Type="http://schemas.openxmlformats.org/officeDocument/2006/relationships/hyperlink" Target="https://www.solidarische-landwirtschaft.org/das-konzept/was-ist-solawi"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opensource.org/osd/" TargetMode="External"/><Relationship Id="rId13" Type="http://schemas.openxmlformats.org/officeDocument/2006/relationships/hyperlink" Target="https://doi.org/10.1021/es051670d" TargetMode="External"/><Relationship Id="rId3" Type="http://schemas.openxmlformats.org/officeDocument/2006/relationships/image" Target="../media/image56.svg"/><Relationship Id="rId7" Type="http://schemas.openxmlformats.org/officeDocument/2006/relationships/hyperlink" Target="https://nyeleni.org/DOWNLOADS/Nyelni_EN.pdf" TargetMode="External"/><Relationship Id="rId12" Type="http://schemas.openxmlformats.org/officeDocument/2006/relationships/hyperlink" Target="https://doi.org/10.1021/es062733a" TargetMode="External"/><Relationship Id="rId17" Type="http://schemas.openxmlformats.org/officeDocument/2006/relationships/image" Target="../media/image73.svg"/><Relationship Id="rId2" Type="http://schemas.openxmlformats.org/officeDocument/2006/relationships/image" Target="../media/image55.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hyperlink" Target="https://nyeleni.org/IMG/pdf/DeclNyeleni-en.pdf" TargetMode="External"/><Relationship Id="rId11" Type="http://schemas.openxmlformats.org/officeDocument/2006/relationships/hyperlink" Target="https://www.oreilly.com/openbook/opensources/book/perens.html" TargetMode="External"/><Relationship Id="rId5" Type="http://schemas.openxmlformats.org/officeDocument/2006/relationships/image" Target="../media/image54.svg"/><Relationship Id="rId15" Type="http://schemas.openxmlformats.org/officeDocument/2006/relationships/hyperlink" Target="https://www.oekolandbau.de/landwirtschaft/betrieb/oekonomie/diversifizierung/soziale-landwirtschaft/" TargetMode="External"/><Relationship Id="rId10" Type="http://schemas.openxmlformats.org/officeDocument/2006/relationships/hyperlink" Target="https://www.oshwa.org/definition/german/" TargetMode="External"/><Relationship Id="rId4" Type="http://schemas.openxmlformats.org/officeDocument/2006/relationships/image" Target="../media/image53.png"/><Relationship Id="rId9" Type="http://schemas.openxmlformats.org/officeDocument/2006/relationships/hyperlink" Target="https://www.oshwa.org/sharing-best-practices/best-practices-der-open-source-hardware-1-0/" TargetMode="External"/><Relationship Id="rId14" Type="http://schemas.openxmlformats.org/officeDocument/2006/relationships/hyperlink" Target="https://ourworldindata.org/environmental-impacts-of-food"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library.oapen.org/handle/20.500.12657/26065" TargetMode="External"/><Relationship Id="rId13" Type="http://schemas.openxmlformats.org/officeDocument/2006/relationships/image" Target="../media/image72.png"/><Relationship Id="rId3" Type="http://schemas.openxmlformats.org/officeDocument/2006/relationships/image" Target="../media/image56.svg"/><Relationship Id="rId7" Type="http://schemas.openxmlformats.org/officeDocument/2006/relationships/hyperlink" Target="http://www.speiseraeume.de/ernaehrungsraete-netzwerk-gegruendet/" TargetMode="External"/><Relationship Id="rId12" Type="http://schemas.openxmlformats.org/officeDocument/2006/relationships/hyperlink" Target="http://www.weltagrarbericht.de/themen-des-weltagrarberichts/agraroekologie.html" TargetMode="External"/><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hyperlink" Target="https://www.gnu.org/philosophy/open-source-misses-the-point.html.en" TargetMode="External"/><Relationship Id="rId11" Type="http://schemas.openxmlformats.org/officeDocument/2006/relationships/hyperlink" Target="https://doi.org/10.1016/j.jbusres.2017.12.043" TargetMode="External"/><Relationship Id="rId5" Type="http://schemas.openxmlformats.org/officeDocument/2006/relationships/image" Target="../media/image54.svg"/><Relationship Id="rId10" Type="http://schemas.openxmlformats.org/officeDocument/2006/relationships/hyperlink" Target="https://viacampesina.org/en/the-1996-rome-food-sovereignty-declaration-in-postcards/" TargetMode="External"/><Relationship Id="rId4" Type="http://schemas.openxmlformats.org/officeDocument/2006/relationships/image" Target="../media/image53.png"/><Relationship Id="rId9" Type="http://schemas.openxmlformats.org/officeDocument/2006/relationships/hyperlink" Target="https://2021.urbane-waldgaerten.de/das-projekt#was" TargetMode="External"/><Relationship Id="rId14" Type="http://schemas.openxmlformats.org/officeDocument/2006/relationships/image" Target="../media/image73.svg"/></Relationships>
</file>

<file path=ppt/slides/_rels/slide46.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56.svg"/><Relationship Id="rId7" Type="http://schemas.openxmlformats.org/officeDocument/2006/relationships/image" Target="../media/image72.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hyperlink" Target="https://doi.org/10.1515/9783839462461" TargetMode="External"/><Relationship Id="rId5" Type="http://schemas.openxmlformats.org/officeDocument/2006/relationships/image" Target="../media/image54.sv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8F8"/>
        </a:solidFill>
        <a:effectLst/>
      </p:bgPr>
    </p:bg>
    <p:spTree>
      <p:nvGrpSpPr>
        <p:cNvPr id="1" name=""/>
        <p:cNvGrpSpPr/>
        <p:nvPr/>
      </p:nvGrpSpPr>
      <p:grpSpPr>
        <a:xfrm>
          <a:off x="0" y="0"/>
          <a:ext cx="0" cy="0"/>
          <a:chOff x="0" y="0"/>
          <a:chExt cx="0" cy="0"/>
        </a:xfrm>
      </p:grpSpPr>
      <p:sp>
        <p:nvSpPr>
          <p:cNvPr id="2" name="Freeform 2"/>
          <p:cNvSpPr/>
          <p:nvPr/>
        </p:nvSpPr>
        <p:spPr>
          <a:xfrm rot="3886931">
            <a:off x="5579199" y="-7725950"/>
            <a:ext cx="15983472" cy="11944013"/>
          </a:xfrm>
          <a:custGeom>
            <a:avLst/>
            <a:gdLst/>
            <a:ahLst/>
            <a:cxnLst/>
            <a:rect l="l" t="t" r="r" b="b"/>
            <a:pathLst>
              <a:path w="15983472" h="11944013">
                <a:moveTo>
                  <a:pt x="0" y="0"/>
                </a:moveTo>
                <a:lnTo>
                  <a:pt x="15983472" y="0"/>
                </a:lnTo>
                <a:lnTo>
                  <a:pt x="15983472" y="11944013"/>
                </a:lnTo>
                <a:lnTo>
                  <a:pt x="0" y="119440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3" name="TextBox 13"/>
          <p:cNvSpPr txBox="1"/>
          <p:nvPr/>
        </p:nvSpPr>
        <p:spPr>
          <a:xfrm>
            <a:off x="10547395" y="233469"/>
            <a:ext cx="7020152" cy="3231206"/>
          </a:xfrm>
          <a:prstGeom prst="rect">
            <a:avLst/>
          </a:prstGeom>
        </p:spPr>
        <p:txBody>
          <a:bodyPr lIns="0" tIns="0" rIns="0" bIns="0" rtlCol="0" anchor="t">
            <a:spAutoFit/>
          </a:bodyPr>
          <a:lstStyle/>
          <a:p>
            <a:pPr algn="ctr">
              <a:lnSpc>
                <a:spcPts val="12904"/>
              </a:lnSpc>
            </a:pPr>
            <a:r>
              <a:rPr lang="de-DE" sz="9217">
                <a:solidFill>
                  <a:schemeClr val="bg1"/>
                </a:solidFill>
                <a:latin typeface="Garamond"/>
              </a:rPr>
              <a:t>Hinweise zum Gebrauch</a:t>
            </a:r>
          </a:p>
        </p:txBody>
      </p:sp>
      <p:sp>
        <p:nvSpPr>
          <p:cNvPr id="20" name="TextBox 14">
            <a:extLst>
              <a:ext uri="{FF2B5EF4-FFF2-40B4-BE49-F238E27FC236}">
                <a16:creationId xmlns:a16="http://schemas.microsoft.com/office/drawing/2014/main" id="{FFF51FC2-BA98-A018-9502-C2800E1AB7F7}"/>
              </a:ext>
            </a:extLst>
          </p:cNvPr>
          <p:cNvSpPr txBox="1"/>
          <p:nvPr/>
        </p:nvSpPr>
        <p:spPr>
          <a:xfrm>
            <a:off x="914400" y="782690"/>
            <a:ext cx="8077200" cy="1066382"/>
          </a:xfrm>
          <a:prstGeom prst="rect">
            <a:avLst/>
          </a:prstGeom>
        </p:spPr>
        <p:txBody>
          <a:bodyPr wrap="square" lIns="0" tIns="0" rIns="0" bIns="0" rtlCol="0" anchor="t">
            <a:spAutoFit/>
          </a:bodyPr>
          <a:lstStyle/>
          <a:p>
            <a:pPr>
              <a:lnSpc>
                <a:spcPts val="4336"/>
              </a:lnSpc>
            </a:pPr>
            <a:r>
              <a:rPr lang="de-DE" sz="3200">
                <a:solidFill>
                  <a:srgbClr val="000000"/>
                </a:solidFill>
                <a:latin typeface="Montserrat"/>
              </a:rPr>
              <a:t>Die Präsentation steht unter </a:t>
            </a:r>
            <a:r>
              <a:rPr lang="de-DE" sz="3200">
                <a:solidFill>
                  <a:srgbClr val="000000"/>
                </a:solidFill>
                <a:latin typeface="Montserrat"/>
                <a:hlinkClick r:id="rId5"/>
              </a:rPr>
              <a:t>CC0 Lizenz</a:t>
            </a:r>
            <a:r>
              <a:rPr lang="de-DE" sz="3200">
                <a:solidFill>
                  <a:srgbClr val="000000"/>
                </a:solidFill>
                <a:latin typeface="Montserrat"/>
              </a:rPr>
              <a:t>:</a:t>
            </a:r>
          </a:p>
        </p:txBody>
      </p:sp>
      <p:sp>
        <p:nvSpPr>
          <p:cNvPr id="21" name="TextBox 14">
            <a:extLst>
              <a:ext uri="{FF2B5EF4-FFF2-40B4-BE49-F238E27FC236}">
                <a16:creationId xmlns:a16="http://schemas.microsoft.com/office/drawing/2014/main" id="{94BB7312-F8E0-5670-F903-191522ECAFCA}"/>
              </a:ext>
            </a:extLst>
          </p:cNvPr>
          <p:cNvSpPr txBox="1"/>
          <p:nvPr/>
        </p:nvSpPr>
        <p:spPr>
          <a:xfrm>
            <a:off x="915810" y="2266351"/>
            <a:ext cx="8077200" cy="514949"/>
          </a:xfrm>
          <a:prstGeom prst="rect">
            <a:avLst/>
          </a:prstGeom>
        </p:spPr>
        <p:txBody>
          <a:bodyPr wrap="square" lIns="0" tIns="0" rIns="0" bIns="0" rtlCol="0" anchor="t">
            <a:spAutoFit/>
          </a:bodyPr>
          <a:lstStyle/>
          <a:p>
            <a:pPr>
              <a:lnSpc>
                <a:spcPts val="4336"/>
              </a:lnSpc>
            </a:pPr>
            <a:r>
              <a:rPr lang="de-DE" sz="3200">
                <a:solidFill>
                  <a:srgbClr val="000000"/>
                </a:solidFill>
                <a:latin typeface="Montserrat"/>
              </a:rPr>
              <a:t>Sie dürfen diese Präsentation</a:t>
            </a:r>
          </a:p>
        </p:txBody>
      </p:sp>
      <p:sp>
        <p:nvSpPr>
          <p:cNvPr id="22" name="TextBox 6">
            <a:extLst>
              <a:ext uri="{FF2B5EF4-FFF2-40B4-BE49-F238E27FC236}">
                <a16:creationId xmlns:a16="http://schemas.microsoft.com/office/drawing/2014/main" id="{768647C3-ABA2-7ACF-8323-FE284140DC17}"/>
              </a:ext>
            </a:extLst>
          </p:cNvPr>
          <p:cNvSpPr txBox="1"/>
          <p:nvPr/>
        </p:nvSpPr>
        <p:spPr>
          <a:xfrm>
            <a:off x="1600200" y="3037431"/>
            <a:ext cx="7020152" cy="3558025"/>
          </a:xfrm>
          <a:prstGeom prst="rect">
            <a:avLst/>
          </a:prstGeom>
        </p:spPr>
        <p:txBody>
          <a:bodyPr wrap="square" lIns="0" tIns="0" rIns="0" bIns="0" rtlCol="0" anchor="t">
            <a:spAutoFit/>
          </a:bodyPr>
          <a:lstStyle/>
          <a:p>
            <a:pPr marL="457200" indent="-457200">
              <a:lnSpc>
                <a:spcPts val="4662"/>
              </a:lnSpc>
              <a:buFont typeface="Arial" panose="020B0604020202020204" pitchFamily="34" charset="0"/>
              <a:buChar char="•"/>
            </a:pPr>
            <a:r>
              <a:rPr lang="de-DE" sz="2914">
                <a:solidFill>
                  <a:srgbClr val="000000"/>
                </a:solidFill>
                <a:latin typeface="Montserrat"/>
              </a:rPr>
              <a:t>kopieren, verändern, verbreiten und aufführen</a:t>
            </a:r>
          </a:p>
          <a:p>
            <a:pPr marL="457200" indent="-457200">
              <a:lnSpc>
                <a:spcPts val="4662"/>
              </a:lnSpc>
              <a:buFont typeface="Arial" panose="020B0604020202020204" pitchFamily="34" charset="0"/>
              <a:buChar char="•"/>
            </a:pPr>
            <a:r>
              <a:rPr lang="de-DE" sz="2914">
                <a:solidFill>
                  <a:srgbClr val="000000"/>
                </a:solidFill>
                <a:latin typeface="Montserrat"/>
              </a:rPr>
              <a:t>auch zu kommerziellen Zwecken</a:t>
            </a:r>
          </a:p>
          <a:p>
            <a:pPr marL="457200" indent="-457200">
              <a:lnSpc>
                <a:spcPts val="4662"/>
              </a:lnSpc>
              <a:buFont typeface="Arial" panose="020B0604020202020204" pitchFamily="34" charset="0"/>
              <a:buChar char="•"/>
            </a:pPr>
            <a:r>
              <a:rPr lang="de-DE" sz="2914">
                <a:solidFill>
                  <a:srgbClr val="000000"/>
                </a:solidFill>
                <a:latin typeface="Montserrat"/>
              </a:rPr>
              <a:t>ohne um weitere Erlaubnis bitten zu müssen</a:t>
            </a:r>
          </a:p>
          <a:p>
            <a:pPr marL="457200" indent="-457200">
              <a:lnSpc>
                <a:spcPts val="4662"/>
              </a:lnSpc>
              <a:buFont typeface="Arial" panose="020B0604020202020204" pitchFamily="34" charset="0"/>
              <a:buChar char="•"/>
            </a:pPr>
            <a:r>
              <a:rPr lang="de-DE" sz="2914">
                <a:solidFill>
                  <a:srgbClr val="000000"/>
                </a:solidFill>
                <a:latin typeface="Montserrat"/>
              </a:rPr>
              <a:t>Sie dürfen unsere Logos entfernen</a:t>
            </a:r>
          </a:p>
        </p:txBody>
      </p:sp>
      <p:sp>
        <p:nvSpPr>
          <p:cNvPr id="24" name="TextBox 14">
            <a:extLst>
              <a:ext uri="{FF2B5EF4-FFF2-40B4-BE49-F238E27FC236}">
                <a16:creationId xmlns:a16="http://schemas.microsoft.com/office/drawing/2014/main" id="{C79C6E21-AED4-AE08-39FC-3493393ED0D0}"/>
              </a:ext>
            </a:extLst>
          </p:cNvPr>
          <p:cNvSpPr txBox="1"/>
          <p:nvPr/>
        </p:nvSpPr>
        <p:spPr>
          <a:xfrm>
            <a:off x="914401" y="6851588"/>
            <a:ext cx="16703496" cy="2711512"/>
          </a:xfrm>
          <a:prstGeom prst="rect">
            <a:avLst/>
          </a:prstGeom>
        </p:spPr>
        <p:txBody>
          <a:bodyPr wrap="square" lIns="0" tIns="0" rIns="0" bIns="0" rtlCol="0" anchor="t">
            <a:spAutoFit/>
          </a:bodyPr>
          <a:lstStyle/>
          <a:p>
            <a:pPr>
              <a:lnSpc>
                <a:spcPts val="4336"/>
              </a:lnSpc>
            </a:pPr>
            <a:r>
              <a:rPr lang="de-DE" sz="2910">
                <a:solidFill>
                  <a:srgbClr val="000000"/>
                </a:solidFill>
                <a:latin typeface="Montserrat"/>
              </a:rPr>
              <a:t>Es wird keine Garantie gegeben; es wird keine Haftung übernommen. </a:t>
            </a:r>
            <a:br>
              <a:rPr lang="de-DE" sz="2910">
                <a:solidFill>
                  <a:srgbClr val="000000"/>
                </a:solidFill>
                <a:latin typeface="Montserrat"/>
              </a:rPr>
            </a:br>
            <a:r>
              <a:rPr lang="de-DE" sz="2910">
                <a:solidFill>
                  <a:srgbClr val="000000"/>
                </a:solidFill>
                <a:latin typeface="Montserrat"/>
              </a:rPr>
              <a:t>Bitte beachten Sie dazu die Angaben zur Lizenz unter: </a:t>
            </a:r>
            <a:r>
              <a:rPr lang="de-DE" sz="2910">
                <a:solidFill>
                  <a:srgbClr val="000000"/>
                </a:solidFill>
                <a:latin typeface="Montserrat"/>
                <a:hlinkClick r:id="rId5"/>
              </a:rPr>
              <a:t>https://creativecommons.org/publicdomain/zero/1.0/deed.de</a:t>
            </a:r>
            <a:r>
              <a:rPr lang="de-DE" sz="2910">
                <a:solidFill>
                  <a:srgbClr val="000000"/>
                </a:solidFill>
                <a:latin typeface="Montserrat"/>
              </a:rPr>
              <a:t> </a:t>
            </a:r>
          </a:p>
          <a:p>
            <a:pPr>
              <a:lnSpc>
                <a:spcPts val="4336"/>
              </a:lnSpc>
            </a:pPr>
            <a:r>
              <a:rPr lang="de-DE" sz="2910">
                <a:solidFill>
                  <a:srgbClr val="000000"/>
                </a:solidFill>
                <a:latin typeface="Montserrat"/>
              </a:rPr>
              <a:t>Über einen Hinweis auf </a:t>
            </a:r>
            <a:r>
              <a:rPr lang="de-DE" sz="2910" err="1">
                <a:solidFill>
                  <a:srgbClr val="000000"/>
                </a:solidFill>
                <a:latin typeface="Montserrat"/>
                <a:hlinkClick r:id="rId6"/>
              </a:rPr>
              <a:t>NAHhaft</a:t>
            </a:r>
            <a:r>
              <a:rPr lang="de-DE" sz="2910">
                <a:solidFill>
                  <a:srgbClr val="000000"/>
                </a:solidFill>
                <a:latin typeface="Montserrat"/>
                <a:hlinkClick r:id="rId6"/>
              </a:rPr>
              <a:t> e. V. </a:t>
            </a:r>
            <a:r>
              <a:rPr lang="de-DE" sz="2910">
                <a:solidFill>
                  <a:srgbClr val="000000"/>
                </a:solidFill>
                <a:latin typeface="Montserrat"/>
              </a:rPr>
              <a:t>oder die </a:t>
            </a:r>
            <a:r>
              <a:rPr lang="de-DE" sz="2910">
                <a:solidFill>
                  <a:srgbClr val="000000"/>
                </a:solidFill>
                <a:latin typeface="Montserrat"/>
                <a:hlinkClick r:id="rId7"/>
              </a:rPr>
              <a:t>Plattform Ernährungswandel</a:t>
            </a:r>
            <a:r>
              <a:rPr lang="de-DE" sz="2910">
                <a:solidFill>
                  <a:srgbClr val="000000"/>
                </a:solidFill>
                <a:latin typeface="Montserrat"/>
              </a:rPr>
              <a:t> freuen wir uns; dieser ist jedoch nicht erforderlich.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23544">
            <a:off x="-3436660" y="-3792373"/>
            <a:ext cx="8605488" cy="6430647"/>
          </a:xfrm>
          <a:custGeom>
            <a:avLst/>
            <a:gdLst/>
            <a:ahLst/>
            <a:cxnLst/>
            <a:rect l="l" t="t" r="r" b="b"/>
            <a:pathLst>
              <a:path w="8605488" h="6430647">
                <a:moveTo>
                  <a:pt x="0" y="0"/>
                </a:moveTo>
                <a:lnTo>
                  <a:pt x="8605488" y="0"/>
                </a:lnTo>
                <a:lnTo>
                  <a:pt x="8605488" y="6430646"/>
                </a:lnTo>
                <a:lnTo>
                  <a:pt x="0" y="64306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4" name="TextBox 13">
            <a:extLst>
              <a:ext uri="{FF2B5EF4-FFF2-40B4-BE49-F238E27FC236}">
                <a16:creationId xmlns:a16="http://schemas.microsoft.com/office/drawing/2014/main" id="{F3E191C1-F681-776B-A856-6EC2EB37E12D}"/>
              </a:ext>
            </a:extLst>
          </p:cNvPr>
          <p:cNvSpPr txBox="1"/>
          <p:nvPr/>
        </p:nvSpPr>
        <p:spPr>
          <a:xfrm>
            <a:off x="7162800" y="4132025"/>
            <a:ext cx="8674213" cy="264496"/>
          </a:xfrm>
          <a:prstGeom prst="rect">
            <a:avLst/>
          </a:prstGeom>
        </p:spPr>
        <p:txBody>
          <a:bodyPr wrap="square" lIns="0" tIns="0" rIns="0" bIns="0" rtlCol="0" anchor="t">
            <a:spAutoFit/>
          </a:bodyPr>
          <a:lstStyle/>
          <a:p>
            <a:pPr algn="r">
              <a:lnSpc>
                <a:spcPts val="2255"/>
              </a:lnSpc>
            </a:pPr>
            <a:r>
              <a:rPr lang="en-US" sz="1366">
                <a:solidFill>
                  <a:srgbClr val="000000"/>
                </a:solidFill>
                <a:latin typeface="Montserrat"/>
              </a:rPr>
              <a:t>(</a:t>
            </a:r>
            <a:r>
              <a:rPr lang="en-US" sz="1366" err="1">
                <a:solidFill>
                  <a:srgbClr val="000000"/>
                </a:solidFill>
                <a:latin typeface="Montserrat"/>
              </a:rPr>
              <a:t>vgl</a:t>
            </a:r>
            <a:r>
              <a:rPr lang="en-US" sz="1366">
                <a:solidFill>
                  <a:srgbClr val="000000"/>
                </a:solidFill>
                <a:latin typeface="Montserrat"/>
              </a:rPr>
              <a:t>. Baumann &amp; Becker, 2017: 15)</a:t>
            </a:r>
            <a:endParaRPr lang="de-DE" sz="1366">
              <a:solidFill>
                <a:srgbClr val="000000"/>
              </a:solidFill>
              <a:latin typeface="Montserrat"/>
            </a:endParaRPr>
          </a:p>
        </p:txBody>
      </p:sp>
      <p:sp>
        <p:nvSpPr>
          <p:cNvPr id="4" name="TextBox 12">
            <a:extLst>
              <a:ext uri="{FF2B5EF4-FFF2-40B4-BE49-F238E27FC236}">
                <a16:creationId xmlns:a16="http://schemas.microsoft.com/office/drawing/2014/main" id="{4CEAC2CA-A13A-6427-5B09-2D3176E743B8}"/>
              </a:ext>
            </a:extLst>
          </p:cNvPr>
          <p:cNvSpPr txBox="1"/>
          <p:nvPr/>
        </p:nvSpPr>
        <p:spPr>
          <a:xfrm>
            <a:off x="2170906" y="2219145"/>
            <a:ext cx="13989319" cy="1749838"/>
          </a:xfrm>
          <a:prstGeom prst="rect">
            <a:avLst/>
          </a:prstGeom>
        </p:spPr>
        <p:txBody>
          <a:bodyPr wrap="square" lIns="0" tIns="0" rIns="0" bIns="0" rtlCol="0" anchor="t">
            <a:spAutoFit/>
          </a:bodyPr>
          <a:lstStyle/>
          <a:p>
            <a:pPr algn="ctr">
              <a:lnSpc>
                <a:spcPts val="4662"/>
              </a:lnSpc>
            </a:pPr>
            <a:r>
              <a:rPr lang="de-DE" sz="2900" b="1">
                <a:solidFill>
                  <a:srgbClr val="000000"/>
                </a:solidFill>
                <a:latin typeface="Montserrat"/>
              </a:rPr>
              <a:t>Generationengerechtigkeit</a:t>
            </a:r>
            <a:r>
              <a:rPr lang="de-DE" sz="2900">
                <a:solidFill>
                  <a:srgbClr val="000000"/>
                </a:solidFill>
                <a:latin typeface="Montserrat"/>
              </a:rPr>
              <a:t> = „Chancen der nächsten Generation auf Erfüllung ihrer eigenen Bedürfnisse mindestens so groß sind wie die der heutigen Generation“. </a:t>
            </a:r>
            <a:endParaRPr lang="de-DE" sz="2914">
              <a:solidFill>
                <a:srgbClr val="000000"/>
              </a:solidFill>
              <a:latin typeface="Montserrat"/>
            </a:endParaRPr>
          </a:p>
        </p:txBody>
      </p:sp>
      <p:sp>
        <p:nvSpPr>
          <p:cNvPr id="6" name="TextBox 12">
            <a:extLst>
              <a:ext uri="{FF2B5EF4-FFF2-40B4-BE49-F238E27FC236}">
                <a16:creationId xmlns:a16="http://schemas.microsoft.com/office/drawing/2014/main" id="{0E73437E-6802-A4C5-A745-DFCAB1409821}"/>
              </a:ext>
            </a:extLst>
          </p:cNvPr>
          <p:cNvSpPr txBox="1"/>
          <p:nvPr/>
        </p:nvSpPr>
        <p:spPr>
          <a:xfrm>
            <a:off x="2006217" y="5908263"/>
            <a:ext cx="13989319" cy="2352567"/>
          </a:xfrm>
          <a:prstGeom prst="rect">
            <a:avLst/>
          </a:prstGeom>
        </p:spPr>
        <p:txBody>
          <a:bodyPr wrap="square" lIns="0" tIns="0" rIns="0" bIns="0" rtlCol="0" anchor="t">
            <a:spAutoFit/>
          </a:bodyPr>
          <a:lstStyle/>
          <a:p>
            <a:pPr algn="ctr">
              <a:lnSpc>
                <a:spcPts val="4662"/>
              </a:lnSpc>
            </a:pPr>
            <a:r>
              <a:rPr lang="de-DE" sz="2914">
                <a:solidFill>
                  <a:srgbClr val="000000"/>
                </a:solidFill>
                <a:latin typeface="Montserrat"/>
              </a:rPr>
              <a:t>„Der Staat </a:t>
            </a:r>
            <a:r>
              <a:rPr lang="de-DE" sz="2914" err="1">
                <a:solidFill>
                  <a:srgbClr val="000000"/>
                </a:solidFill>
                <a:latin typeface="Montserrat"/>
              </a:rPr>
              <a:t>schützt</a:t>
            </a:r>
            <a:r>
              <a:rPr lang="de-DE" sz="2914">
                <a:solidFill>
                  <a:srgbClr val="000000"/>
                </a:solidFill>
                <a:latin typeface="Montserrat"/>
              </a:rPr>
              <a:t> auch in Verantwortung </a:t>
            </a:r>
            <a:r>
              <a:rPr lang="de-DE" sz="2914" err="1">
                <a:solidFill>
                  <a:srgbClr val="000000"/>
                </a:solidFill>
                <a:latin typeface="Montserrat"/>
              </a:rPr>
              <a:t>für</a:t>
            </a:r>
            <a:r>
              <a:rPr lang="de-DE" sz="2914">
                <a:solidFill>
                  <a:srgbClr val="000000"/>
                </a:solidFill>
                <a:latin typeface="Montserrat"/>
              </a:rPr>
              <a:t> die </a:t>
            </a:r>
            <a:r>
              <a:rPr lang="de-DE" sz="2914" err="1">
                <a:solidFill>
                  <a:srgbClr val="000000"/>
                </a:solidFill>
                <a:latin typeface="Montserrat"/>
              </a:rPr>
              <a:t>künftigen</a:t>
            </a:r>
            <a:r>
              <a:rPr lang="de-DE" sz="2914">
                <a:solidFill>
                  <a:srgbClr val="000000"/>
                </a:solidFill>
                <a:latin typeface="Montserrat"/>
              </a:rPr>
              <a:t> Generationen die </a:t>
            </a:r>
            <a:r>
              <a:rPr lang="de-DE" sz="2914" err="1">
                <a:solidFill>
                  <a:srgbClr val="000000"/>
                </a:solidFill>
                <a:latin typeface="Montserrat"/>
              </a:rPr>
              <a:t>natürlichen</a:t>
            </a:r>
            <a:r>
              <a:rPr lang="de-DE" sz="2914">
                <a:solidFill>
                  <a:srgbClr val="000000"/>
                </a:solidFill>
                <a:latin typeface="Montserrat"/>
              </a:rPr>
              <a:t> Lebensgrundlagen im Rahmen der verfassungsmäßigen Ordnung durch die Gesetzgebung und nach Maßgabe von Gesetz und Recht durch die vollziehende Gewalt und die Rechtsprechung.“</a:t>
            </a:r>
          </a:p>
        </p:txBody>
      </p:sp>
      <p:sp>
        <p:nvSpPr>
          <p:cNvPr id="9" name="TextBox 13">
            <a:extLst>
              <a:ext uri="{FF2B5EF4-FFF2-40B4-BE49-F238E27FC236}">
                <a16:creationId xmlns:a16="http://schemas.microsoft.com/office/drawing/2014/main" id="{DB2C6374-8466-1F5E-9BDC-4E55B7CF5B3E}"/>
              </a:ext>
            </a:extLst>
          </p:cNvPr>
          <p:cNvSpPr txBox="1"/>
          <p:nvPr/>
        </p:nvSpPr>
        <p:spPr>
          <a:xfrm>
            <a:off x="7162800" y="8724900"/>
            <a:ext cx="8674213" cy="264496"/>
          </a:xfrm>
          <a:prstGeom prst="rect">
            <a:avLst/>
          </a:prstGeom>
        </p:spPr>
        <p:txBody>
          <a:bodyPr wrap="square" lIns="0" tIns="0" rIns="0" bIns="0" rtlCol="0" anchor="t">
            <a:spAutoFit/>
          </a:bodyPr>
          <a:lstStyle/>
          <a:p>
            <a:pPr algn="r">
              <a:lnSpc>
                <a:spcPts val="2255"/>
              </a:lnSpc>
            </a:pPr>
            <a:r>
              <a:rPr lang="en-US" sz="1366">
                <a:solidFill>
                  <a:srgbClr val="000000"/>
                </a:solidFill>
                <a:latin typeface="Montserrat"/>
              </a:rPr>
              <a:t>(Art. 20a GG)</a:t>
            </a:r>
            <a:endParaRPr lang="de-DE" sz="1366">
              <a:solidFill>
                <a:srgbClr val="000000"/>
              </a:solidFill>
              <a:latin typeface="Montserrat"/>
            </a:endParaRPr>
          </a:p>
        </p:txBody>
      </p:sp>
      <p:sp>
        <p:nvSpPr>
          <p:cNvPr id="7" name="Rectangle 6">
            <a:extLst>
              <a:ext uri="{FF2B5EF4-FFF2-40B4-BE49-F238E27FC236}">
                <a16:creationId xmlns:a16="http://schemas.microsoft.com/office/drawing/2014/main" id="{C61F70FD-6A83-7298-08A9-55799F96B72E}"/>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2">
            <a:extLst>
              <a:ext uri="{FF2B5EF4-FFF2-40B4-BE49-F238E27FC236}">
                <a16:creationId xmlns:a16="http://schemas.microsoft.com/office/drawing/2014/main" id="{43C20FDC-A2E1-FDF0-473A-3A13C5FEAD14}"/>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Generationengerechtigkeit</a:t>
            </a:r>
            <a:r>
              <a:rPr lang="en-US" sz="2000">
                <a:solidFill>
                  <a:schemeClr val="tx1">
                    <a:lumMod val="75000"/>
                    <a:lumOff val="25000"/>
                  </a:schemeClr>
                </a:solidFill>
                <a:latin typeface="Montserrat"/>
                <a:cs typeface="Calibri"/>
              </a:rPr>
              <a:t> und </a:t>
            </a:r>
            <a:r>
              <a:rPr lang="en-US" sz="2000" err="1">
                <a:solidFill>
                  <a:schemeClr val="tx1">
                    <a:lumMod val="75000"/>
                    <a:lumOff val="25000"/>
                  </a:schemeClr>
                </a:solidFill>
                <a:latin typeface="Montserrat"/>
                <a:cs typeface="Calibri"/>
              </a:rPr>
              <a:t>Ernährung</a:t>
            </a:r>
          </a:p>
        </p:txBody>
      </p:sp>
      <p:sp>
        <p:nvSpPr>
          <p:cNvPr id="3" name="Freeform 3"/>
          <p:cNvSpPr/>
          <p:nvPr/>
        </p:nvSpPr>
        <p:spPr>
          <a:xfrm rot="5254875" flipH="1">
            <a:off x="12393186" y="-5108681"/>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Tree>
    <p:extLst>
      <p:ext uri="{BB962C8B-B14F-4D97-AF65-F5344CB8AC3E}">
        <p14:creationId xmlns:p14="http://schemas.microsoft.com/office/powerpoint/2010/main" val="383032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a:extLst>
              <a:ext uri="{FF2B5EF4-FFF2-40B4-BE49-F238E27FC236}">
                <a16:creationId xmlns:a16="http://schemas.microsoft.com/office/drawing/2014/main" id="{F9641966-45B1-D59D-6700-A4834976BBCD}"/>
              </a:ext>
            </a:extLst>
          </p:cNvPr>
          <p:cNvGrpSpPr>
            <a:grpSpLocks noChangeAspect="1"/>
          </p:cNvGrpSpPr>
          <p:nvPr/>
        </p:nvGrpSpPr>
        <p:grpSpPr>
          <a:xfrm rot="4558877">
            <a:off x="14253802" y="-9336862"/>
            <a:ext cx="14327268" cy="12515424"/>
            <a:chOff x="0" y="0"/>
            <a:chExt cx="5975350" cy="5219700"/>
          </a:xfrm>
        </p:grpSpPr>
        <p:sp>
          <p:nvSpPr>
            <p:cNvPr id="14" name="Freeform 4">
              <a:extLst>
                <a:ext uri="{FF2B5EF4-FFF2-40B4-BE49-F238E27FC236}">
                  <a16:creationId xmlns:a16="http://schemas.microsoft.com/office/drawing/2014/main" id="{896BFBB6-2745-E212-FE9A-92D6AFF76144}"/>
                </a:ext>
              </a:extLst>
            </p:cNvPr>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ADD6EB"/>
            </a:solidFill>
            <a:ln w="12700">
              <a:noFill/>
            </a:ln>
          </p:spPr>
          <p:txBody>
            <a:bodyPr/>
            <a:lstStyle/>
            <a:p>
              <a:endParaRPr lang="de-DE"/>
            </a:p>
          </p:txBody>
        </p:sp>
      </p:grpSp>
      <p:sp>
        <p:nvSpPr>
          <p:cNvPr id="5" name="Freeform 2">
            <a:extLst>
              <a:ext uri="{FF2B5EF4-FFF2-40B4-BE49-F238E27FC236}">
                <a16:creationId xmlns:a16="http://schemas.microsoft.com/office/drawing/2014/main" id="{228A62EB-75EC-D7A0-8A41-066879123C57}"/>
              </a:ext>
            </a:extLst>
          </p:cNvPr>
          <p:cNvSpPr/>
          <p:nvPr/>
        </p:nvSpPr>
        <p:spPr>
          <a:xfrm rot="3379153">
            <a:off x="-12984949" y="-6097005"/>
            <a:ext cx="17213327" cy="17025545"/>
          </a:xfrm>
          <a:custGeom>
            <a:avLst/>
            <a:gdLst/>
            <a:ahLst/>
            <a:cxnLst/>
            <a:rect l="l" t="t" r="r" b="b"/>
            <a:pathLst>
              <a:path w="17213327" h="17025545">
                <a:moveTo>
                  <a:pt x="0" y="0"/>
                </a:moveTo>
                <a:lnTo>
                  <a:pt x="17213327" y="0"/>
                </a:lnTo>
                <a:lnTo>
                  <a:pt x="17213327" y="17025545"/>
                </a:lnTo>
                <a:lnTo>
                  <a:pt x="0" y="17025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TextBox 10"/>
          <p:cNvSpPr txBox="1"/>
          <p:nvPr/>
        </p:nvSpPr>
        <p:spPr>
          <a:xfrm>
            <a:off x="9812637" y="4335306"/>
            <a:ext cx="6525931" cy="544380"/>
          </a:xfrm>
          <a:prstGeom prst="rect">
            <a:avLst/>
          </a:prstGeom>
        </p:spPr>
        <p:txBody>
          <a:bodyPr wrap="square" lIns="0" tIns="0" rIns="0" bIns="0" rtlCol="0" anchor="t">
            <a:spAutoFit/>
          </a:bodyPr>
          <a:lstStyle/>
          <a:p>
            <a:pPr algn="ctr">
              <a:lnSpc>
                <a:spcPts val="4662"/>
              </a:lnSpc>
            </a:pPr>
            <a:r>
              <a:rPr lang="de-DE" sz="2914">
                <a:solidFill>
                  <a:srgbClr val="000000"/>
                </a:solidFill>
                <a:latin typeface="Montserrat"/>
              </a:rPr>
              <a:t>Flächenverbrauch</a:t>
            </a:r>
          </a:p>
        </p:txBody>
      </p:sp>
      <p:sp>
        <p:nvSpPr>
          <p:cNvPr id="12" name="TextBox 12"/>
          <p:cNvSpPr txBox="1"/>
          <p:nvPr/>
        </p:nvSpPr>
        <p:spPr>
          <a:xfrm>
            <a:off x="1697923" y="4364481"/>
            <a:ext cx="7239000" cy="544380"/>
          </a:xfrm>
          <a:prstGeom prst="rect">
            <a:avLst/>
          </a:prstGeom>
        </p:spPr>
        <p:txBody>
          <a:bodyPr wrap="square" lIns="0" tIns="0" rIns="0" bIns="0" rtlCol="0" anchor="t">
            <a:spAutoFit/>
          </a:bodyPr>
          <a:lstStyle/>
          <a:p>
            <a:pPr algn="ctr">
              <a:lnSpc>
                <a:spcPts val="4662"/>
              </a:lnSpc>
            </a:pPr>
            <a:r>
              <a:rPr lang="de-DE" sz="2914">
                <a:solidFill>
                  <a:srgbClr val="000000"/>
                </a:solidFill>
                <a:latin typeface="Montserrat"/>
              </a:rPr>
              <a:t>Treibhausgasemissionen</a:t>
            </a:r>
          </a:p>
        </p:txBody>
      </p:sp>
      <p:sp>
        <p:nvSpPr>
          <p:cNvPr id="19" name="TextBox 5">
            <a:extLst>
              <a:ext uri="{FF2B5EF4-FFF2-40B4-BE49-F238E27FC236}">
                <a16:creationId xmlns:a16="http://schemas.microsoft.com/office/drawing/2014/main" id="{73432DAC-94E5-0F61-658C-8296D6F4AE8D}"/>
              </a:ext>
            </a:extLst>
          </p:cNvPr>
          <p:cNvSpPr txBox="1"/>
          <p:nvPr/>
        </p:nvSpPr>
        <p:spPr>
          <a:xfrm>
            <a:off x="1905000" y="1275991"/>
            <a:ext cx="14458696" cy="2274341"/>
          </a:xfrm>
          <a:prstGeom prst="rect">
            <a:avLst/>
          </a:prstGeom>
        </p:spPr>
        <p:txBody>
          <a:bodyPr wrap="square" lIns="0" tIns="0" rIns="0" bIns="0" rtlCol="0" anchor="t">
            <a:spAutoFit/>
          </a:bodyPr>
          <a:lstStyle/>
          <a:p>
            <a:pPr>
              <a:lnSpc>
                <a:spcPts val="4350"/>
              </a:lnSpc>
            </a:pPr>
            <a:r>
              <a:rPr lang="de-DE" sz="4500">
                <a:solidFill>
                  <a:srgbClr val="000000"/>
                </a:solidFill>
                <a:latin typeface="Garamond"/>
              </a:rPr>
              <a:t>Der Zusammenhang zwischen Generationengerechtigkeit und dem  Ernährungssystem</a:t>
            </a:r>
          </a:p>
          <a:p>
            <a:pPr algn="just">
              <a:lnSpc>
                <a:spcPts val="4350"/>
              </a:lnSpc>
            </a:pPr>
            <a:endParaRPr lang="de-DE" sz="4500">
              <a:solidFill>
                <a:srgbClr val="000000"/>
              </a:solidFill>
              <a:latin typeface="Garamond"/>
            </a:endParaRPr>
          </a:p>
          <a:p>
            <a:pPr algn="just">
              <a:lnSpc>
                <a:spcPts val="4350"/>
              </a:lnSpc>
            </a:pPr>
            <a:endParaRPr lang="de-DE" sz="4500">
              <a:solidFill>
                <a:srgbClr val="000000"/>
              </a:solidFill>
              <a:latin typeface="Garamond"/>
            </a:endParaRPr>
          </a:p>
        </p:txBody>
      </p:sp>
      <p:sp>
        <p:nvSpPr>
          <p:cNvPr id="17" name="TextBox 12">
            <a:extLst>
              <a:ext uri="{FF2B5EF4-FFF2-40B4-BE49-F238E27FC236}">
                <a16:creationId xmlns:a16="http://schemas.microsoft.com/office/drawing/2014/main" id="{C1EC1A70-6176-861A-BF97-3E9A832743C3}"/>
              </a:ext>
            </a:extLst>
          </p:cNvPr>
          <p:cNvSpPr txBox="1"/>
          <p:nvPr/>
        </p:nvSpPr>
        <p:spPr>
          <a:xfrm>
            <a:off x="1697923" y="8014526"/>
            <a:ext cx="7239000" cy="544380"/>
          </a:xfrm>
          <a:prstGeom prst="rect">
            <a:avLst/>
          </a:prstGeom>
        </p:spPr>
        <p:txBody>
          <a:bodyPr wrap="square" lIns="0" tIns="0" rIns="0" bIns="0" rtlCol="0" anchor="t">
            <a:spAutoFit/>
          </a:bodyPr>
          <a:lstStyle/>
          <a:p>
            <a:pPr algn="ctr">
              <a:lnSpc>
                <a:spcPts val="4662"/>
              </a:lnSpc>
            </a:pPr>
            <a:r>
              <a:rPr lang="de-DE" sz="2914">
                <a:solidFill>
                  <a:srgbClr val="000000"/>
                </a:solidFill>
                <a:latin typeface="Montserrat"/>
              </a:rPr>
              <a:t>Reduktion der Bodenfruchtbarkeit</a:t>
            </a:r>
          </a:p>
        </p:txBody>
      </p:sp>
      <p:sp>
        <p:nvSpPr>
          <p:cNvPr id="21" name="TextBox 10">
            <a:extLst>
              <a:ext uri="{FF2B5EF4-FFF2-40B4-BE49-F238E27FC236}">
                <a16:creationId xmlns:a16="http://schemas.microsoft.com/office/drawing/2014/main" id="{FA447AD5-80F7-C5A5-4EDA-6E5EFFDAC528}"/>
              </a:ext>
            </a:extLst>
          </p:cNvPr>
          <p:cNvSpPr txBox="1"/>
          <p:nvPr/>
        </p:nvSpPr>
        <p:spPr>
          <a:xfrm>
            <a:off x="9392706" y="8034991"/>
            <a:ext cx="7560965" cy="1147109"/>
          </a:xfrm>
          <a:prstGeom prst="rect">
            <a:avLst/>
          </a:prstGeom>
        </p:spPr>
        <p:txBody>
          <a:bodyPr wrap="square" lIns="0" tIns="0" rIns="0" bIns="0" rtlCol="0" anchor="t">
            <a:spAutoFit/>
          </a:bodyPr>
          <a:lstStyle/>
          <a:p>
            <a:pPr algn="ctr">
              <a:lnSpc>
                <a:spcPts val="4662"/>
              </a:lnSpc>
            </a:pPr>
            <a:r>
              <a:rPr lang="de-DE" sz="2914">
                <a:solidFill>
                  <a:srgbClr val="000000"/>
                </a:solidFill>
                <a:latin typeface="Montserrat"/>
              </a:rPr>
              <a:t>schädliche Einträge von  Pflanzenschutz- und Düngemitteln</a:t>
            </a:r>
          </a:p>
        </p:txBody>
      </p:sp>
      <p:pic>
        <p:nvPicPr>
          <p:cNvPr id="25" name="Grafik 24">
            <a:extLst>
              <a:ext uri="{FF2B5EF4-FFF2-40B4-BE49-F238E27FC236}">
                <a16:creationId xmlns:a16="http://schemas.microsoft.com/office/drawing/2014/main" id="{EEEC8E0C-7D07-A5DA-5C25-FE52126DB8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3521" y="3142385"/>
            <a:ext cx="1447800" cy="1028700"/>
          </a:xfrm>
          <a:prstGeom prst="rect">
            <a:avLst/>
          </a:prstGeom>
        </p:spPr>
      </p:pic>
      <p:pic>
        <p:nvPicPr>
          <p:cNvPr id="3" name="Grafik 2">
            <a:extLst>
              <a:ext uri="{FF2B5EF4-FFF2-40B4-BE49-F238E27FC236}">
                <a16:creationId xmlns:a16="http://schemas.microsoft.com/office/drawing/2014/main" id="{9A331661-45F4-D68C-2AD9-F2342F17A4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42926" y="6230746"/>
            <a:ext cx="1497342" cy="1497342"/>
          </a:xfrm>
          <a:prstGeom prst="rect">
            <a:avLst/>
          </a:prstGeom>
        </p:spPr>
      </p:pic>
      <p:pic>
        <p:nvPicPr>
          <p:cNvPr id="6" name="Grafik 5">
            <a:extLst>
              <a:ext uri="{FF2B5EF4-FFF2-40B4-BE49-F238E27FC236}">
                <a16:creationId xmlns:a16="http://schemas.microsoft.com/office/drawing/2014/main" id="{AA8B8526-4EB0-35F4-741F-FDD0D7312A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501303" y="6314087"/>
            <a:ext cx="1343771" cy="1330661"/>
          </a:xfrm>
          <a:prstGeom prst="rect">
            <a:avLst/>
          </a:prstGeom>
        </p:spPr>
      </p:pic>
      <p:pic>
        <p:nvPicPr>
          <p:cNvPr id="11" name="Grafik 10">
            <a:extLst>
              <a:ext uri="{FF2B5EF4-FFF2-40B4-BE49-F238E27FC236}">
                <a16:creationId xmlns:a16="http://schemas.microsoft.com/office/drawing/2014/main" id="{D75D61B2-2FDA-19A3-2A1F-85A5AB52D1D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603795" y="3001399"/>
            <a:ext cx="1138786" cy="1138786"/>
          </a:xfrm>
          <a:prstGeom prst="rect">
            <a:avLst/>
          </a:prstGeom>
        </p:spPr>
      </p:pic>
      <p:sp>
        <p:nvSpPr>
          <p:cNvPr id="13" name="TextBox 13">
            <a:extLst>
              <a:ext uri="{FF2B5EF4-FFF2-40B4-BE49-F238E27FC236}">
                <a16:creationId xmlns:a16="http://schemas.microsoft.com/office/drawing/2014/main" id="{CF3BDBFF-AB72-191C-5884-7FA5A71A9D53}"/>
              </a:ext>
            </a:extLst>
          </p:cNvPr>
          <p:cNvSpPr txBox="1"/>
          <p:nvPr/>
        </p:nvSpPr>
        <p:spPr>
          <a:xfrm>
            <a:off x="980314" y="5004213"/>
            <a:ext cx="8674213" cy="264496"/>
          </a:xfrm>
          <a:prstGeom prst="rect">
            <a:avLst/>
          </a:prstGeom>
        </p:spPr>
        <p:txBody>
          <a:bodyPr wrap="square" lIns="0" tIns="0" rIns="0" bIns="0" rtlCol="0" anchor="t">
            <a:spAutoFit/>
          </a:bodyPr>
          <a:lstStyle/>
          <a:p>
            <a:pPr algn="ctr">
              <a:lnSpc>
                <a:spcPts val="2255"/>
              </a:lnSpc>
            </a:pPr>
            <a:r>
              <a:rPr lang="de-DE" sz="1366">
                <a:solidFill>
                  <a:srgbClr val="000000"/>
                </a:solidFill>
                <a:latin typeface="Montserrat"/>
              </a:rPr>
              <a:t>(vgl. Vereinte Nationen, 2019: xxv; </a:t>
            </a:r>
            <a:r>
              <a:rPr lang="da-DK" sz="1366">
                <a:solidFill>
                  <a:srgbClr val="000000"/>
                </a:solidFill>
                <a:latin typeface="Montserrat"/>
              </a:rPr>
              <a:t>Mbow et al., 2019: 476; Ritchie et al., 2022</a:t>
            </a:r>
            <a:r>
              <a:rPr lang="de-DE" sz="1366">
                <a:solidFill>
                  <a:srgbClr val="000000"/>
                </a:solidFill>
                <a:latin typeface="Montserrat"/>
              </a:rPr>
              <a:t>) </a:t>
            </a:r>
          </a:p>
        </p:txBody>
      </p:sp>
      <p:sp>
        <p:nvSpPr>
          <p:cNvPr id="15" name="TextBox 13">
            <a:extLst>
              <a:ext uri="{FF2B5EF4-FFF2-40B4-BE49-F238E27FC236}">
                <a16:creationId xmlns:a16="http://schemas.microsoft.com/office/drawing/2014/main" id="{4629729C-2A77-7505-34BC-03DCB33C9B47}"/>
              </a:ext>
            </a:extLst>
          </p:cNvPr>
          <p:cNvSpPr txBox="1"/>
          <p:nvPr/>
        </p:nvSpPr>
        <p:spPr>
          <a:xfrm>
            <a:off x="8738495" y="5012681"/>
            <a:ext cx="8674213" cy="264496"/>
          </a:xfrm>
          <a:prstGeom prst="rect">
            <a:avLst/>
          </a:prstGeom>
        </p:spPr>
        <p:txBody>
          <a:bodyPr wrap="square" lIns="0" tIns="0" rIns="0" bIns="0" rtlCol="0" anchor="t">
            <a:spAutoFit/>
          </a:bodyPr>
          <a:lstStyle/>
          <a:p>
            <a:pPr algn="ctr">
              <a:lnSpc>
                <a:spcPts val="2255"/>
              </a:lnSpc>
            </a:pPr>
            <a:r>
              <a:rPr lang="de-DE" sz="1366">
                <a:solidFill>
                  <a:srgbClr val="000000"/>
                </a:solidFill>
                <a:latin typeface="Montserrat"/>
              </a:rPr>
              <a:t>(vgl. de Teran &amp; Suckow, 2021: 9, 22).</a:t>
            </a:r>
          </a:p>
        </p:txBody>
      </p:sp>
      <p:sp>
        <p:nvSpPr>
          <p:cNvPr id="4" name="Rectangle 3">
            <a:extLst>
              <a:ext uri="{FF2B5EF4-FFF2-40B4-BE49-F238E27FC236}">
                <a16:creationId xmlns:a16="http://schemas.microsoft.com/office/drawing/2014/main" id="{7F609728-6C35-2BCA-7DB8-B78E0A877522}"/>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2">
            <a:extLst>
              <a:ext uri="{FF2B5EF4-FFF2-40B4-BE49-F238E27FC236}">
                <a16:creationId xmlns:a16="http://schemas.microsoft.com/office/drawing/2014/main" id="{1130D370-3A64-96D9-4A12-4B0AF1ADD1F1}"/>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Generationengerechtigkeit</a:t>
            </a:r>
            <a:r>
              <a:rPr lang="en-US" sz="2000">
                <a:solidFill>
                  <a:schemeClr val="tx1">
                    <a:lumMod val="75000"/>
                    <a:lumOff val="25000"/>
                  </a:schemeClr>
                </a:solidFill>
                <a:latin typeface="Montserrat"/>
                <a:cs typeface="Calibri"/>
              </a:rPr>
              <a:t> und </a:t>
            </a:r>
            <a:r>
              <a:rPr lang="en-US" sz="2000" err="1">
                <a:solidFill>
                  <a:schemeClr val="tx1">
                    <a:lumMod val="75000"/>
                    <a:lumOff val="25000"/>
                  </a:schemeClr>
                </a:solidFill>
                <a:latin typeface="Montserrat"/>
                <a:cs typeface="Calibri"/>
              </a:rPr>
              <a:t>Ernährung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379153">
            <a:off x="-12366415" y="-6578608"/>
            <a:ext cx="17213327" cy="17025545"/>
          </a:xfrm>
          <a:custGeom>
            <a:avLst/>
            <a:gdLst/>
            <a:ahLst/>
            <a:cxnLst/>
            <a:rect l="l" t="t" r="r" b="b"/>
            <a:pathLst>
              <a:path w="17213327" h="17025545">
                <a:moveTo>
                  <a:pt x="0" y="0"/>
                </a:moveTo>
                <a:lnTo>
                  <a:pt x="17213327" y="0"/>
                </a:lnTo>
                <a:lnTo>
                  <a:pt x="17213327" y="17025544"/>
                </a:lnTo>
                <a:lnTo>
                  <a:pt x="0" y="17025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3" name="Group 3"/>
          <p:cNvGrpSpPr>
            <a:grpSpLocks noChangeAspect="1"/>
          </p:cNvGrpSpPr>
          <p:nvPr/>
        </p:nvGrpSpPr>
        <p:grpSpPr>
          <a:xfrm rot="6971331">
            <a:off x="10757224" y="-6492820"/>
            <a:ext cx="14327268" cy="12515424"/>
            <a:chOff x="0" y="0"/>
            <a:chExt cx="5975350" cy="5219700"/>
          </a:xfrm>
        </p:grpSpPr>
        <p:sp>
          <p:nvSpPr>
            <p:cNvPr id="4" name="Freeform 4"/>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ADD6EB"/>
            </a:solidFill>
            <a:ln w="12700">
              <a:noFill/>
            </a:ln>
          </p:spPr>
          <p:txBody>
            <a:bodyPr/>
            <a:lstStyle/>
            <a:p>
              <a:endParaRPr lang="de-DE"/>
            </a:p>
          </p:txBody>
        </p:sp>
      </p:grpSp>
      <p:sp>
        <p:nvSpPr>
          <p:cNvPr id="10" name="TextBox 10"/>
          <p:cNvSpPr txBox="1"/>
          <p:nvPr/>
        </p:nvSpPr>
        <p:spPr>
          <a:xfrm>
            <a:off x="1502434" y="1754757"/>
            <a:ext cx="9053701" cy="6721905"/>
          </a:xfrm>
          <a:prstGeom prst="rect">
            <a:avLst/>
          </a:prstGeom>
        </p:spPr>
        <p:txBody>
          <a:bodyPr lIns="0" tIns="0" rIns="0" bIns="0" rtlCol="0" anchor="t">
            <a:spAutoFit/>
          </a:bodyPr>
          <a:lstStyle/>
          <a:p>
            <a:pPr>
              <a:lnSpc>
                <a:spcPts val="4350"/>
              </a:lnSpc>
            </a:pPr>
            <a:r>
              <a:rPr lang="de-DE" sz="4500">
                <a:solidFill>
                  <a:srgbClr val="000000"/>
                </a:solidFill>
                <a:latin typeface="Garamond"/>
                <a:ea typeface="Cormorant Garamond Medium Italics" pitchFamily="2" charset="0"/>
              </a:rPr>
              <a:t>Planetary Health </a:t>
            </a:r>
            <a:r>
              <a:rPr lang="de-DE" sz="4500" err="1">
                <a:solidFill>
                  <a:srgbClr val="000000"/>
                </a:solidFill>
                <a:latin typeface="Garamond"/>
                <a:ea typeface="Cormorant Garamond Medium Italics" pitchFamily="2" charset="0"/>
              </a:rPr>
              <a:t>Diet</a:t>
            </a:r>
            <a:endParaRPr lang="de-DE" sz="4500">
              <a:solidFill>
                <a:srgbClr val="000000"/>
              </a:solidFill>
              <a:latin typeface="Garamond"/>
              <a:ea typeface="Cormorant Garamond Medium Italics" pitchFamily="2" charset="0"/>
            </a:endParaRPr>
          </a:p>
          <a:p>
            <a:pPr>
              <a:lnSpc>
                <a:spcPts val="4350"/>
              </a:lnSpc>
            </a:pPr>
            <a:endParaRPr lang="de-DE" sz="4500">
              <a:solidFill>
                <a:srgbClr val="000000"/>
              </a:solidFill>
              <a:latin typeface="Cormorant Garamond Medium Italics" pitchFamily="2" charset="0"/>
              <a:ea typeface="Cormorant Garamond Medium Italics" pitchFamily="2" charset="0"/>
            </a:endParaRPr>
          </a:p>
          <a:p>
            <a:pPr marL="626110" lvl="1" indent="-313055">
              <a:lnSpc>
                <a:spcPts val="4350"/>
              </a:lnSpc>
              <a:buFont typeface="Arial"/>
              <a:buChar char="•"/>
            </a:pPr>
            <a:r>
              <a:rPr lang="de-DE" sz="2900">
                <a:solidFill>
                  <a:srgbClr val="000000"/>
                </a:solidFill>
                <a:latin typeface="Montserrat"/>
              </a:rPr>
              <a:t>Wissenschaftlich fundierter Speiseplan, der die Gesundheit des Menschen ebenso wie den Planeten schützt </a:t>
            </a:r>
          </a:p>
          <a:p>
            <a:pPr marL="626110" lvl="1" indent="-313055">
              <a:lnSpc>
                <a:spcPts val="4350"/>
              </a:lnSpc>
              <a:buFont typeface="Arial"/>
              <a:buChar char="•"/>
            </a:pPr>
            <a:r>
              <a:rPr lang="de-DE" sz="2900">
                <a:solidFill>
                  <a:srgbClr val="000000"/>
                </a:solidFill>
                <a:latin typeface="Montserrat"/>
              </a:rPr>
              <a:t>Ernährung sollte zur Hälfte aus Gemüse und Obst bestehen </a:t>
            </a:r>
          </a:p>
          <a:p>
            <a:pPr marL="626110" lvl="1" indent="-313055">
              <a:lnSpc>
                <a:spcPts val="4350"/>
              </a:lnSpc>
              <a:buFont typeface="Arial"/>
              <a:buChar char="•"/>
            </a:pPr>
            <a:r>
              <a:rPr lang="de-DE" sz="2900">
                <a:solidFill>
                  <a:srgbClr val="000000"/>
                </a:solidFill>
                <a:latin typeface="Montserrat"/>
              </a:rPr>
              <a:t>Hülsenfrüchte wie Linsen und Bohnen oder Nüsse sollten stärker genutzt werden, um den Proteinbedarf zu decken </a:t>
            </a:r>
          </a:p>
          <a:p>
            <a:pPr marL="626110" lvl="1" indent="-313055">
              <a:lnSpc>
                <a:spcPts val="4350"/>
              </a:lnSpc>
              <a:buFont typeface="Arial"/>
              <a:buChar char="•"/>
            </a:pPr>
            <a:r>
              <a:rPr lang="de-DE" sz="2900">
                <a:solidFill>
                  <a:srgbClr val="000000"/>
                </a:solidFill>
                <a:latin typeface="Montserrat"/>
              </a:rPr>
              <a:t>Tierische Lebensmittel sollten nur eine sehr kleine Rolle spielen </a:t>
            </a:r>
          </a:p>
        </p:txBody>
      </p:sp>
      <p:sp>
        <p:nvSpPr>
          <p:cNvPr id="16" name="TextBox 14">
            <a:extLst>
              <a:ext uri="{FF2B5EF4-FFF2-40B4-BE49-F238E27FC236}">
                <a16:creationId xmlns:a16="http://schemas.microsoft.com/office/drawing/2014/main" id="{3AABE38C-FAC0-8C21-40F5-30BA419B844E}"/>
              </a:ext>
            </a:extLst>
          </p:cNvPr>
          <p:cNvSpPr txBox="1"/>
          <p:nvPr/>
        </p:nvSpPr>
        <p:spPr>
          <a:xfrm>
            <a:off x="7315200" y="8679533"/>
            <a:ext cx="3105921" cy="264784"/>
          </a:xfrm>
          <a:prstGeom prst="rect">
            <a:avLst/>
          </a:prstGeom>
        </p:spPr>
        <p:txBody>
          <a:bodyPr lIns="0" tIns="0" rIns="0" bIns="0" rtlCol="0" anchor="t">
            <a:spAutoFit/>
          </a:bodyPr>
          <a:lstStyle/>
          <a:p>
            <a:pPr algn="r">
              <a:lnSpc>
                <a:spcPts val="2255"/>
              </a:lnSpc>
            </a:pPr>
            <a:r>
              <a:rPr lang="en-US" sz="1366">
                <a:solidFill>
                  <a:srgbClr val="000000"/>
                </a:solidFill>
                <a:latin typeface="Montserrat"/>
              </a:rPr>
              <a:t>(</a:t>
            </a:r>
            <a:r>
              <a:rPr lang="en-US" sz="1366" err="1">
                <a:solidFill>
                  <a:srgbClr val="000000"/>
                </a:solidFill>
                <a:latin typeface="Montserrat"/>
              </a:rPr>
              <a:t>vgl</a:t>
            </a:r>
            <a:r>
              <a:rPr lang="en-US" sz="1366">
                <a:solidFill>
                  <a:srgbClr val="000000"/>
                </a:solidFill>
                <a:latin typeface="Montserrat"/>
              </a:rPr>
              <a:t>. EAT, o. J.: 9).</a:t>
            </a:r>
            <a:endParaRPr lang="de-DE" sz="1366">
              <a:solidFill>
                <a:srgbClr val="000000"/>
              </a:solidFill>
              <a:latin typeface="Montserrat"/>
            </a:endParaRPr>
          </a:p>
        </p:txBody>
      </p:sp>
      <p:sp>
        <p:nvSpPr>
          <p:cNvPr id="6" name="Rectangle 5">
            <a:extLst>
              <a:ext uri="{FF2B5EF4-FFF2-40B4-BE49-F238E27FC236}">
                <a16:creationId xmlns:a16="http://schemas.microsoft.com/office/drawing/2014/main" id="{339749B9-B740-8A68-09D3-1F4555345BDF}"/>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2">
            <a:extLst>
              <a:ext uri="{FF2B5EF4-FFF2-40B4-BE49-F238E27FC236}">
                <a16:creationId xmlns:a16="http://schemas.microsoft.com/office/drawing/2014/main" id="{C09CA592-1EF5-0C0C-8614-105FF89F247F}"/>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Generationengerechtigkeit</a:t>
            </a:r>
            <a:r>
              <a:rPr lang="en-US" sz="2000">
                <a:solidFill>
                  <a:schemeClr val="tx1">
                    <a:lumMod val="75000"/>
                    <a:lumOff val="25000"/>
                  </a:schemeClr>
                </a:solidFill>
                <a:latin typeface="Montserrat"/>
                <a:cs typeface="Calibri"/>
              </a:rPr>
              <a:t> und </a:t>
            </a:r>
            <a:r>
              <a:rPr lang="en-US" sz="2000" err="1">
                <a:solidFill>
                  <a:schemeClr val="tx1">
                    <a:lumMod val="75000"/>
                    <a:lumOff val="25000"/>
                  </a:schemeClr>
                </a:solidFill>
                <a:latin typeface="Montserrat"/>
                <a:cs typeface="Calibri"/>
              </a:rPr>
              <a:t>Ernährung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889A"/>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F7A92BCC-9D13-3604-8A6E-52D7A84180F5}"/>
              </a:ext>
            </a:extLst>
          </p:cNvPr>
          <p:cNvSpPr txBox="1"/>
          <p:nvPr/>
        </p:nvSpPr>
        <p:spPr>
          <a:xfrm>
            <a:off x="3791436" y="3855197"/>
            <a:ext cx="10728233" cy="260218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a:solidFill>
                  <a:schemeClr val="bg1"/>
                </a:solidFill>
                <a:latin typeface="Garamond"/>
              </a:rPr>
              <a:t>2. </a:t>
            </a:r>
            <a:r>
              <a:rPr lang="de-DE" sz="7450" err="1">
                <a:solidFill>
                  <a:schemeClr val="bg1"/>
                </a:solidFill>
                <a:latin typeface="Garamond"/>
              </a:rPr>
              <a:t>Subthema</a:t>
            </a:r>
            <a:r>
              <a:rPr lang="de-DE" sz="7450">
                <a:solidFill>
                  <a:schemeClr val="bg1"/>
                </a:solidFill>
                <a:latin typeface="Garamond"/>
              </a:rPr>
              <a:t>: Ungleichheit und nachhaltige Ernährung</a:t>
            </a:r>
            <a:endParaRPr lang="de-DE" sz="7450">
              <a:solidFill>
                <a:schemeClr val="bg1"/>
              </a:solidFill>
              <a:latin typeface="Garamond"/>
              <a:cs typeface="Calibri"/>
            </a:endParaRPr>
          </a:p>
        </p:txBody>
      </p:sp>
    </p:spTree>
    <p:extLst>
      <p:ext uri="{BB962C8B-B14F-4D97-AF65-F5344CB8AC3E}">
        <p14:creationId xmlns:p14="http://schemas.microsoft.com/office/powerpoint/2010/main" val="228489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379153">
            <a:off x="-12984949" y="-6097005"/>
            <a:ext cx="17213327" cy="17025545"/>
          </a:xfrm>
          <a:custGeom>
            <a:avLst/>
            <a:gdLst/>
            <a:ahLst/>
            <a:cxnLst/>
            <a:rect l="l" t="t" r="r" b="b"/>
            <a:pathLst>
              <a:path w="17213327" h="17025545">
                <a:moveTo>
                  <a:pt x="0" y="0"/>
                </a:moveTo>
                <a:lnTo>
                  <a:pt x="17213327" y="0"/>
                </a:lnTo>
                <a:lnTo>
                  <a:pt x="17213327" y="17025545"/>
                </a:lnTo>
                <a:lnTo>
                  <a:pt x="0" y="17025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3" name="Group 3"/>
          <p:cNvGrpSpPr>
            <a:grpSpLocks noChangeAspect="1"/>
          </p:cNvGrpSpPr>
          <p:nvPr/>
        </p:nvGrpSpPr>
        <p:grpSpPr>
          <a:xfrm rot="4558877">
            <a:off x="14253802" y="-9336862"/>
            <a:ext cx="14327268" cy="12515424"/>
            <a:chOff x="0" y="0"/>
            <a:chExt cx="5975350" cy="5219700"/>
          </a:xfrm>
        </p:grpSpPr>
        <p:sp>
          <p:nvSpPr>
            <p:cNvPr id="4" name="Freeform 4"/>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ADD6EB"/>
            </a:solidFill>
            <a:ln w="12700">
              <a:noFill/>
            </a:ln>
          </p:spPr>
          <p:txBody>
            <a:bodyPr/>
            <a:lstStyle/>
            <a:p>
              <a:endParaRPr lang="de-DE"/>
            </a:p>
          </p:txBody>
        </p:sp>
      </p:grpSp>
      <p:sp>
        <p:nvSpPr>
          <p:cNvPr id="6" name="Textfeld 5">
            <a:extLst>
              <a:ext uri="{FF2B5EF4-FFF2-40B4-BE49-F238E27FC236}">
                <a16:creationId xmlns:a16="http://schemas.microsoft.com/office/drawing/2014/main" id="{BBD06A68-F74E-DA0B-0EF6-6B3CA888E4B0}"/>
              </a:ext>
            </a:extLst>
          </p:cNvPr>
          <p:cNvSpPr txBox="1"/>
          <p:nvPr/>
        </p:nvSpPr>
        <p:spPr>
          <a:xfrm>
            <a:off x="2339902" y="1987221"/>
            <a:ext cx="13607560" cy="4855368"/>
          </a:xfrm>
          <a:prstGeom prst="rect">
            <a:avLst/>
          </a:prstGeom>
          <a:noFill/>
        </p:spPr>
        <p:txBody>
          <a:bodyPr wrap="square" lIns="91440" tIns="45720" rIns="91440" bIns="45720" numCol="1" anchor="t">
            <a:spAutoFit/>
          </a:bodyPr>
          <a:lstStyle/>
          <a:p>
            <a:pPr>
              <a:lnSpc>
                <a:spcPts val="4662"/>
              </a:lnSpc>
            </a:pPr>
            <a:r>
              <a:rPr lang="de-DE" sz="4500">
                <a:solidFill>
                  <a:srgbClr val="000000"/>
                </a:solidFill>
                <a:latin typeface="Garamond"/>
              </a:rPr>
              <a:t>Faktoren der Ungleichheit</a:t>
            </a:r>
            <a:r>
              <a:rPr lang="de-DE" sz="4400">
                <a:solidFill>
                  <a:srgbClr val="000000"/>
                </a:solidFill>
                <a:latin typeface="Garamond"/>
              </a:rPr>
              <a:t> </a:t>
            </a:r>
            <a:endParaRPr lang="en-US" sz="4400">
              <a:latin typeface="Garamond"/>
            </a:endParaRPr>
          </a:p>
          <a:p>
            <a:pPr>
              <a:lnSpc>
                <a:spcPts val="4662"/>
              </a:lnSpc>
            </a:pPr>
            <a:endParaRPr lang="de-DE" sz="2900">
              <a:solidFill>
                <a:srgbClr val="000000"/>
              </a:solidFill>
              <a:latin typeface="Montserrat"/>
            </a:endParaRPr>
          </a:p>
          <a:p>
            <a:pPr marL="457200" indent="-457200">
              <a:lnSpc>
                <a:spcPts val="4662"/>
              </a:lnSpc>
              <a:buFont typeface="Arial" panose="020B0604020202020204" pitchFamily="34" charset="0"/>
              <a:buChar char="•"/>
            </a:pPr>
            <a:r>
              <a:rPr lang="de-DE" sz="2900">
                <a:solidFill>
                  <a:srgbClr val="000000"/>
                </a:solidFill>
                <a:latin typeface="Montserrat"/>
              </a:rPr>
              <a:t>Finanzielle Ungleichheit </a:t>
            </a:r>
          </a:p>
          <a:p>
            <a:pPr marL="457200" indent="-457200">
              <a:lnSpc>
                <a:spcPts val="4662"/>
              </a:lnSpc>
              <a:buFont typeface="Arial" panose="020B0604020202020204" pitchFamily="34" charset="0"/>
              <a:buChar char="•"/>
            </a:pPr>
            <a:r>
              <a:rPr lang="de-DE" sz="2900">
                <a:solidFill>
                  <a:srgbClr val="000000"/>
                </a:solidFill>
                <a:latin typeface="Montserrat"/>
              </a:rPr>
              <a:t>Formale Bildung, Ernährungswissen und Ernährungsbewusstsein</a:t>
            </a:r>
          </a:p>
          <a:p>
            <a:pPr marL="457200" indent="-457200">
              <a:lnSpc>
                <a:spcPts val="4662"/>
              </a:lnSpc>
              <a:buFont typeface="Arial" panose="020B0604020202020204" pitchFamily="34" charset="0"/>
              <a:buChar char="•"/>
            </a:pPr>
            <a:r>
              <a:rPr lang="de-DE" sz="2900">
                <a:solidFill>
                  <a:srgbClr val="000000"/>
                </a:solidFill>
                <a:latin typeface="Montserrat"/>
              </a:rPr>
              <a:t>Geschlecht</a:t>
            </a:r>
          </a:p>
          <a:p>
            <a:pPr marL="457200" indent="-457200">
              <a:lnSpc>
                <a:spcPts val="4662"/>
              </a:lnSpc>
              <a:buFont typeface="Arial" panose="020B0604020202020204" pitchFamily="34" charset="0"/>
              <a:buChar char="•"/>
            </a:pPr>
            <a:r>
              <a:rPr lang="de-DE" sz="2900">
                <a:solidFill>
                  <a:srgbClr val="000000"/>
                </a:solidFill>
                <a:latin typeface="Montserrat"/>
              </a:rPr>
              <a:t>Wohnumfeld</a:t>
            </a:r>
          </a:p>
          <a:p>
            <a:pPr marL="457200" indent="-457200">
              <a:lnSpc>
                <a:spcPts val="4662"/>
              </a:lnSpc>
              <a:buFont typeface="Arial" panose="020B0604020202020204" pitchFamily="34" charset="0"/>
              <a:buChar char="•"/>
            </a:pPr>
            <a:r>
              <a:rPr lang="de-DE" sz="2900">
                <a:solidFill>
                  <a:srgbClr val="000000"/>
                </a:solidFill>
                <a:latin typeface="Montserrat"/>
              </a:rPr>
              <a:t>Alter</a:t>
            </a:r>
          </a:p>
          <a:p>
            <a:pPr marL="457200" indent="-457200">
              <a:lnSpc>
                <a:spcPts val="4662"/>
              </a:lnSpc>
              <a:buFont typeface="Arial" panose="020B0604020202020204" pitchFamily="34" charset="0"/>
              <a:buChar char="•"/>
            </a:pPr>
            <a:r>
              <a:rPr lang="de-DE" sz="2900">
                <a:solidFill>
                  <a:srgbClr val="000000"/>
                </a:solidFill>
                <a:latin typeface="Montserrat"/>
              </a:rPr>
              <a:t>weitere Faktoren  </a:t>
            </a:r>
          </a:p>
        </p:txBody>
      </p:sp>
      <p:sp>
        <p:nvSpPr>
          <p:cNvPr id="8" name="Rectangle 7">
            <a:extLst>
              <a:ext uri="{FF2B5EF4-FFF2-40B4-BE49-F238E27FC236}">
                <a16:creationId xmlns:a16="http://schemas.microsoft.com/office/drawing/2014/main" id="{BC540DB0-6603-C1B1-E69B-AE0BCF0B8955}"/>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2">
            <a:extLst>
              <a:ext uri="{FF2B5EF4-FFF2-40B4-BE49-F238E27FC236}">
                <a16:creationId xmlns:a16="http://schemas.microsoft.com/office/drawing/2014/main" id="{1C486CE7-376F-CAAB-E4A1-42C63E5931F5}"/>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Ungleichheit</a:t>
            </a:r>
            <a:r>
              <a:rPr lang="en-US" sz="2000">
                <a:solidFill>
                  <a:schemeClr val="tx1">
                    <a:lumMod val="75000"/>
                    <a:lumOff val="25000"/>
                  </a:schemeClr>
                </a:solidFill>
                <a:latin typeface="Montserrat"/>
                <a:cs typeface="Calibri"/>
              </a:rPr>
              <a:t> und </a:t>
            </a:r>
            <a:r>
              <a:rPr lang="en-US" sz="2000" err="1">
                <a:solidFill>
                  <a:schemeClr val="tx1">
                    <a:lumMod val="75000"/>
                    <a:lumOff val="25000"/>
                  </a:schemeClr>
                </a:solidFill>
                <a:latin typeface="Montserrat"/>
                <a:cs typeface="Calibri"/>
              </a:rPr>
              <a:t>nachhaltige</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Ernährung</a:t>
            </a:r>
            <a:endParaRPr lang="en-US" sz="2000">
              <a:solidFill>
                <a:schemeClr val="tx1">
                  <a:lumMod val="75000"/>
                  <a:lumOff val="25000"/>
                </a:schemeClr>
              </a:solidFill>
              <a:latin typeface="Montserrat"/>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23544">
            <a:off x="-3436660" y="-3792373"/>
            <a:ext cx="8605488" cy="6430647"/>
          </a:xfrm>
          <a:custGeom>
            <a:avLst/>
            <a:gdLst/>
            <a:ahLst/>
            <a:cxnLst/>
            <a:rect l="l" t="t" r="r" b="b"/>
            <a:pathLst>
              <a:path w="8605488" h="6430647">
                <a:moveTo>
                  <a:pt x="0" y="0"/>
                </a:moveTo>
                <a:lnTo>
                  <a:pt x="8605488" y="0"/>
                </a:lnTo>
                <a:lnTo>
                  <a:pt x="8605488" y="6430646"/>
                </a:lnTo>
                <a:lnTo>
                  <a:pt x="0" y="64306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7" name="TextBox 4">
            <a:extLst>
              <a:ext uri="{FF2B5EF4-FFF2-40B4-BE49-F238E27FC236}">
                <a16:creationId xmlns:a16="http://schemas.microsoft.com/office/drawing/2014/main" id="{DD18EE8A-A6A3-7F88-3DD1-52ECBB5D7E9D}"/>
              </a:ext>
            </a:extLst>
          </p:cNvPr>
          <p:cNvSpPr txBox="1"/>
          <p:nvPr/>
        </p:nvSpPr>
        <p:spPr>
          <a:xfrm>
            <a:off x="2452871" y="1569521"/>
            <a:ext cx="10633770" cy="770083"/>
          </a:xfrm>
          <a:prstGeom prst="rect">
            <a:avLst/>
          </a:prstGeom>
        </p:spPr>
        <p:txBody>
          <a:bodyPr lIns="0" tIns="0" rIns="0" bIns="0" rtlCol="0" anchor="t">
            <a:spAutoFit/>
          </a:bodyPr>
          <a:lstStyle/>
          <a:p>
            <a:pPr>
              <a:lnSpc>
                <a:spcPts val="6299"/>
              </a:lnSpc>
            </a:pPr>
            <a:r>
              <a:rPr lang="de-DE" sz="4500">
                <a:solidFill>
                  <a:srgbClr val="222222"/>
                </a:solidFill>
                <a:latin typeface="Garamond"/>
              </a:rPr>
              <a:t>Finanzielle Ungleichheit </a:t>
            </a:r>
          </a:p>
        </p:txBody>
      </p:sp>
      <p:sp>
        <p:nvSpPr>
          <p:cNvPr id="11" name="Textfeld 10">
            <a:extLst>
              <a:ext uri="{FF2B5EF4-FFF2-40B4-BE49-F238E27FC236}">
                <a16:creationId xmlns:a16="http://schemas.microsoft.com/office/drawing/2014/main" id="{45314E3D-894A-D146-38D6-7559CDE65D89}"/>
              </a:ext>
            </a:extLst>
          </p:cNvPr>
          <p:cNvSpPr txBox="1"/>
          <p:nvPr/>
        </p:nvSpPr>
        <p:spPr>
          <a:xfrm>
            <a:off x="2214788" y="2864226"/>
            <a:ext cx="7538433" cy="4855368"/>
          </a:xfrm>
          <a:prstGeom prst="rect">
            <a:avLst/>
          </a:prstGeom>
          <a:noFill/>
        </p:spPr>
        <p:txBody>
          <a:bodyPr wrap="square" lIns="91440" tIns="45720" rIns="91440" bIns="45720" numCol="1" anchor="t">
            <a:spAutoFit/>
          </a:bodyPr>
          <a:lstStyle/>
          <a:p>
            <a:pPr marL="457200" indent="-457200">
              <a:lnSpc>
                <a:spcPts val="4662"/>
              </a:lnSpc>
              <a:buFont typeface="Arial" panose="020B0604020202020204" pitchFamily="34" charset="0"/>
              <a:buChar char="•"/>
            </a:pPr>
            <a:r>
              <a:rPr lang="de-DE" sz="2900">
                <a:solidFill>
                  <a:srgbClr val="000000"/>
                </a:solidFill>
                <a:latin typeface="Montserrat"/>
              </a:rPr>
              <a:t>globale Einkommensungleichheit ist von 1820 bis 1910 angestiegen und schwankt seither auf hohem Niveau</a:t>
            </a:r>
          </a:p>
          <a:p>
            <a:pPr marL="457200" indent="-457200">
              <a:lnSpc>
                <a:spcPts val="4662"/>
              </a:lnSpc>
              <a:buFont typeface="Arial" panose="020B0604020202020204" pitchFamily="34" charset="0"/>
              <a:buChar char="•"/>
            </a:pPr>
            <a:endParaRPr lang="de-DE" sz="2900">
              <a:solidFill>
                <a:srgbClr val="000000"/>
              </a:solidFill>
              <a:latin typeface="Montserrat"/>
            </a:endParaRPr>
          </a:p>
          <a:p>
            <a:pPr marL="457200" indent="-457200">
              <a:lnSpc>
                <a:spcPts val="4662"/>
              </a:lnSpc>
              <a:buFont typeface="Arial" panose="020B0604020202020204" pitchFamily="34" charset="0"/>
              <a:buChar char="•"/>
            </a:pPr>
            <a:r>
              <a:rPr lang="de-DE" sz="2900">
                <a:solidFill>
                  <a:srgbClr val="000000"/>
                </a:solidFill>
                <a:latin typeface="Montserrat"/>
              </a:rPr>
              <a:t>Die ärmsten 10 % der Weltbevölkerung besitzen 2 % des weltweiten Vermögens; die reichsten 10 % besitzen 76 % des Vermögens</a:t>
            </a:r>
          </a:p>
        </p:txBody>
      </p:sp>
      <p:sp>
        <p:nvSpPr>
          <p:cNvPr id="12" name="TextBox 14">
            <a:extLst>
              <a:ext uri="{FF2B5EF4-FFF2-40B4-BE49-F238E27FC236}">
                <a16:creationId xmlns:a16="http://schemas.microsoft.com/office/drawing/2014/main" id="{7C8FC91A-FAF7-33FC-0634-67CC20E22BFE}"/>
              </a:ext>
            </a:extLst>
          </p:cNvPr>
          <p:cNvSpPr txBox="1"/>
          <p:nvPr/>
        </p:nvSpPr>
        <p:spPr>
          <a:xfrm>
            <a:off x="1371600" y="9495402"/>
            <a:ext cx="7101154" cy="294953"/>
          </a:xfrm>
          <a:prstGeom prst="rect">
            <a:avLst/>
          </a:prstGeom>
        </p:spPr>
        <p:txBody>
          <a:bodyPr wrap="square" lIns="0" tIns="0" rIns="0" bIns="0" rtlCol="0" anchor="t">
            <a:spAutoFit/>
          </a:bodyPr>
          <a:lstStyle/>
          <a:p>
            <a:pPr algn="r">
              <a:lnSpc>
                <a:spcPts val="2255"/>
              </a:lnSpc>
            </a:pPr>
            <a:r>
              <a:rPr lang="en-US" sz="1366">
                <a:solidFill>
                  <a:srgbClr val="000000"/>
                </a:solidFill>
                <a:latin typeface="Montserrat"/>
              </a:rPr>
              <a:t>(</a:t>
            </a:r>
            <a:r>
              <a:rPr lang="en-US" sz="1366" err="1">
                <a:solidFill>
                  <a:srgbClr val="000000"/>
                </a:solidFill>
                <a:latin typeface="Montserrat"/>
              </a:rPr>
              <a:t>vgl</a:t>
            </a:r>
            <a:r>
              <a:rPr lang="en-US" sz="1366">
                <a:solidFill>
                  <a:srgbClr val="000000"/>
                </a:solidFill>
                <a:latin typeface="Montserrat"/>
              </a:rPr>
              <a:t>. World Inequality Lab, 2021a: 55; World Inequality Lab, 2021b: 4)</a:t>
            </a:r>
            <a:endParaRPr lang="de-DE" sz="1366">
              <a:solidFill>
                <a:srgbClr val="000000"/>
              </a:solidFill>
              <a:latin typeface="Montserrat"/>
            </a:endParaRPr>
          </a:p>
        </p:txBody>
      </p:sp>
      <p:pic>
        <p:nvPicPr>
          <p:cNvPr id="17" name="Grafik 16" descr="Ein Bild, das Karte, Text, Atlas enthält.&#10;&#10;Automatisch generierte Beschreibung">
            <a:extLst>
              <a:ext uri="{FF2B5EF4-FFF2-40B4-BE49-F238E27FC236}">
                <a16:creationId xmlns:a16="http://schemas.microsoft.com/office/drawing/2014/main" id="{BF5A250B-ADB6-EB8D-4BC8-57B31B4E12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6828" y="2766588"/>
            <a:ext cx="4732471" cy="6274109"/>
          </a:xfrm>
          <a:prstGeom prst="rect">
            <a:avLst/>
          </a:prstGeom>
        </p:spPr>
      </p:pic>
      <p:sp>
        <p:nvSpPr>
          <p:cNvPr id="19" name="TextBox 14">
            <a:extLst>
              <a:ext uri="{FF2B5EF4-FFF2-40B4-BE49-F238E27FC236}">
                <a16:creationId xmlns:a16="http://schemas.microsoft.com/office/drawing/2014/main" id="{EDC9CA02-1A07-E7FD-E0CB-4C8D65F7CB25}"/>
              </a:ext>
            </a:extLst>
          </p:cNvPr>
          <p:cNvSpPr txBox="1"/>
          <p:nvPr/>
        </p:nvSpPr>
        <p:spPr>
          <a:xfrm>
            <a:off x="9430307" y="9495402"/>
            <a:ext cx="7101154" cy="264496"/>
          </a:xfrm>
          <a:prstGeom prst="rect">
            <a:avLst/>
          </a:prstGeom>
        </p:spPr>
        <p:txBody>
          <a:bodyPr wrap="square" lIns="0" tIns="0" rIns="0" bIns="0" rtlCol="0" anchor="t">
            <a:spAutoFit/>
          </a:bodyPr>
          <a:lstStyle/>
          <a:p>
            <a:pPr algn="r">
              <a:lnSpc>
                <a:spcPts val="2255"/>
              </a:lnSpc>
            </a:pPr>
            <a:r>
              <a:rPr lang="it-IT" sz="1366">
                <a:solidFill>
                  <a:srgbClr val="000000"/>
                </a:solidFill>
                <a:latin typeface="Montserrat"/>
              </a:rPr>
              <a:t>(</a:t>
            </a:r>
            <a:r>
              <a:rPr lang="it-IT" sz="1366" err="1">
                <a:solidFill>
                  <a:srgbClr val="000000"/>
                </a:solidFill>
                <a:latin typeface="Montserrat"/>
              </a:rPr>
              <a:t>vgl</a:t>
            </a:r>
            <a:r>
              <a:rPr lang="it-IT" sz="1366">
                <a:solidFill>
                  <a:srgbClr val="000000"/>
                </a:solidFill>
                <a:latin typeface="Montserrat"/>
              </a:rPr>
              <a:t>. Eurostat 2023a, Online </a:t>
            </a:r>
            <a:r>
              <a:rPr lang="it-IT" sz="1366" err="1">
                <a:solidFill>
                  <a:srgbClr val="000000"/>
                </a:solidFill>
                <a:latin typeface="Montserrat"/>
              </a:rPr>
              <a:t>Datencode</a:t>
            </a:r>
            <a:r>
              <a:rPr lang="it-IT" sz="1366">
                <a:solidFill>
                  <a:srgbClr val="000000"/>
                </a:solidFill>
                <a:latin typeface="Montserrat"/>
              </a:rPr>
              <a:t>: ILC_DI03 )</a:t>
            </a:r>
            <a:endParaRPr lang="de-DE" sz="1366">
              <a:solidFill>
                <a:srgbClr val="000000"/>
              </a:solidFill>
              <a:latin typeface="Montserrat"/>
            </a:endParaRPr>
          </a:p>
        </p:txBody>
      </p:sp>
      <p:sp>
        <p:nvSpPr>
          <p:cNvPr id="6" name="Rectangle 5">
            <a:extLst>
              <a:ext uri="{FF2B5EF4-FFF2-40B4-BE49-F238E27FC236}">
                <a16:creationId xmlns:a16="http://schemas.microsoft.com/office/drawing/2014/main" id="{26E6AA59-7C3A-C9BD-F73D-463D230FFEDC}"/>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2">
            <a:extLst>
              <a:ext uri="{FF2B5EF4-FFF2-40B4-BE49-F238E27FC236}">
                <a16:creationId xmlns:a16="http://schemas.microsoft.com/office/drawing/2014/main" id="{C7834AD9-4FD6-C691-8B13-2A07D1C9D14F}"/>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Ungleichheit</a:t>
            </a:r>
            <a:r>
              <a:rPr lang="en-US" sz="2000">
                <a:solidFill>
                  <a:schemeClr val="tx1">
                    <a:lumMod val="75000"/>
                    <a:lumOff val="25000"/>
                  </a:schemeClr>
                </a:solidFill>
                <a:latin typeface="Montserrat"/>
                <a:cs typeface="Calibri"/>
              </a:rPr>
              <a:t> und </a:t>
            </a:r>
            <a:r>
              <a:rPr lang="en-US" sz="2000" err="1">
                <a:solidFill>
                  <a:schemeClr val="tx1">
                    <a:lumMod val="75000"/>
                    <a:lumOff val="25000"/>
                  </a:schemeClr>
                </a:solidFill>
                <a:latin typeface="Montserrat"/>
                <a:cs typeface="Calibri"/>
              </a:rPr>
              <a:t>nachhaltige</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Ernährung</a:t>
            </a:r>
            <a:endParaRPr lang="en-US" sz="2000">
              <a:solidFill>
                <a:schemeClr val="tx1">
                  <a:lumMod val="75000"/>
                  <a:lumOff val="25000"/>
                </a:schemeClr>
              </a:solidFill>
              <a:latin typeface="Montserrat"/>
              <a:cs typeface="Calibri"/>
            </a:endParaRPr>
          </a:p>
        </p:txBody>
      </p:sp>
      <p:sp>
        <p:nvSpPr>
          <p:cNvPr id="3" name="Freeform 3"/>
          <p:cNvSpPr/>
          <p:nvPr/>
        </p:nvSpPr>
        <p:spPr>
          <a:xfrm rot="5254875" flipH="1">
            <a:off x="12938384" y="-3935262"/>
            <a:ext cx="21384664" cy="18157524"/>
          </a:xfrm>
          <a:custGeom>
            <a:avLst/>
            <a:gdLst/>
            <a:ahLst/>
            <a:cxnLst/>
            <a:rect l="l" t="t" r="r" b="b"/>
            <a:pathLst>
              <a:path w="21384664" h="18157524">
                <a:moveTo>
                  <a:pt x="21384664" y="0"/>
                </a:moveTo>
                <a:lnTo>
                  <a:pt x="0" y="0"/>
                </a:lnTo>
                <a:lnTo>
                  <a:pt x="0" y="18157525"/>
                </a:lnTo>
                <a:lnTo>
                  <a:pt x="21384664" y="18157525"/>
                </a:lnTo>
                <a:lnTo>
                  <a:pt x="2138466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A0AB38-A540-E81F-43B1-D554826488F2}"/>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Freeform 3"/>
          <p:cNvSpPr/>
          <p:nvPr/>
        </p:nvSpPr>
        <p:spPr>
          <a:xfrm rot="5874846">
            <a:off x="5455011" y="-2180242"/>
            <a:ext cx="17250783" cy="14647483"/>
          </a:xfrm>
          <a:custGeom>
            <a:avLst/>
            <a:gdLst/>
            <a:ahLst/>
            <a:cxnLst/>
            <a:rect l="l" t="t" r="r" b="b"/>
            <a:pathLst>
              <a:path w="17250783" h="14647483">
                <a:moveTo>
                  <a:pt x="0" y="0"/>
                </a:moveTo>
                <a:lnTo>
                  <a:pt x="17250784" y="0"/>
                </a:lnTo>
                <a:lnTo>
                  <a:pt x="17250784" y="14647484"/>
                </a:lnTo>
                <a:lnTo>
                  <a:pt x="0" y="146474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TextBox 10"/>
          <p:cNvSpPr txBox="1"/>
          <p:nvPr/>
        </p:nvSpPr>
        <p:spPr>
          <a:xfrm>
            <a:off x="11723557" y="6098469"/>
            <a:ext cx="4995499" cy="264496"/>
          </a:xfrm>
          <a:prstGeom prst="rect">
            <a:avLst/>
          </a:prstGeom>
        </p:spPr>
        <p:txBody>
          <a:bodyPr wrap="square" lIns="0" tIns="0" rIns="0" bIns="0" rtlCol="0" anchor="t">
            <a:spAutoFit/>
          </a:bodyPr>
          <a:lstStyle/>
          <a:p>
            <a:pPr algn="r">
              <a:lnSpc>
                <a:spcPts val="2255"/>
              </a:lnSpc>
            </a:pPr>
            <a:r>
              <a:rPr lang="en-US" sz="1366" i="1">
                <a:solidFill>
                  <a:srgbClr val="000000"/>
                </a:solidFill>
                <a:latin typeface="Montserrat"/>
              </a:rPr>
              <a:t>- WBAE, 2020: 114</a:t>
            </a:r>
          </a:p>
        </p:txBody>
      </p:sp>
      <p:sp>
        <p:nvSpPr>
          <p:cNvPr id="11" name="TextBox 10">
            <a:extLst>
              <a:ext uri="{FF2B5EF4-FFF2-40B4-BE49-F238E27FC236}">
                <a16:creationId xmlns:a16="http://schemas.microsoft.com/office/drawing/2014/main" id="{2663FC59-94F9-45E9-3A22-9A976E95CBF5}"/>
              </a:ext>
            </a:extLst>
          </p:cNvPr>
          <p:cNvSpPr txBox="1"/>
          <p:nvPr/>
        </p:nvSpPr>
        <p:spPr>
          <a:xfrm>
            <a:off x="11800935" y="2300190"/>
            <a:ext cx="5887807" cy="3336363"/>
          </a:xfrm>
          <a:prstGeom prst="rect">
            <a:avLst/>
          </a:prstGeom>
        </p:spPr>
        <p:txBody>
          <a:bodyPr wrap="square" lIns="0" tIns="0" rIns="0" bIns="0" rtlCol="0" anchor="t">
            <a:spAutoFit/>
          </a:bodyPr>
          <a:lstStyle/>
          <a:p>
            <a:pPr algn="ctr">
              <a:lnSpc>
                <a:spcPts val="4350"/>
              </a:lnSpc>
            </a:pPr>
            <a:r>
              <a:rPr lang="de-DE" sz="2900">
                <a:solidFill>
                  <a:srgbClr val="000000"/>
                </a:solidFill>
                <a:latin typeface="Montserrat" panose="00000500000000000000" pitchFamily="2" charset="0"/>
              </a:rPr>
              <a:t>Die derzeitige Grundsicherung reicht ohne weitere Unterstützungsressourcen nicht aus, um eine gesundheitsförderliche Ernährung zu realisieren.</a:t>
            </a:r>
          </a:p>
        </p:txBody>
      </p:sp>
      <p:sp>
        <p:nvSpPr>
          <p:cNvPr id="15" name="TextBox 9">
            <a:extLst>
              <a:ext uri="{FF2B5EF4-FFF2-40B4-BE49-F238E27FC236}">
                <a16:creationId xmlns:a16="http://schemas.microsoft.com/office/drawing/2014/main" id="{35E5C97B-E33E-5BA5-7824-5F61639180E6}"/>
              </a:ext>
            </a:extLst>
          </p:cNvPr>
          <p:cNvSpPr txBox="1"/>
          <p:nvPr/>
        </p:nvSpPr>
        <p:spPr>
          <a:xfrm>
            <a:off x="851944" y="1129342"/>
            <a:ext cx="9026824" cy="8026749"/>
          </a:xfrm>
          <a:prstGeom prst="rect">
            <a:avLst/>
          </a:prstGeom>
        </p:spPr>
        <p:txBody>
          <a:bodyPr wrap="square" lIns="0" tIns="0" rIns="0" bIns="0" rtlCol="0" anchor="t">
            <a:spAutoFit/>
          </a:bodyPr>
          <a:lstStyle/>
          <a:p>
            <a:pPr marL="457200" indent="-457200">
              <a:lnSpc>
                <a:spcPts val="4455"/>
              </a:lnSpc>
              <a:buFont typeface="Arial" panose="020B0604020202020204" pitchFamily="34" charset="0"/>
              <a:buChar char="•"/>
            </a:pPr>
            <a:r>
              <a:rPr lang="de-DE" sz="2900">
                <a:solidFill>
                  <a:srgbClr val="000000"/>
                </a:solidFill>
                <a:latin typeface="Montserrat"/>
              </a:rPr>
              <a:t>Finanziell benachteiligten Haushalten ist der Zugang zu nachhaltiger Ernährung deutlich erschwert </a:t>
            </a:r>
          </a:p>
          <a:p>
            <a:pPr marL="457200" indent="-457200">
              <a:lnSpc>
                <a:spcPts val="4455"/>
              </a:lnSpc>
              <a:buFont typeface="Arial" panose="020B0604020202020204" pitchFamily="34" charset="0"/>
              <a:buChar char="•"/>
            </a:pPr>
            <a:endParaRPr lang="de-DE" sz="2900">
              <a:solidFill>
                <a:srgbClr val="000000"/>
              </a:solidFill>
              <a:latin typeface="Montserrat"/>
            </a:endParaRPr>
          </a:p>
          <a:p>
            <a:pPr marL="457200" indent="-457200">
              <a:lnSpc>
                <a:spcPts val="4455"/>
              </a:lnSpc>
              <a:buFont typeface="Arial" panose="020B0604020202020204" pitchFamily="34" charset="0"/>
              <a:buChar char="•"/>
            </a:pPr>
            <a:r>
              <a:rPr lang="de-DE" sz="2900">
                <a:solidFill>
                  <a:srgbClr val="000000"/>
                </a:solidFill>
                <a:latin typeface="Montserrat"/>
              </a:rPr>
              <a:t>Die Kosten für eine nachhaltige Ernährung liegen höher als die Kosten für eine durchschnittliche Ernährung</a:t>
            </a:r>
          </a:p>
          <a:p>
            <a:pPr marL="457200" indent="-457200">
              <a:lnSpc>
                <a:spcPts val="4455"/>
              </a:lnSpc>
              <a:buFont typeface="Arial" panose="020B0604020202020204" pitchFamily="34" charset="0"/>
              <a:buChar char="•"/>
            </a:pPr>
            <a:endParaRPr lang="de-DE" sz="2900">
              <a:solidFill>
                <a:srgbClr val="000000"/>
              </a:solidFill>
              <a:latin typeface="Montserrat"/>
            </a:endParaRPr>
          </a:p>
          <a:p>
            <a:pPr marL="457200" indent="-457200">
              <a:lnSpc>
                <a:spcPts val="4455"/>
              </a:lnSpc>
              <a:buFont typeface="Arial" panose="020B0604020202020204" pitchFamily="34" charset="0"/>
              <a:buChar char="•"/>
            </a:pPr>
            <a:r>
              <a:rPr lang="de-DE" sz="2900">
                <a:solidFill>
                  <a:srgbClr val="000000"/>
                </a:solidFill>
                <a:latin typeface="Montserrat"/>
              </a:rPr>
              <a:t>besonders finanziell benachteiligte Menschen tendieren zu Fehl- und Mangelernährung</a:t>
            </a:r>
            <a:endParaRPr lang="en-US" sz="2900">
              <a:solidFill>
                <a:srgbClr val="000000"/>
              </a:solidFill>
              <a:latin typeface="Montserrat"/>
            </a:endParaRPr>
          </a:p>
          <a:p>
            <a:pPr marL="457200" indent="-457200">
              <a:lnSpc>
                <a:spcPts val="4455"/>
              </a:lnSpc>
              <a:buFont typeface="Arial" panose="020B0604020202020204" pitchFamily="34" charset="0"/>
              <a:buChar char="•"/>
            </a:pPr>
            <a:endParaRPr lang="de-DE" sz="2900">
              <a:solidFill>
                <a:srgbClr val="000000"/>
              </a:solidFill>
              <a:latin typeface="Montserrat"/>
            </a:endParaRPr>
          </a:p>
          <a:p>
            <a:pPr marL="457200" indent="-457200">
              <a:lnSpc>
                <a:spcPts val="4455"/>
              </a:lnSpc>
              <a:buFont typeface="Arial" panose="020B0604020202020204" pitchFamily="34" charset="0"/>
              <a:buChar char="•"/>
            </a:pPr>
            <a:r>
              <a:rPr lang="en-US" sz="2900" err="1">
                <a:solidFill>
                  <a:srgbClr val="000000"/>
                </a:solidFill>
                <a:latin typeface="Montserrat"/>
              </a:rPr>
              <a:t>Adipositas</a:t>
            </a:r>
            <a:r>
              <a:rPr lang="en-US" sz="2900">
                <a:solidFill>
                  <a:srgbClr val="000000"/>
                </a:solidFill>
                <a:latin typeface="Montserrat"/>
              </a:rPr>
              <a:t>, </a:t>
            </a:r>
            <a:r>
              <a:rPr lang="de-DE" sz="2900">
                <a:solidFill>
                  <a:srgbClr val="000000"/>
                </a:solidFill>
                <a:latin typeface="Montserrat"/>
              </a:rPr>
              <a:t>Diabetes Typ 2, Herz-Kreislauf-Erkrankungen, einzelne Krebsarten und verfrühte Mortalität können die Folgen sein</a:t>
            </a:r>
          </a:p>
        </p:txBody>
      </p:sp>
      <p:sp>
        <p:nvSpPr>
          <p:cNvPr id="5" name="TextBox 10">
            <a:extLst>
              <a:ext uri="{FF2B5EF4-FFF2-40B4-BE49-F238E27FC236}">
                <a16:creationId xmlns:a16="http://schemas.microsoft.com/office/drawing/2014/main" id="{69F84E80-72C4-AE84-4185-0D39C2C06382}"/>
              </a:ext>
            </a:extLst>
          </p:cNvPr>
          <p:cNvSpPr txBox="1"/>
          <p:nvPr/>
        </p:nvSpPr>
        <p:spPr>
          <a:xfrm>
            <a:off x="11281106" y="1563537"/>
            <a:ext cx="5887807" cy="727379"/>
          </a:xfrm>
          <a:prstGeom prst="rect">
            <a:avLst/>
          </a:prstGeom>
        </p:spPr>
        <p:txBody>
          <a:bodyPr wrap="square" lIns="0" tIns="0" rIns="0" bIns="0" rtlCol="0" anchor="t">
            <a:spAutoFit/>
          </a:bodyPr>
          <a:lstStyle/>
          <a:p>
            <a:pPr>
              <a:lnSpc>
                <a:spcPts val="4350"/>
              </a:lnSpc>
            </a:pPr>
            <a:r>
              <a:rPr lang="de-DE" sz="9600">
                <a:solidFill>
                  <a:srgbClr val="84BDB1"/>
                </a:solidFill>
                <a:latin typeface="Montserrat" panose="00000500000000000000" pitchFamily="2" charset="0"/>
              </a:rPr>
              <a:t>„</a:t>
            </a:r>
          </a:p>
        </p:txBody>
      </p:sp>
      <p:sp>
        <p:nvSpPr>
          <p:cNvPr id="6" name="TextBox 10">
            <a:extLst>
              <a:ext uri="{FF2B5EF4-FFF2-40B4-BE49-F238E27FC236}">
                <a16:creationId xmlns:a16="http://schemas.microsoft.com/office/drawing/2014/main" id="{65C2C012-5445-EE44-CE5A-00B71FA44EC8}"/>
              </a:ext>
            </a:extLst>
          </p:cNvPr>
          <p:cNvSpPr txBox="1"/>
          <p:nvPr/>
        </p:nvSpPr>
        <p:spPr>
          <a:xfrm>
            <a:off x="17169441" y="5853310"/>
            <a:ext cx="5887807" cy="727379"/>
          </a:xfrm>
          <a:prstGeom prst="rect">
            <a:avLst/>
          </a:prstGeom>
        </p:spPr>
        <p:txBody>
          <a:bodyPr wrap="square" lIns="0" tIns="0" rIns="0" bIns="0" rtlCol="0" anchor="t">
            <a:spAutoFit/>
          </a:bodyPr>
          <a:lstStyle/>
          <a:p>
            <a:pPr>
              <a:lnSpc>
                <a:spcPts val="4350"/>
              </a:lnSpc>
            </a:pPr>
            <a:r>
              <a:rPr lang="de-DE" sz="9600">
                <a:solidFill>
                  <a:srgbClr val="84BDB1"/>
                </a:solidFill>
                <a:latin typeface="Montserrat" panose="00000500000000000000" pitchFamily="2" charset="0"/>
              </a:rPr>
              <a:t>“</a:t>
            </a:r>
          </a:p>
        </p:txBody>
      </p:sp>
      <p:sp>
        <p:nvSpPr>
          <p:cNvPr id="7" name="TextBox 10">
            <a:extLst>
              <a:ext uri="{FF2B5EF4-FFF2-40B4-BE49-F238E27FC236}">
                <a16:creationId xmlns:a16="http://schemas.microsoft.com/office/drawing/2014/main" id="{44CEA98A-6ECA-0410-A7C3-309D32A4C0A3}"/>
              </a:ext>
            </a:extLst>
          </p:cNvPr>
          <p:cNvSpPr txBox="1"/>
          <p:nvPr/>
        </p:nvSpPr>
        <p:spPr>
          <a:xfrm>
            <a:off x="3946903" y="5018363"/>
            <a:ext cx="6116932" cy="264784"/>
          </a:xfrm>
          <a:prstGeom prst="rect">
            <a:avLst/>
          </a:prstGeom>
        </p:spPr>
        <p:txBody>
          <a:bodyPr lIns="0" tIns="0" rIns="0" bIns="0" rtlCol="0" anchor="t">
            <a:spAutoFit/>
          </a:bodyPr>
          <a:lstStyle/>
          <a:p>
            <a:pPr algn="r">
              <a:lnSpc>
                <a:spcPts val="2255"/>
              </a:lnSpc>
            </a:pPr>
            <a:r>
              <a:rPr lang="en-US" sz="1366">
                <a:solidFill>
                  <a:srgbClr val="000000"/>
                </a:solidFill>
                <a:latin typeface="Montserrat"/>
              </a:rPr>
              <a:t>(</a:t>
            </a:r>
            <a:r>
              <a:rPr lang="en-US" sz="1366" err="1">
                <a:solidFill>
                  <a:srgbClr val="000000"/>
                </a:solidFill>
                <a:latin typeface="Montserrat"/>
              </a:rPr>
              <a:t>vgl</a:t>
            </a:r>
            <a:r>
              <a:rPr lang="en-US" sz="1366">
                <a:solidFill>
                  <a:srgbClr val="000000"/>
                </a:solidFill>
                <a:latin typeface="Montserrat"/>
              </a:rPr>
              <a:t>. </a:t>
            </a:r>
            <a:r>
              <a:rPr lang="en-US" sz="1366" err="1">
                <a:solidFill>
                  <a:srgbClr val="000000"/>
                </a:solidFill>
                <a:latin typeface="Montserrat"/>
              </a:rPr>
              <a:t>Eosta</a:t>
            </a:r>
            <a:r>
              <a:rPr lang="en-US" sz="1366">
                <a:solidFill>
                  <a:srgbClr val="000000"/>
                </a:solidFill>
                <a:latin typeface="Montserrat"/>
              </a:rPr>
              <a:t> et al., 2017)</a:t>
            </a:r>
          </a:p>
        </p:txBody>
      </p:sp>
      <p:sp>
        <p:nvSpPr>
          <p:cNvPr id="8" name="TextBox 10">
            <a:extLst>
              <a:ext uri="{FF2B5EF4-FFF2-40B4-BE49-F238E27FC236}">
                <a16:creationId xmlns:a16="http://schemas.microsoft.com/office/drawing/2014/main" id="{8A035473-3E6F-5FF3-92BB-9D777D64A556}"/>
              </a:ext>
            </a:extLst>
          </p:cNvPr>
          <p:cNvSpPr txBox="1"/>
          <p:nvPr/>
        </p:nvSpPr>
        <p:spPr>
          <a:xfrm>
            <a:off x="4638682" y="6780784"/>
            <a:ext cx="5426818" cy="264496"/>
          </a:xfrm>
          <a:prstGeom prst="rect">
            <a:avLst/>
          </a:prstGeom>
        </p:spPr>
        <p:txBody>
          <a:bodyPr wrap="square" lIns="0" tIns="0" rIns="0" bIns="0" rtlCol="0" anchor="t">
            <a:spAutoFit/>
          </a:bodyPr>
          <a:lstStyle/>
          <a:p>
            <a:pPr algn="r">
              <a:lnSpc>
                <a:spcPts val="2255"/>
              </a:lnSpc>
            </a:pPr>
            <a:r>
              <a:rPr lang="en-US" sz="1366">
                <a:solidFill>
                  <a:srgbClr val="000000"/>
                </a:solidFill>
                <a:latin typeface="Montserrat"/>
              </a:rPr>
              <a:t>(</a:t>
            </a:r>
            <a:r>
              <a:rPr lang="en-US" sz="1366" err="1">
                <a:solidFill>
                  <a:srgbClr val="000000"/>
                </a:solidFill>
                <a:latin typeface="Montserrat"/>
              </a:rPr>
              <a:t>vgl</a:t>
            </a:r>
            <a:r>
              <a:rPr lang="en-US" sz="1366">
                <a:solidFill>
                  <a:srgbClr val="000000"/>
                </a:solidFill>
                <a:latin typeface="Montserrat"/>
              </a:rPr>
              <a:t>. Fekete &amp; Weyers, 2016 : 199f; </a:t>
            </a:r>
            <a:r>
              <a:rPr lang="en-US" sz="1366" err="1">
                <a:solidFill>
                  <a:srgbClr val="000000"/>
                </a:solidFill>
                <a:latin typeface="Montserrat"/>
              </a:rPr>
              <a:t>Besora</a:t>
            </a:r>
            <a:r>
              <a:rPr lang="en-US" sz="1366">
                <a:solidFill>
                  <a:srgbClr val="000000"/>
                </a:solidFill>
                <a:latin typeface="Montserrat"/>
              </a:rPr>
              <a:t>-Moreno et al., 2020: 7)</a:t>
            </a:r>
          </a:p>
        </p:txBody>
      </p:sp>
      <p:sp>
        <p:nvSpPr>
          <p:cNvPr id="9" name="TextBox 10">
            <a:extLst>
              <a:ext uri="{FF2B5EF4-FFF2-40B4-BE49-F238E27FC236}">
                <a16:creationId xmlns:a16="http://schemas.microsoft.com/office/drawing/2014/main" id="{5F07A565-BD78-4BAD-F5AE-973444F42135}"/>
              </a:ext>
            </a:extLst>
          </p:cNvPr>
          <p:cNvSpPr txBox="1"/>
          <p:nvPr/>
        </p:nvSpPr>
        <p:spPr>
          <a:xfrm>
            <a:off x="3946902" y="9182554"/>
            <a:ext cx="6116932" cy="264784"/>
          </a:xfrm>
          <a:prstGeom prst="rect">
            <a:avLst/>
          </a:prstGeom>
        </p:spPr>
        <p:txBody>
          <a:bodyPr lIns="0" tIns="0" rIns="0" bIns="0" rtlCol="0" anchor="t">
            <a:spAutoFit/>
          </a:bodyPr>
          <a:lstStyle/>
          <a:p>
            <a:pPr algn="r">
              <a:lnSpc>
                <a:spcPts val="2255"/>
              </a:lnSpc>
            </a:pPr>
            <a:r>
              <a:rPr lang="de-DE" sz="1366">
                <a:solidFill>
                  <a:srgbClr val="000000"/>
                </a:solidFill>
                <a:latin typeface="Montserrat"/>
              </a:rPr>
              <a:t> (vgl. Weltgesundheitsorganisation &amp; FAO, 2003: 8)</a:t>
            </a:r>
            <a:endParaRPr lang="en-US" sz="1366">
              <a:solidFill>
                <a:srgbClr val="000000"/>
              </a:solidFill>
              <a:latin typeface="Montserrat"/>
            </a:endParaRPr>
          </a:p>
        </p:txBody>
      </p:sp>
      <p:sp>
        <p:nvSpPr>
          <p:cNvPr id="14" name="TextBox 2">
            <a:extLst>
              <a:ext uri="{FF2B5EF4-FFF2-40B4-BE49-F238E27FC236}">
                <a16:creationId xmlns:a16="http://schemas.microsoft.com/office/drawing/2014/main" id="{86E1689F-00D2-6D23-4DD2-864DE10D7A6C}"/>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Ungleichheit</a:t>
            </a:r>
            <a:r>
              <a:rPr lang="en-US" sz="2000">
                <a:solidFill>
                  <a:schemeClr val="tx1">
                    <a:lumMod val="75000"/>
                    <a:lumOff val="25000"/>
                  </a:schemeClr>
                </a:solidFill>
                <a:latin typeface="Montserrat"/>
                <a:cs typeface="Calibri"/>
              </a:rPr>
              <a:t> und </a:t>
            </a:r>
            <a:r>
              <a:rPr lang="en-US" sz="2000" err="1">
                <a:solidFill>
                  <a:schemeClr val="tx1">
                    <a:lumMod val="75000"/>
                    <a:lumOff val="25000"/>
                  </a:schemeClr>
                </a:solidFill>
                <a:latin typeface="Montserrat"/>
                <a:cs typeface="Calibri"/>
              </a:rPr>
              <a:t>nachhaltige</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Ernährung</a:t>
            </a:r>
            <a:endParaRPr lang="en-US" sz="2000">
              <a:solidFill>
                <a:schemeClr val="tx1">
                  <a:lumMod val="75000"/>
                  <a:lumOff val="25000"/>
                </a:schemeClr>
              </a:solidFill>
              <a:latin typeface="Montserrat"/>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432012">
            <a:off x="-5187762" y="-4425999"/>
            <a:ext cx="8642963" cy="13505994"/>
          </a:xfrm>
          <a:custGeom>
            <a:avLst/>
            <a:gdLst/>
            <a:ahLst/>
            <a:cxnLst/>
            <a:rect l="l" t="t" r="r" b="b"/>
            <a:pathLst>
              <a:path w="8642963" h="10222860">
                <a:moveTo>
                  <a:pt x="0" y="0"/>
                </a:moveTo>
                <a:lnTo>
                  <a:pt x="8642963" y="0"/>
                </a:lnTo>
                <a:lnTo>
                  <a:pt x="8642963" y="10222860"/>
                </a:lnTo>
                <a:lnTo>
                  <a:pt x="0" y="10222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TextBox 3"/>
          <p:cNvSpPr txBox="1"/>
          <p:nvPr/>
        </p:nvSpPr>
        <p:spPr>
          <a:xfrm>
            <a:off x="5362755" y="1943100"/>
            <a:ext cx="12250947" cy="7667740"/>
          </a:xfrm>
          <a:prstGeom prst="rect">
            <a:avLst/>
          </a:prstGeom>
        </p:spPr>
        <p:txBody>
          <a:bodyPr wrap="square" lIns="0" tIns="0" rIns="0" bIns="0" rtlCol="0" anchor="t">
            <a:spAutoFit/>
          </a:bodyPr>
          <a:lstStyle/>
          <a:p>
            <a:pPr marL="291465" lvl="1">
              <a:lnSpc>
                <a:spcPts val="4320"/>
              </a:lnSpc>
            </a:pPr>
            <a:r>
              <a:rPr lang="de-DE" sz="2700">
                <a:solidFill>
                  <a:srgbClr val="000000"/>
                </a:solidFill>
                <a:latin typeface="Montserrat"/>
              </a:rPr>
              <a:t>Formale Bildung, Ernährungswissen und Ernährungsbewusstsein</a:t>
            </a:r>
          </a:p>
          <a:p>
            <a:pPr marL="1040130" lvl="2" indent="-291465">
              <a:lnSpc>
                <a:spcPts val="4320"/>
              </a:lnSpc>
              <a:buFont typeface="Arial"/>
              <a:buChar char="•"/>
            </a:pPr>
            <a:r>
              <a:rPr lang="de-DE" sz="2700">
                <a:solidFill>
                  <a:srgbClr val="000000"/>
                </a:solidFill>
                <a:latin typeface="Montserrat"/>
              </a:rPr>
              <a:t>Metaanalyse: Menschen mit hohem Bildungsniveau tendieren zu einem höheren Konsum von Obst und Gemüse </a:t>
            </a:r>
            <a:endParaRPr lang="de-DE" sz="2700">
              <a:solidFill>
                <a:srgbClr val="000000"/>
              </a:solidFill>
              <a:latin typeface="Montserrat" panose="00000500000000000000" pitchFamily="2" charset="0"/>
            </a:endParaRPr>
          </a:p>
          <a:p>
            <a:pPr marL="1040130" lvl="2" indent="-291465">
              <a:lnSpc>
                <a:spcPts val="4320"/>
              </a:lnSpc>
              <a:buFont typeface="Arial"/>
              <a:buChar char="•"/>
            </a:pPr>
            <a:endParaRPr lang="de-DE" sz="2700">
              <a:solidFill>
                <a:srgbClr val="000000"/>
              </a:solidFill>
              <a:latin typeface="Montserrat" panose="00000500000000000000" pitchFamily="2" charset="0"/>
            </a:endParaRPr>
          </a:p>
          <a:p>
            <a:pPr marL="1040130" lvl="2" indent="-291465">
              <a:lnSpc>
                <a:spcPts val="4320"/>
              </a:lnSpc>
              <a:buFont typeface="Arial"/>
              <a:buChar char="•"/>
            </a:pPr>
            <a:r>
              <a:rPr lang="de-DE" sz="2700">
                <a:solidFill>
                  <a:srgbClr val="000000"/>
                </a:solidFill>
                <a:latin typeface="Montserrat"/>
              </a:rPr>
              <a:t>Metaanalyse: Menschen mit niedrigem Bildungsniveau tendieren zur Mangelernährung </a:t>
            </a:r>
            <a:endParaRPr lang="de-DE" sz="2700">
              <a:solidFill>
                <a:srgbClr val="000000"/>
              </a:solidFill>
              <a:latin typeface="Montserrat" panose="00000500000000000000" pitchFamily="2" charset="0"/>
            </a:endParaRPr>
          </a:p>
          <a:p>
            <a:pPr marL="1040130" lvl="2" indent="-291465">
              <a:lnSpc>
                <a:spcPts val="4320"/>
              </a:lnSpc>
              <a:buFont typeface="Arial"/>
              <a:buChar char="•"/>
            </a:pPr>
            <a:endParaRPr lang="de-DE" sz="2700">
              <a:solidFill>
                <a:srgbClr val="000000"/>
              </a:solidFill>
              <a:latin typeface="Montserrat" panose="00000500000000000000" pitchFamily="2" charset="0"/>
            </a:endParaRPr>
          </a:p>
          <a:p>
            <a:pPr marL="1040130" lvl="2" indent="-291465">
              <a:lnSpc>
                <a:spcPts val="4320"/>
              </a:lnSpc>
              <a:buFont typeface="Arial"/>
              <a:buChar char="•"/>
            </a:pPr>
            <a:r>
              <a:rPr lang="de-DE" sz="2700">
                <a:solidFill>
                  <a:srgbClr val="000000"/>
                </a:solidFill>
                <a:latin typeface="Montserrat"/>
              </a:rPr>
              <a:t>Bildung ist innerhalb und zwischen den europäischen Ländern ungleich verteilt </a:t>
            </a:r>
          </a:p>
          <a:p>
            <a:pPr marL="748665" lvl="2">
              <a:lnSpc>
                <a:spcPts val="4320"/>
              </a:lnSpc>
            </a:pPr>
            <a:endParaRPr lang="de-DE" sz="2700">
              <a:solidFill>
                <a:srgbClr val="000000"/>
              </a:solidFill>
              <a:latin typeface="Montserrat" panose="00000500000000000000" pitchFamily="2" charset="0"/>
            </a:endParaRPr>
          </a:p>
          <a:p>
            <a:pPr marL="1040130" lvl="2" indent="-291465">
              <a:lnSpc>
                <a:spcPts val="4320"/>
              </a:lnSpc>
              <a:buFont typeface="Arial"/>
              <a:buChar char="•"/>
            </a:pPr>
            <a:r>
              <a:rPr lang="de-DE" sz="2700">
                <a:solidFill>
                  <a:srgbClr val="000000"/>
                </a:solidFill>
                <a:latin typeface="Montserrat"/>
              </a:rPr>
              <a:t>die öffentlichen Ausgaben für Bildung lagen 2019 in Norwegen, Schweden und Island besonders hoch, während sie in Rumänien, Griechenland und Luxemburg besonders gering waren</a:t>
            </a:r>
          </a:p>
        </p:txBody>
      </p:sp>
      <p:sp>
        <p:nvSpPr>
          <p:cNvPr id="10" name="TextBox 8">
            <a:extLst>
              <a:ext uri="{FF2B5EF4-FFF2-40B4-BE49-F238E27FC236}">
                <a16:creationId xmlns:a16="http://schemas.microsoft.com/office/drawing/2014/main" id="{69287056-C48B-11FD-099F-2F48DA9BE891}"/>
              </a:ext>
            </a:extLst>
          </p:cNvPr>
          <p:cNvSpPr txBox="1"/>
          <p:nvPr/>
        </p:nvSpPr>
        <p:spPr>
          <a:xfrm>
            <a:off x="12374394" y="6429925"/>
            <a:ext cx="5249488"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a:t>
            </a:r>
            <a:r>
              <a:rPr lang="de-DE" sz="1366" err="1">
                <a:solidFill>
                  <a:srgbClr val="000000"/>
                </a:solidFill>
                <a:latin typeface="Montserrat"/>
              </a:rPr>
              <a:t>Besora</a:t>
            </a:r>
            <a:r>
              <a:rPr lang="de-DE" sz="1366">
                <a:solidFill>
                  <a:srgbClr val="000000"/>
                </a:solidFill>
                <a:latin typeface="Montserrat"/>
              </a:rPr>
              <a:t>-Moreno et al., 2020)</a:t>
            </a:r>
          </a:p>
        </p:txBody>
      </p:sp>
      <p:sp>
        <p:nvSpPr>
          <p:cNvPr id="6" name="TextBox 10">
            <a:extLst>
              <a:ext uri="{FF2B5EF4-FFF2-40B4-BE49-F238E27FC236}">
                <a16:creationId xmlns:a16="http://schemas.microsoft.com/office/drawing/2014/main" id="{B2675F3B-6179-7369-1BC5-F47F5350693C}"/>
              </a:ext>
            </a:extLst>
          </p:cNvPr>
          <p:cNvSpPr txBox="1"/>
          <p:nvPr/>
        </p:nvSpPr>
        <p:spPr>
          <a:xfrm>
            <a:off x="5358941" y="984064"/>
            <a:ext cx="9053701" cy="582404"/>
          </a:xfrm>
          <a:prstGeom prst="rect">
            <a:avLst/>
          </a:prstGeom>
        </p:spPr>
        <p:txBody>
          <a:bodyPr lIns="0" tIns="0" rIns="0" bIns="0" rtlCol="0" anchor="t">
            <a:spAutoFit/>
          </a:bodyPr>
          <a:lstStyle/>
          <a:p>
            <a:pPr>
              <a:lnSpc>
                <a:spcPts val="4350"/>
              </a:lnSpc>
            </a:pPr>
            <a:r>
              <a:rPr lang="de-DE" sz="4500">
                <a:solidFill>
                  <a:srgbClr val="000000"/>
                </a:solidFill>
                <a:latin typeface="Garamond"/>
                <a:ea typeface="Cormorant Garamond Medium Italics" pitchFamily="2" charset="0"/>
              </a:rPr>
              <a:t>Weitere sozioökonomische Faktoren</a:t>
            </a:r>
            <a:endParaRPr lang="de-DE" sz="2900">
              <a:solidFill>
                <a:srgbClr val="000000"/>
              </a:solidFill>
              <a:latin typeface="Garamond"/>
            </a:endParaRPr>
          </a:p>
        </p:txBody>
      </p:sp>
      <p:sp>
        <p:nvSpPr>
          <p:cNvPr id="9" name="TextBox 8">
            <a:extLst>
              <a:ext uri="{FF2B5EF4-FFF2-40B4-BE49-F238E27FC236}">
                <a16:creationId xmlns:a16="http://schemas.microsoft.com/office/drawing/2014/main" id="{D0EA6CF7-30E3-D360-5ADA-BD5121F5F13C}"/>
              </a:ext>
            </a:extLst>
          </p:cNvPr>
          <p:cNvSpPr txBox="1"/>
          <p:nvPr/>
        </p:nvSpPr>
        <p:spPr>
          <a:xfrm>
            <a:off x="12374394" y="4860954"/>
            <a:ext cx="5249488"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De </a:t>
            </a:r>
            <a:r>
              <a:rPr lang="de-DE" sz="1366" err="1">
                <a:solidFill>
                  <a:srgbClr val="000000"/>
                </a:solidFill>
                <a:latin typeface="Montserrat"/>
              </a:rPr>
              <a:t>Irala-Estévez</a:t>
            </a:r>
            <a:r>
              <a:rPr lang="de-DE" sz="1366">
                <a:solidFill>
                  <a:srgbClr val="000000"/>
                </a:solidFill>
                <a:latin typeface="Montserrat"/>
              </a:rPr>
              <a:t> et al., 2000: 709)</a:t>
            </a:r>
          </a:p>
        </p:txBody>
      </p:sp>
      <p:sp>
        <p:nvSpPr>
          <p:cNvPr id="11" name="TextBox 8">
            <a:extLst>
              <a:ext uri="{FF2B5EF4-FFF2-40B4-BE49-F238E27FC236}">
                <a16:creationId xmlns:a16="http://schemas.microsoft.com/office/drawing/2014/main" id="{6B2C2792-D9FA-C43D-245D-9C7D2FA2714B}"/>
              </a:ext>
            </a:extLst>
          </p:cNvPr>
          <p:cNvSpPr txBox="1"/>
          <p:nvPr/>
        </p:nvSpPr>
        <p:spPr>
          <a:xfrm>
            <a:off x="12374394" y="9066880"/>
            <a:ext cx="5249488"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Eurostat. 2023b)</a:t>
            </a:r>
          </a:p>
        </p:txBody>
      </p:sp>
      <p:sp>
        <p:nvSpPr>
          <p:cNvPr id="7" name="Rectangle 6">
            <a:extLst>
              <a:ext uri="{FF2B5EF4-FFF2-40B4-BE49-F238E27FC236}">
                <a16:creationId xmlns:a16="http://schemas.microsoft.com/office/drawing/2014/main" id="{5C418D6E-C2BC-E5D3-92E9-9611C7D38C1C}"/>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2">
            <a:extLst>
              <a:ext uri="{FF2B5EF4-FFF2-40B4-BE49-F238E27FC236}">
                <a16:creationId xmlns:a16="http://schemas.microsoft.com/office/drawing/2014/main" id="{ED6674BE-9943-3FB7-709A-6C7153768F5E}"/>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Ungleichheit</a:t>
            </a:r>
            <a:r>
              <a:rPr lang="en-US" sz="2000">
                <a:solidFill>
                  <a:schemeClr val="tx1">
                    <a:lumMod val="75000"/>
                    <a:lumOff val="25000"/>
                  </a:schemeClr>
                </a:solidFill>
                <a:latin typeface="Montserrat"/>
                <a:cs typeface="Calibri"/>
              </a:rPr>
              <a:t> und </a:t>
            </a:r>
            <a:r>
              <a:rPr lang="en-US" sz="2000" err="1">
                <a:solidFill>
                  <a:schemeClr val="tx1">
                    <a:lumMod val="75000"/>
                    <a:lumOff val="25000"/>
                  </a:schemeClr>
                </a:solidFill>
                <a:latin typeface="Montserrat"/>
                <a:cs typeface="Calibri"/>
              </a:rPr>
              <a:t>nachhaltige</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Ernährung</a:t>
            </a:r>
            <a:endParaRPr lang="en-US" sz="2000">
              <a:solidFill>
                <a:schemeClr val="tx1">
                  <a:lumMod val="75000"/>
                  <a:lumOff val="25000"/>
                </a:schemeClr>
              </a:solidFill>
              <a:latin typeface="Montserrat"/>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9167988">
            <a:off x="-6515659" y="-3282999"/>
            <a:ext cx="8642963" cy="13505994"/>
          </a:xfrm>
          <a:custGeom>
            <a:avLst/>
            <a:gdLst/>
            <a:ahLst/>
            <a:cxnLst/>
            <a:rect l="l" t="t" r="r" b="b"/>
            <a:pathLst>
              <a:path w="8642963" h="10222860">
                <a:moveTo>
                  <a:pt x="0" y="0"/>
                </a:moveTo>
                <a:lnTo>
                  <a:pt x="8642963" y="0"/>
                </a:lnTo>
                <a:lnTo>
                  <a:pt x="8642963" y="10222860"/>
                </a:lnTo>
                <a:lnTo>
                  <a:pt x="0" y="10222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TextBox 3"/>
          <p:cNvSpPr txBox="1"/>
          <p:nvPr/>
        </p:nvSpPr>
        <p:spPr>
          <a:xfrm>
            <a:off x="4974568" y="1780702"/>
            <a:ext cx="12703832" cy="7667740"/>
          </a:xfrm>
          <a:prstGeom prst="rect">
            <a:avLst/>
          </a:prstGeom>
        </p:spPr>
        <p:txBody>
          <a:bodyPr wrap="square" lIns="0" tIns="0" rIns="0" bIns="0" rtlCol="0" anchor="t">
            <a:spAutoFit/>
          </a:bodyPr>
          <a:lstStyle/>
          <a:p>
            <a:pPr marL="291465" lvl="1">
              <a:lnSpc>
                <a:spcPts val="4320"/>
              </a:lnSpc>
            </a:pPr>
            <a:r>
              <a:rPr lang="de-DE" sz="2700">
                <a:latin typeface="Montserrat"/>
              </a:rPr>
              <a:t>Geschlecht</a:t>
            </a:r>
          </a:p>
          <a:p>
            <a:pPr marL="1040130" lvl="2" indent="-291465">
              <a:lnSpc>
                <a:spcPts val="4320"/>
              </a:lnSpc>
              <a:buFont typeface="Arial"/>
              <a:buChar char="•"/>
            </a:pPr>
            <a:r>
              <a:rPr lang="de-DE" sz="2700">
                <a:latin typeface="Montserrat"/>
              </a:rPr>
              <a:t>Gender </a:t>
            </a:r>
            <a:r>
              <a:rPr lang="de-DE" sz="2700" err="1">
                <a:latin typeface="Montserrat"/>
              </a:rPr>
              <a:t>Inequality</a:t>
            </a:r>
            <a:r>
              <a:rPr lang="de-DE" sz="2700">
                <a:latin typeface="Montserrat"/>
              </a:rPr>
              <a:t> Index korreliert mit dem Geburtsgewicht und der Mangelernährung von Babys sowie mit der Kindersterblichkeit </a:t>
            </a:r>
            <a:endParaRPr lang="de-DE" sz="2700">
              <a:latin typeface="Montserrat" panose="00000500000000000000" pitchFamily="2" charset="0"/>
            </a:endParaRPr>
          </a:p>
          <a:p>
            <a:pPr marL="748665" lvl="2">
              <a:lnSpc>
                <a:spcPts val="4320"/>
              </a:lnSpc>
            </a:pPr>
            <a:endParaRPr lang="de-DE" sz="2700">
              <a:latin typeface="Montserrat"/>
            </a:endParaRPr>
          </a:p>
          <a:p>
            <a:pPr marL="291465" lvl="1">
              <a:lnSpc>
                <a:spcPts val="4320"/>
              </a:lnSpc>
            </a:pPr>
            <a:r>
              <a:rPr lang="de-DE" sz="2700">
                <a:latin typeface="Montserrat"/>
              </a:rPr>
              <a:t>Wohnumfeld</a:t>
            </a:r>
          </a:p>
          <a:p>
            <a:pPr marL="1040130" lvl="2" indent="-291465">
              <a:lnSpc>
                <a:spcPts val="4320"/>
              </a:lnSpc>
              <a:buFont typeface="Arial"/>
              <a:buChar char="•"/>
            </a:pPr>
            <a:r>
              <a:rPr lang="de-DE" sz="2700">
                <a:latin typeface="Montserrat"/>
              </a:rPr>
              <a:t>Die Erreichbarkeit großer Lebensmittelgeschäfte und die Verfügbarkeit gesunder Lebensmittel kann in benachteiligten Gebieten eingeschränkt sein</a:t>
            </a:r>
          </a:p>
          <a:p>
            <a:pPr marL="1040130" lvl="2" indent="-291465">
              <a:lnSpc>
                <a:spcPts val="4320"/>
              </a:lnSpc>
              <a:buFont typeface="Arial"/>
              <a:buChar char="•"/>
            </a:pPr>
            <a:r>
              <a:rPr lang="de-DE" sz="2700">
                <a:latin typeface="Montserrat"/>
              </a:rPr>
              <a:t>Höhere Verfügbarkeit ungesunder Lebensmittel und mehr Werbung für Lebensmittel in benachteiligten Gebieten </a:t>
            </a:r>
            <a:endParaRPr lang="de-DE" sz="2700">
              <a:latin typeface="Montserrat" panose="00000500000000000000" pitchFamily="2" charset="0"/>
            </a:endParaRPr>
          </a:p>
          <a:p>
            <a:pPr marL="1040130" lvl="2" indent="-291465">
              <a:lnSpc>
                <a:spcPts val="4320"/>
              </a:lnSpc>
              <a:buFont typeface="Arial"/>
              <a:buChar char="•"/>
            </a:pPr>
            <a:endParaRPr lang="de-DE" sz="2700">
              <a:latin typeface="Montserrat"/>
            </a:endParaRPr>
          </a:p>
          <a:p>
            <a:pPr marL="291465" lvl="1">
              <a:lnSpc>
                <a:spcPts val="4320"/>
              </a:lnSpc>
            </a:pPr>
            <a:r>
              <a:rPr lang="de-DE" sz="2700">
                <a:latin typeface="Montserrat"/>
              </a:rPr>
              <a:t>Alter </a:t>
            </a:r>
            <a:endParaRPr lang="de-DE" sz="2700">
              <a:latin typeface="Montserrat" panose="00000500000000000000" pitchFamily="2" charset="0"/>
            </a:endParaRPr>
          </a:p>
          <a:p>
            <a:pPr marL="748665" lvl="1" indent="-457200">
              <a:lnSpc>
                <a:spcPts val="4320"/>
              </a:lnSpc>
              <a:buFont typeface="Arial" panose="020B0604020202020204" pitchFamily="34" charset="0"/>
              <a:buChar char="•"/>
            </a:pPr>
            <a:r>
              <a:rPr lang="de-DE" sz="2700">
                <a:latin typeface="Montserrat"/>
              </a:rPr>
              <a:t>Unterernährung und Nährstoffmangel als auch Übergewicht und Adipositas häufiger in älteren Altersgruppen</a:t>
            </a:r>
          </a:p>
        </p:txBody>
      </p:sp>
      <p:sp>
        <p:nvSpPr>
          <p:cNvPr id="6" name="TextBox 10">
            <a:extLst>
              <a:ext uri="{FF2B5EF4-FFF2-40B4-BE49-F238E27FC236}">
                <a16:creationId xmlns:a16="http://schemas.microsoft.com/office/drawing/2014/main" id="{B2675F3B-6179-7369-1BC5-F47F5350693C}"/>
              </a:ext>
            </a:extLst>
          </p:cNvPr>
          <p:cNvSpPr txBox="1"/>
          <p:nvPr/>
        </p:nvSpPr>
        <p:spPr>
          <a:xfrm>
            <a:off x="5195294" y="996414"/>
            <a:ext cx="9053701" cy="582404"/>
          </a:xfrm>
          <a:prstGeom prst="rect">
            <a:avLst/>
          </a:prstGeom>
        </p:spPr>
        <p:txBody>
          <a:bodyPr lIns="0" tIns="0" rIns="0" bIns="0" rtlCol="0" anchor="t">
            <a:spAutoFit/>
          </a:bodyPr>
          <a:lstStyle/>
          <a:p>
            <a:pPr>
              <a:lnSpc>
                <a:spcPts val="4350"/>
              </a:lnSpc>
            </a:pPr>
            <a:r>
              <a:rPr lang="de-DE" sz="4500">
                <a:solidFill>
                  <a:srgbClr val="000000"/>
                </a:solidFill>
                <a:latin typeface="Garamond"/>
                <a:ea typeface="Cormorant Garamond Medium Italics" pitchFamily="2" charset="0"/>
              </a:rPr>
              <a:t>Weitere sozioökonomische Faktoren</a:t>
            </a:r>
            <a:endParaRPr lang="de-DE" sz="2900">
              <a:solidFill>
                <a:srgbClr val="000000"/>
              </a:solidFill>
              <a:latin typeface="Garamond"/>
            </a:endParaRPr>
          </a:p>
        </p:txBody>
      </p:sp>
      <p:sp>
        <p:nvSpPr>
          <p:cNvPr id="9" name="TextBox 8">
            <a:extLst>
              <a:ext uri="{FF2B5EF4-FFF2-40B4-BE49-F238E27FC236}">
                <a16:creationId xmlns:a16="http://schemas.microsoft.com/office/drawing/2014/main" id="{D0EA6CF7-30E3-D360-5ADA-BD5121F5F13C}"/>
              </a:ext>
            </a:extLst>
          </p:cNvPr>
          <p:cNvSpPr txBox="1"/>
          <p:nvPr/>
        </p:nvSpPr>
        <p:spPr>
          <a:xfrm>
            <a:off x="12370181" y="3569185"/>
            <a:ext cx="5249488"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a:t>
            </a:r>
            <a:r>
              <a:rPr lang="de-DE" sz="1366" err="1">
                <a:solidFill>
                  <a:srgbClr val="000000"/>
                </a:solidFill>
                <a:latin typeface="Montserrat"/>
              </a:rPr>
              <a:t>Marphatia</a:t>
            </a:r>
            <a:r>
              <a:rPr lang="de-DE" sz="1366">
                <a:solidFill>
                  <a:srgbClr val="000000"/>
                </a:solidFill>
                <a:latin typeface="Montserrat"/>
              </a:rPr>
              <a:t> et al., 2016).</a:t>
            </a:r>
          </a:p>
        </p:txBody>
      </p:sp>
      <p:sp>
        <p:nvSpPr>
          <p:cNvPr id="11" name="TextBox 8">
            <a:extLst>
              <a:ext uri="{FF2B5EF4-FFF2-40B4-BE49-F238E27FC236}">
                <a16:creationId xmlns:a16="http://schemas.microsoft.com/office/drawing/2014/main" id="{6B2C2792-D9FA-C43D-245D-9C7D2FA2714B}"/>
              </a:ext>
            </a:extLst>
          </p:cNvPr>
          <p:cNvSpPr txBox="1"/>
          <p:nvPr/>
        </p:nvSpPr>
        <p:spPr>
          <a:xfrm>
            <a:off x="12219219" y="7365774"/>
            <a:ext cx="5249488"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 (vgl. Fekete &amp; Weyers, 2016: 200 f.).</a:t>
            </a:r>
          </a:p>
        </p:txBody>
      </p:sp>
      <p:sp>
        <p:nvSpPr>
          <p:cNvPr id="5" name="TextBox 8">
            <a:extLst>
              <a:ext uri="{FF2B5EF4-FFF2-40B4-BE49-F238E27FC236}">
                <a16:creationId xmlns:a16="http://schemas.microsoft.com/office/drawing/2014/main" id="{6EFDCAE5-8BEF-0EF7-DF5C-CCE82F830E2E}"/>
              </a:ext>
            </a:extLst>
          </p:cNvPr>
          <p:cNvSpPr txBox="1"/>
          <p:nvPr/>
        </p:nvSpPr>
        <p:spPr>
          <a:xfrm>
            <a:off x="12219219" y="9546660"/>
            <a:ext cx="5249488"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 (vgl. </a:t>
            </a:r>
            <a:r>
              <a:rPr lang="de-DE" sz="1366" err="1">
                <a:solidFill>
                  <a:srgbClr val="000000"/>
                </a:solidFill>
                <a:latin typeface="Montserrat"/>
              </a:rPr>
              <a:t>Agarwal</a:t>
            </a:r>
            <a:r>
              <a:rPr lang="de-DE" sz="1366">
                <a:solidFill>
                  <a:srgbClr val="000000"/>
                </a:solidFill>
                <a:latin typeface="Montserrat"/>
              </a:rPr>
              <a:t> et al., 2013; Mettlach et al., 2022).</a:t>
            </a:r>
          </a:p>
        </p:txBody>
      </p:sp>
      <p:sp>
        <p:nvSpPr>
          <p:cNvPr id="8" name="Rectangle 7">
            <a:extLst>
              <a:ext uri="{FF2B5EF4-FFF2-40B4-BE49-F238E27FC236}">
                <a16:creationId xmlns:a16="http://schemas.microsoft.com/office/drawing/2014/main" id="{EF7460B6-7CAE-796C-386B-9149A91C0958}"/>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2">
            <a:extLst>
              <a:ext uri="{FF2B5EF4-FFF2-40B4-BE49-F238E27FC236}">
                <a16:creationId xmlns:a16="http://schemas.microsoft.com/office/drawing/2014/main" id="{B3CC9D3F-FA1F-AFAF-3CA8-2DA905A697AA}"/>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Ungleichheit</a:t>
            </a:r>
            <a:r>
              <a:rPr lang="en-US" sz="2000">
                <a:solidFill>
                  <a:schemeClr val="tx1">
                    <a:lumMod val="75000"/>
                    <a:lumOff val="25000"/>
                  </a:schemeClr>
                </a:solidFill>
                <a:latin typeface="Montserrat"/>
                <a:cs typeface="Calibri"/>
              </a:rPr>
              <a:t> und </a:t>
            </a:r>
            <a:r>
              <a:rPr lang="en-US" sz="2000" err="1">
                <a:solidFill>
                  <a:schemeClr val="tx1">
                    <a:lumMod val="75000"/>
                    <a:lumOff val="25000"/>
                  </a:schemeClr>
                </a:solidFill>
                <a:latin typeface="Montserrat"/>
                <a:cs typeface="Calibri"/>
              </a:rPr>
              <a:t>nachhaltige</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Ernährung</a:t>
            </a:r>
            <a:endParaRPr lang="en-US" sz="2000">
              <a:solidFill>
                <a:schemeClr val="tx1">
                  <a:lumMod val="75000"/>
                  <a:lumOff val="25000"/>
                </a:schemeClr>
              </a:solidFill>
              <a:latin typeface="Montserrat"/>
              <a:cs typeface="Calibri"/>
            </a:endParaRPr>
          </a:p>
        </p:txBody>
      </p:sp>
    </p:spTree>
    <p:extLst>
      <p:ext uri="{BB962C8B-B14F-4D97-AF65-F5344CB8AC3E}">
        <p14:creationId xmlns:p14="http://schemas.microsoft.com/office/powerpoint/2010/main" val="3386193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DB4CD"/>
        </a:solid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E9F80636-606D-ACEF-CDF7-255A80DA1D47}"/>
              </a:ext>
            </a:extLst>
          </p:cNvPr>
          <p:cNvSpPr txBox="1"/>
          <p:nvPr/>
        </p:nvSpPr>
        <p:spPr>
          <a:xfrm>
            <a:off x="4761908" y="3855197"/>
            <a:ext cx="9140478" cy="260218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a:solidFill>
                  <a:schemeClr val="bg1"/>
                </a:solidFill>
                <a:latin typeface="Garamond"/>
              </a:rPr>
              <a:t>2. </a:t>
            </a:r>
            <a:r>
              <a:rPr lang="de-DE" sz="7450" err="1">
                <a:solidFill>
                  <a:schemeClr val="bg1"/>
                </a:solidFill>
                <a:latin typeface="Garamond"/>
              </a:rPr>
              <a:t>Subthema</a:t>
            </a:r>
            <a:r>
              <a:rPr lang="de-DE" sz="7450">
                <a:solidFill>
                  <a:schemeClr val="bg1"/>
                </a:solidFill>
                <a:latin typeface="Garamond"/>
              </a:rPr>
              <a:t>: Ernährungssouveränität</a:t>
            </a:r>
            <a:endParaRPr lang="de-DE" sz="7450">
              <a:solidFill>
                <a:schemeClr val="bg1"/>
              </a:solidFill>
              <a:latin typeface="Garamond"/>
              <a:cs typeface="Calibri"/>
            </a:endParaRPr>
          </a:p>
        </p:txBody>
      </p:sp>
    </p:spTree>
    <p:extLst>
      <p:ext uri="{BB962C8B-B14F-4D97-AF65-F5344CB8AC3E}">
        <p14:creationId xmlns:p14="http://schemas.microsoft.com/office/powerpoint/2010/main" val="53565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8F8"/>
        </a:solidFill>
        <a:effectLst/>
      </p:bgPr>
    </p:bg>
    <p:spTree>
      <p:nvGrpSpPr>
        <p:cNvPr id="1" name=""/>
        <p:cNvGrpSpPr/>
        <p:nvPr/>
      </p:nvGrpSpPr>
      <p:grpSpPr>
        <a:xfrm>
          <a:off x="0" y="0"/>
          <a:ext cx="0" cy="0"/>
          <a:chOff x="0" y="0"/>
          <a:chExt cx="0" cy="0"/>
        </a:xfrm>
      </p:grpSpPr>
      <p:sp>
        <p:nvSpPr>
          <p:cNvPr id="2" name="Freeform 2"/>
          <p:cNvSpPr/>
          <p:nvPr/>
        </p:nvSpPr>
        <p:spPr>
          <a:xfrm rot="1087789">
            <a:off x="5280848" y="-3574045"/>
            <a:ext cx="15983472" cy="11944013"/>
          </a:xfrm>
          <a:custGeom>
            <a:avLst/>
            <a:gdLst/>
            <a:ahLst/>
            <a:cxnLst/>
            <a:rect l="l" t="t" r="r" b="b"/>
            <a:pathLst>
              <a:path w="15983472" h="11944013">
                <a:moveTo>
                  <a:pt x="0" y="0"/>
                </a:moveTo>
                <a:lnTo>
                  <a:pt x="15983472" y="0"/>
                </a:lnTo>
                <a:lnTo>
                  <a:pt x="15983472" y="11944013"/>
                </a:lnTo>
                <a:lnTo>
                  <a:pt x="0" y="119440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3" name="Group 3"/>
          <p:cNvGrpSpPr>
            <a:grpSpLocks noChangeAspect="1"/>
          </p:cNvGrpSpPr>
          <p:nvPr/>
        </p:nvGrpSpPr>
        <p:grpSpPr>
          <a:xfrm rot="20931764">
            <a:off x="1483650" y="1348918"/>
            <a:ext cx="8595466" cy="7984749"/>
            <a:chOff x="-505137" y="-654615"/>
            <a:chExt cx="6488430" cy="6027420"/>
          </a:xfrm>
        </p:grpSpPr>
        <p:sp>
          <p:nvSpPr>
            <p:cNvPr id="4" name="Freeform 4"/>
            <p:cNvSpPr/>
            <p:nvPr/>
          </p:nvSpPr>
          <p:spPr>
            <a:xfrm rot="668236">
              <a:off x="-505137" y="-654615"/>
              <a:ext cx="6488430" cy="6027420"/>
            </a:xfrm>
            <a:custGeom>
              <a:avLst/>
              <a:gdLst/>
              <a:ahLst/>
              <a:cxnLst/>
              <a:rect l="l" t="t" r="r" b="b"/>
              <a:pathLst>
                <a:path w="6488430" h="602742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a:blip r:embed="rId5" cstate="print">
                <a:extLst>
                  <a:ext uri="{28A0092B-C50C-407E-A947-70E740481C1C}">
                    <a14:useLocalDpi xmlns:a14="http://schemas.microsoft.com/office/drawing/2010/main" val="0"/>
                  </a:ext>
                </a:extLst>
              </a:blip>
              <a:stretch>
                <a:fillRect/>
              </a:stretch>
            </a:blipFill>
          </p:spPr>
          <p:txBody>
            <a:bodyPr/>
            <a:lstStyle/>
            <a:p>
              <a:endParaRPr lang="de-DE"/>
            </a:p>
          </p:txBody>
        </p:sp>
      </p:grpSp>
      <p:sp>
        <p:nvSpPr>
          <p:cNvPr id="5" name="Freeform 5"/>
          <p:cNvSpPr/>
          <p:nvPr/>
        </p:nvSpPr>
        <p:spPr>
          <a:xfrm rot="-5400000">
            <a:off x="-1932489" y="7091247"/>
            <a:ext cx="8680979" cy="6423924"/>
          </a:xfrm>
          <a:custGeom>
            <a:avLst/>
            <a:gdLst/>
            <a:ahLst/>
            <a:cxnLst/>
            <a:rect l="l" t="t" r="r" b="b"/>
            <a:pathLst>
              <a:path w="8680979" h="6423924">
                <a:moveTo>
                  <a:pt x="0" y="0"/>
                </a:moveTo>
                <a:lnTo>
                  <a:pt x="8680979" y="0"/>
                </a:lnTo>
                <a:lnTo>
                  <a:pt x="8680979" y="6423925"/>
                </a:lnTo>
                <a:lnTo>
                  <a:pt x="0" y="64239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6" name="Group 6"/>
          <p:cNvGrpSpPr/>
          <p:nvPr/>
        </p:nvGrpSpPr>
        <p:grpSpPr>
          <a:xfrm>
            <a:off x="11696202" y="4706285"/>
            <a:ext cx="5563098" cy="874430"/>
            <a:chOff x="0" y="0"/>
            <a:chExt cx="1465178" cy="230303"/>
          </a:xfrm>
        </p:grpSpPr>
        <p:sp>
          <p:nvSpPr>
            <p:cNvPr id="7" name="Freeform 7"/>
            <p:cNvSpPr/>
            <p:nvPr/>
          </p:nvSpPr>
          <p:spPr>
            <a:xfrm>
              <a:off x="0" y="0"/>
              <a:ext cx="1465178" cy="230303"/>
            </a:xfrm>
            <a:custGeom>
              <a:avLst/>
              <a:gdLst/>
              <a:ahLst/>
              <a:cxnLst/>
              <a:rect l="l" t="t" r="r" b="b"/>
              <a:pathLst>
                <a:path w="1465178" h="230303">
                  <a:moveTo>
                    <a:pt x="70974" y="0"/>
                  </a:moveTo>
                  <a:lnTo>
                    <a:pt x="1394204" y="0"/>
                  </a:lnTo>
                  <a:cubicBezTo>
                    <a:pt x="1433402" y="0"/>
                    <a:pt x="1465178" y="31776"/>
                    <a:pt x="1465178" y="70974"/>
                  </a:cubicBezTo>
                  <a:lnTo>
                    <a:pt x="1465178" y="159328"/>
                  </a:lnTo>
                  <a:cubicBezTo>
                    <a:pt x="1465178" y="198526"/>
                    <a:pt x="1433402" y="230303"/>
                    <a:pt x="1394204" y="230303"/>
                  </a:cubicBezTo>
                  <a:lnTo>
                    <a:pt x="70974" y="230303"/>
                  </a:lnTo>
                  <a:cubicBezTo>
                    <a:pt x="31776" y="230303"/>
                    <a:pt x="0" y="198526"/>
                    <a:pt x="0" y="159328"/>
                  </a:cubicBezTo>
                  <a:lnTo>
                    <a:pt x="0" y="70974"/>
                  </a:lnTo>
                  <a:cubicBezTo>
                    <a:pt x="0" y="31776"/>
                    <a:pt x="31776" y="0"/>
                    <a:pt x="70974" y="0"/>
                  </a:cubicBezTo>
                  <a:close/>
                </a:path>
              </a:pathLst>
            </a:custGeom>
            <a:solidFill>
              <a:srgbClr val="000000">
                <a:alpha val="0"/>
              </a:srgbClr>
            </a:solidFill>
            <a:ln w="28575">
              <a:solidFill>
                <a:schemeClr val="bg1"/>
              </a:solidFill>
            </a:ln>
          </p:spPr>
          <p:txBody>
            <a:bodyPr/>
            <a:lstStyle/>
            <a:p>
              <a:endParaRPr lang="de-DE">
                <a:solidFill>
                  <a:schemeClr val="bg1"/>
                </a:solidFill>
              </a:endParaRPr>
            </a:p>
          </p:txBody>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940"/>
                </a:lnSpc>
              </a:pPr>
              <a:endParaRPr>
                <a:solidFill>
                  <a:schemeClr val="bg1"/>
                </a:solidFill>
              </a:endParaRPr>
            </a:p>
          </p:txBody>
        </p:sp>
      </p:grpSp>
      <p:sp>
        <p:nvSpPr>
          <p:cNvPr id="13" name="TextBox 13"/>
          <p:cNvSpPr txBox="1"/>
          <p:nvPr/>
        </p:nvSpPr>
        <p:spPr>
          <a:xfrm>
            <a:off x="10967675" y="931834"/>
            <a:ext cx="7020152" cy="3231206"/>
          </a:xfrm>
          <a:prstGeom prst="rect">
            <a:avLst/>
          </a:prstGeom>
        </p:spPr>
        <p:txBody>
          <a:bodyPr lIns="0" tIns="0" rIns="0" bIns="0" rtlCol="0" anchor="t">
            <a:spAutoFit/>
          </a:bodyPr>
          <a:lstStyle/>
          <a:p>
            <a:pPr algn="ctr">
              <a:lnSpc>
                <a:spcPts val="12904"/>
              </a:lnSpc>
            </a:pPr>
            <a:r>
              <a:rPr lang="en-US" sz="9217" err="1">
                <a:solidFill>
                  <a:schemeClr val="bg1"/>
                </a:solidFill>
                <a:latin typeface="Garamond"/>
              </a:rPr>
              <a:t>Soziale</a:t>
            </a:r>
            <a:r>
              <a:rPr lang="en-US" sz="9217">
                <a:solidFill>
                  <a:schemeClr val="bg1"/>
                </a:solidFill>
                <a:latin typeface="Garamond"/>
              </a:rPr>
              <a:t> </a:t>
            </a:r>
          </a:p>
          <a:p>
            <a:pPr algn="ctr">
              <a:lnSpc>
                <a:spcPts val="12904"/>
              </a:lnSpc>
            </a:pPr>
            <a:r>
              <a:rPr lang="en-US" sz="9217" err="1">
                <a:solidFill>
                  <a:schemeClr val="bg1"/>
                </a:solidFill>
                <a:latin typeface="Garamond"/>
              </a:rPr>
              <a:t>Aspekte</a:t>
            </a:r>
            <a:endParaRPr lang="en-US" sz="9217">
              <a:solidFill>
                <a:schemeClr val="bg1"/>
              </a:solidFill>
              <a:latin typeface="Garamond"/>
            </a:endParaRPr>
          </a:p>
        </p:txBody>
      </p:sp>
      <p:sp>
        <p:nvSpPr>
          <p:cNvPr id="14" name="TextBox 14"/>
          <p:cNvSpPr txBox="1"/>
          <p:nvPr/>
        </p:nvSpPr>
        <p:spPr>
          <a:xfrm>
            <a:off x="11898429" y="4945707"/>
            <a:ext cx="5140562" cy="395586"/>
          </a:xfrm>
          <a:prstGeom prst="rect">
            <a:avLst/>
          </a:prstGeom>
        </p:spPr>
        <p:txBody>
          <a:bodyPr lIns="0" tIns="0" rIns="0" bIns="0" rtlCol="0" anchor="t">
            <a:spAutoFit/>
          </a:bodyPr>
          <a:lstStyle/>
          <a:p>
            <a:pPr algn="ctr">
              <a:lnSpc>
                <a:spcPts val="3256"/>
              </a:lnSpc>
            </a:pPr>
            <a:r>
              <a:rPr lang="en-US" sz="2326" spc="321">
                <a:solidFill>
                  <a:schemeClr val="bg1"/>
                </a:solidFill>
                <a:latin typeface="Montserrat"/>
              </a:rPr>
              <a:t>BILDUNGSWORKSHOP</a:t>
            </a:r>
          </a:p>
        </p:txBody>
      </p:sp>
      <p:pic>
        <p:nvPicPr>
          <p:cNvPr id="16" name="Grafik 15">
            <a:extLst>
              <a:ext uri="{FF2B5EF4-FFF2-40B4-BE49-F238E27FC236}">
                <a16:creationId xmlns:a16="http://schemas.microsoft.com/office/drawing/2014/main" id="{107B748F-5253-A2B5-375D-5DE8FCEC38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956" y="318272"/>
            <a:ext cx="5117007" cy="1756757"/>
          </a:xfrm>
          <a:prstGeom prst="rect">
            <a:avLst/>
          </a:prstGeom>
        </p:spPr>
      </p:pic>
      <p:pic>
        <p:nvPicPr>
          <p:cNvPr id="9" name="Grafik 8" descr="Ein Bild, das Schrift, Grafiken, Logo, Grafikdesign enthält.&#10;&#10;Beschreibung automatisch generiert.">
            <a:extLst>
              <a:ext uri="{FF2B5EF4-FFF2-40B4-BE49-F238E27FC236}">
                <a16:creationId xmlns:a16="http://schemas.microsoft.com/office/drawing/2014/main" id="{169F255C-C01A-416A-C156-89F7E741DEF5}"/>
              </a:ext>
            </a:extLst>
          </p:cNvPr>
          <p:cNvPicPr>
            <a:picLocks noChangeAspect="1"/>
          </p:cNvPicPr>
          <p:nvPr/>
        </p:nvPicPr>
        <p:blipFill>
          <a:blip r:embed="rId9"/>
          <a:stretch>
            <a:fillRect/>
          </a:stretch>
        </p:blipFill>
        <p:spPr>
          <a:xfrm>
            <a:off x="964633" y="9149992"/>
            <a:ext cx="1792817" cy="608864"/>
          </a:xfrm>
          <a:prstGeom prst="rect">
            <a:avLst/>
          </a:prstGeom>
        </p:spPr>
      </p:pic>
      <p:sp>
        <p:nvSpPr>
          <p:cNvPr id="10" name="TextBox 14">
            <a:extLst>
              <a:ext uri="{FF2B5EF4-FFF2-40B4-BE49-F238E27FC236}">
                <a16:creationId xmlns:a16="http://schemas.microsoft.com/office/drawing/2014/main" id="{0B806E7C-38E8-F490-9083-510CDE55B3F3}"/>
              </a:ext>
            </a:extLst>
          </p:cNvPr>
          <p:cNvSpPr txBox="1"/>
          <p:nvPr/>
        </p:nvSpPr>
        <p:spPr>
          <a:xfrm>
            <a:off x="959664" y="8720144"/>
            <a:ext cx="4213700" cy="3542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256"/>
              </a:lnSpc>
            </a:pPr>
            <a:r>
              <a:rPr lang="en-US" sz="1000" spc="321" err="1">
                <a:solidFill>
                  <a:schemeClr val="bg1"/>
                </a:solidFill>
                <a:latin typeface="Raleway"/>
              </a:rPr>
              <a:t>eine</a:t>
            </a:r>
            <a:r>
              <a:rPr lang="en-US" sz="1000" spc="321">
                <a:solidFill>
                  <a:schemeClr val="bg1"/>
                </a:solidFill>
                <a:latin typeface="Raleway"/>
              </a:rPr>
              <a:t> Initiative von</a:t>
            </a:r>
          </a:p>
        </p:txBody>
      </p:sp>
    </p:spTree>
    <p:extLst>
      <p:ext uri="{BB962C8B-B14F-4D97-AF65-F5344CB8AC3E}">
        <p14:creationId xmlns:p14="http://schemas.microsoft.com/office/powerpoint/2010/main" val="743680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379153">
            <a:off x="-12366415" y="-6578608"/>
            <a:ext cx="17213327" cy="17025545"/>
          </a:xfrm>
          <a:custGeom>
            <a:avLst/>
            <a:gdLst/>
            <a:ahLst/>
            <a:cxnLst/>
            <a:rect l="l" t="t" r="r" b="b"/>
            <a:pathLst>
              <a:path w="17213327" h="17025545">
                <a:moveTo>
                  <a:pt x="0" y="0"/>
                </a:moveTo>
                <a:lnTo>
                  <a:pt x="17213327" y="0"/>
                </a:lnTo>
                <a:lnTo>
                  <a:pt x="17213327" y="17025544"/>
                </a:lnTo>
                <a:lnTo>
                  <a:pt x="0" y="17025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3" name="Group 3"/>
          <p:cNvGrpSpPr>
            <a:grpSpLocks noChangeAspect="1"/>
          </p:cNvGrpSpPr>
          <p:nvPr/>
        </p:nvGrpSpPr>
        <p:grpSpPr>
          <a:xfrm rot="6971331">
            <a:off x="10757224" y="-6492820"/>
            <a:ext cx="14327268" cy="12515424"/>
            <a:chOff x="0" y="0"/>
            <a:chExt cx="5975350" cy="5219700"/>
          </a:xfrm>
        </p:grpSpPr>
        <p:sp>
          <p:nvSpPr>
            <p:cNvPr id="4" name="Freeform 4"/>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ADD6EB"/>
            </a:solidFill>
            <a:ln w="12700">
              <a:noFill/>
            </a:ln>
          </p:spPr>
          <p:txBody>
            <a:bodyPr/>
            <a:lstStyle/>
            <a:p>
              <a:endParaRPr lang="de-DE"/>
            </a:p>
          </p:txBody>
        </p:sp>
      </p:grpSp>
      <p:sp>
        <p:nvSpPr>
          <p:cNvPr id="10" name="TextBox 10"/>
          <p:cNvSpPr txBox="1"/>
          <p:nvPr/>
        </p:nvSpPr>
        <p:spPr>
          <a:xfrm>
            <a:off x="2101022" y="2045434"/>
            <a:ext cx="7772399" cy="4464877"/>
          </a:xfrm>
          <a:prstGeom prst="rect">
            <a:avLst/>
          </a:prstGeom>
        </p:spPr>
        <p:txBody>
          <a:bodyPr wrap="square" lIns="0" tIns="0" rIns="0" bIns="0" rtlCol="0" anchor="t">
            <a:spAutoFit/>
          </a:bodyPr>
          <a:lstStyle/>
          <a:p>
            <a:pPr>
              <a:lnSpc>
                <a:spcPts val="4350"/>
              </a:lnSpc>
            </a:pPr>
            <a:r>
              <a:rPr lang="en-US" sz="2900">
                <a:solidFill>
                  <a:srgbClr val="000000"/>
                </a:solidFill>
                <a:latin typeface="Montserrat" panose="00000500000000000000" pitchFamily="2" charset="0"/>
              </a:rPr>
              <a:t>Food sovereignty is the right of each nation to maintain and develop its own capacity to produce its basic foods respecting cultural and productive diversity. We have the right to produce our own food in our own territory. Food sovereignty is a precondition to genuine food security.</a:t>
            </a:r>
            <a:endParaRPr lang="de-DE" sz="2900">
              <a:solidFill>
                <a:srgbClr val="000000"/>
              </a:solidFill>
              <a:latin typeface="Montserrat"/>
            </a:endParaRPr>
          </a:p>
        </p:txBody>
      </p:sp>
      <p:sp>
        <p:nvSpPr>
          <p:cNvPr id="16" name="TextBox 14">
            <a:extLst>
              <a:ext uri="{FF2B5EF4-FFF2-40B4-BE49-F238E27FC236}">
                <a16:creationId xmlns:a16="http://schemas.microsoft.com/office/drawing/2014/main" id="{3AABE38C-FAC0-8C21-40F5-30BA419B844E}"/>
              </a:ext>
            </a:extLst>
          </p:cNvPr>
          <p:cNvSpPr txBox="1"/>
          <p:nvPr/>
        </p:nvSpPr>
        <p:spPr>
          <a:xfrm>
            <a:off x="6033530" y="6406893"/>
            <a:ext cx="3105921" cy="264496"/>
          </a:xfrm>
          <a:prstGeom prst="rect">
            <a:avLst/>
          </a:prstGeom>
        </p:spPr>
        <p:txBody>
          <a:bodyPr lIns="0" tIns="0" rIns="0" bIns="0" rtlCol="0" anchor="t">
            <a:spAutoFit/>
          </a:bodyPr>
          <a:lstStyle/>
          <a:p>
            <a:pPr algn="r">
              <a:lnSpc>
                <a:spcPts val="2255"/>
              </a:lnSpc>
            </a:pPr>
            <a:r>
              <a:rPr lang="de-DE" sz="1366" i="1">
                <a:solidFill>
                  <a:srgbClr val="000000"/>
                </a:solidFill>
                <a:latin typeface="Montserrat"/>
              </a:rPr>
              <a:t>- Via </a:t>
            </a:r>
            <a:r>
              <a:rPr lang="de-DE" sz="1366" i="1" err="1">
                <a:solidFill>
                  <a:srgbClr val="000000"/>
                </a:solidFill>
                <a:latin typeface="Montserrat"/>
              </a:rPr>
              <a:t>Campesina</a:t>
            </a:r>
            <a:r>
              <a:rPr lang="de-DE" sz="1366" i="1">
                <a:solidFill>
                  <a:srgbClr val="000000"/>
                </a:solidFill>
                <a:latin typeface="Montserrat"/>
              </a:rPr>
              <a:t>,  1996:  1</a:t>
            </a:r>
          </a:p>
        </p:txBody>
      </p:sp>
      <p:sp>
        <p:nvSpPr>
          <p:cNvPr id="7" name="TextBox 10">
            <a:extLst>
              <a:ext uri="{FF2B5EF4-FFF2-40B4-BE49-F238E27FC236}">
                <a16:creationId xmlns:a16="http://schemas.microsoft.com/office/drawing/2014/main" id="{EF434DE8-D80A-2F31-04F8-F6328CFF8DB5}"/>
              </a:ext>
            </a:extLst>
          </p:cNvPr>
          <p:cNvSpPr txBox="1"/>
          <p:nvPr/>
        </p:nvSpPr>
        <p:spPr>
          <a:xfrm>
            <a:off x="1189680" y="1400930"/>
            <a:ext cx="7224901" cy="727379"/>
          </a:xfrm>
          <a:prstGeom prst="rect">
            <a:avLst/>
          </a:prstGeom>
        </p:spPr>
        <p:txBody>
          <a:bodyPr wrap="square" lIns="0" tIns="0" rIns="0" bIns="0" rtlCol="0" anchor="t">
            <a:spAutoFit/>
          </a:bodyPr>
          <a:lstStyle/>
          <a:p>
            <a:pPr>
              <a:lnSpc>
                <a:spcPts val="4350"/>
              </a:lnSpc>
            </a:pPr>
            <a:r>
              <a:rPr lang="de-DE" sz="9600">
                <a:solidFill>
                  <a:srgbClr val="84BDB1"/>
                </a:solidFill>
                <a:latin typeface="Montserrat" panose="00000500000000000000" pitchFamily="2" charset="0"/>
              </a:rPr>
              <a:t>„</a:t>
            </a:r>
          </a:p>
        </p:txBody>
      </p:sp>
      <p:sp>
        <p:nvSpPr>
          <p:cNvPr id="9" name="TextBox 10">
            <a:extLst>
              <a:ext uri="{FF2B5EF4-FFF2-40B4-BE49-F238E27FC236}">
                <a16:creationId xmlns:a16="http://schemas.microsoft.com/office/drawing/2014/main" id="{10F2D991-8BFA-6F75-1D3B-2033E542FF37}"/>
              </a:ext>
            </a:extLst>
          </p:cNvPr>
          <p:cNvSpPr txBox="1"/>
          <p:nvPr/>
        </p:nvSpPr>
        <p:spPr>
          <a:xfrm>
            <a:off x="9601200" y="6832467"/>
            <a:ext cx="7224901" cy="727379"/>
          </a:xfrm>
          <a:prstGeom prst="rect">
            <a:avLst/>
          </a:prstGeom>
        </p:spPr>
        <p:txBody>
          <a:bodyPr wrap="square" lIns="0" tIns="0" rIns="0" bIns="0" rtlCol="0" anchor="t">
            <a:spAutoFit/>
          </a:bodyPr>
          <a:lstStyle/>
          <a:p>
            <a:pPr>
              <a:lnSpc>
                <a:spcPts val="4350"/>
              </a:lnSpc>
            </a:pPr>
            <a:r>
              <a:rPr lang="de-DE" sz="9600">
                <a:solidFill>
                  <a:srgbClr val="84BDB1"/>
                </a:solidFill>
                <a:latin typeface="Montserrat" panose="00000500000000000000" pitchFamily="2" charset="0"/>
              </a:rPr>
              <a:t>“</a:t>
            </a:r>
          </a:p>
        </p:txBody>
      </p:sp>
      <p:sp>
        <p:nvSpPr>
          <p:cNvPr id="11" name="Freeform 6">
            <a:extLst>
              <a:ext uri="{FF2B5EF4-FFF2-40B4-BE49-F238E27FC236}">
                <a16:creationId xmlns:a16="http://schemas.microsoft.com/office/drawing/2014/main" id="{78204523-7E11-3F38-F4C9-2A43AE8D78A2}"/>
              </a:ext>
            </a:extLst>
          </p:cNvPr>
          <p:cNvSpPr/>
          <p:nvPr/>
        </p:nvSpPr>
        <p:spPr>
          <a:xfrm>
            <a:off x="2819400" y="7913292"/>
            <a:ext cx="663416" cy="302684"/>
          </a:xfrm>
          <a:custGeom>
            <a:avLst/>
            <a:gdLst/>
            <a:ahLst/>
            <a:cxnLst/>
            <a:rect l="l" t="t" r="r" b="b"/>
            <a:pathLst>
              <a:path w="663416" h="302684">
                <a:moveTo>
                  <a:pt x="0" y="0"/>
                </a:moveTo>
                <a:lnTo>
                  <a:pt x="663417" y="0"/>
                </a:lnTo>
                <a:lnTo>
                  <a:pt x="663417" y="302684"/>
                </a:lnTo>
                <a:lnTo>
                  <a:pt x="0" y="3026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14" name="TextBox 10">
            <a:extLst>
              <a:ext uri="{FF2B5EF4-FFF2-40B4-BE49-F238E27FC236}">
                <a16:creationId xmlns:a16="http://schemas.microsoft.com/office/drawing/2014/main" id="{E67026A3-8E1A-1ECF-36DC-46BA6A571EBC}"/>
              </a:ext>
            </a:extLst>
          </p:cNvPr>
          <p:cNvSpPr txBox="1"/>
          <p:nvPr/>
        </p:nvSpPr>
        <p:spPr>
          <a:xfrm>
            <a:off x="3892020" y="7468484"/>
            <a:ext cx="13557779" cy="1079334"/>
          </a:xfrm>
          <a:prstGeom prst="rect">
            <a:avLst/>
          </a:prstGeom>
        </p:spPr>
        <p:txBody>
          <a:bodyPr wrap="square" lIns="0" tIns="0" rIns="0" bIns="0" rtlCol="0" anchor="t">
            <a:spAutoFit/>
          </a:bodyPr>
          <a:lstStyle/>
          <a:p>
            <a:pPr>
              <a:lnSpc>
                <a:spcPts val="4350"/>
              </a:lnSpc>
            </a:pPr>
            <a:r>
              <a:rPr lang="de-DE" sz="2900">
                <a:solidFill>
                  <a:srgbClr val="000000"/>
                </a:solidFill>
                <a:latin typeface="Montserrat" panose="00000500000000000000" pitchFamily="2" charset="0"/>
              </a:rPr>
              <a:t>Staaten können ihre eigene Ernährungspolitik gestalten und ihre Landwirtschaft auf eine nachhaltige und lokale Art und Weise betreiben</a:t>
            </a:r>
            <a:endParaRPr lang="de-DE" sz="2900">
              <a:solidFill>
                <a:srgbClr val="000000"/>
              </a:solidFill>
              <a:latin typeface="Montserrat"/>
            </a:endParaRPr>
          </a:p>
        </p:txBody>
      </p:sp>
      <p:sp>
        <p:nvSpPr>
          <p:cNvPr id="6" name="Rectangle 5">
            <a:extLst>
              <a:ext uri="{FF2B5EF4-FFF2-40B4-BE49-F238E27FC236}">
                <a16:creationId xmlns:a16="http://schemas.microsoft.com/office/drawing/2014/main" id="{2015AC8D-7B57-9AE9-2E8C-4E37FDB750FE}"/>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2">
            <a:extLst>
              <a:ext uri="{FF2B5EF4-FFF2-40B4-BE49-F238E27FC236}">
                <a16:creationId xmlns:a16="http://schemas.microsoft.com/office/drawing/2014/main" id="{70C5C054-876D-269B-760F-9F7A26E5530A}"/>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Ernährungssouveränität</a:t>
            </a:r>
          </a:p>
        </p:txBody>
      </p:sp>
    </p:spTree>
    <p:extLst>
      <p:ext uri="{BB962C8B-B14F-4D97-AF65-F5344CB8AC3E}">
        <p14:creationId xmlns:p14="http://schemas.microsoft.com/office/powerpoint/2010/main" val="345714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278A1-2D11-2E29-11E8-3178A7F3A25D}"/>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Freeform 3"/>
          <p:cNvSpPr/>
          <p:nvPr/>
        </p:nvSpPr>
        <p:spPr>
          <a:xfrm rot="5874846">
            <a:off x="4881638" y="-2629637"/>
            <a:ext cx="17250783" cy="15437497"/>
          </a:xfrm>
          <a:custGeom>
            <a:avLst/>
            <a:gdLst/>
            <a:ahLst/>
            <a:cxnLst/>
            <a:rect l="l" t="t" r="r" b="b"/>
            <a:pathLst>
              <a:path w="17250783" h="14647483">
                <a:moveTo>
                  <a:pt x="0" y="0"/>
                </a:moveTo>
                <a:lnTo>
                  <a:pt x="17250784" y="0"/>
                </a:lnTo>
                <a:lnTo>
                  <a:pt x="17250784" y="14647484"/>
                </a:lnTo>
                <a:lnTo>
                  <a:pt x="0" y="146474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2" name="Textfeld 11">
            <a:extLst>
              <a:ext uri="{FF2B5EF4-FFF2-40B4-BE49-F238E27FC236}">
                <a16:creationId xmlns:a16="http://schemas.microsoft.com/office/drawing/2014/main" id="{B06403C8-DA7B-1BA1-935C-CD46F016002F}"/>
              </a:ext>
            </a:extLst>
          </p:cNvPr>
          <p:cNvSpPr txBox="1"/>
          <p:nvPr/>
        </p:nvSpPr>
        <p:spPr>
          <a:xfrm>
            <a:off x="876710" y="913749"/>
            <a:ext cx="6633534" cy="6814238"/>
          </a:xfrm>
          <a:prstGeom prst="rect">
            <a:avLst/>
          </a:prstGeom>
          <a:noFill/>
        </p:spPr>
        <p:txBody>
          <a:bodyPr wrap="square" lIns="91440" tIns="45720" rIns="91440" bIns="45720" anchor="t">
            <a:spAutoFit/>
          </a:bodyPr>
          <a:lstStyle/>
          <a:p>
            <a:pPr>
              <a:lnSpc>
                <a:spcPts val="4350"/>
              </a:lnSpc>
            </a:pPr>
            <a:r>
              <a:rPr lang="de-DE" sz="4500">
                <a:solidFill>
                  <a:srgbClr val="000000"/>
                </a:solidFill>
                <a:latin typeface="Garamond"/>
              </a:rPr>
              <a:t>Sechs Säulen der Ernährungssouveränität</a:t>
            </a:r>
            <a:r>
              <a:rPr lang="de-DE" sz="2900">
                <a:solidFill>
                  <a:srgbClr val="000000"/>
                </a:solidFill>
                <a:latin typeface="Montserrat"/>
              </a:rPr>
              <a:t> </a:t>
            </a:r>
          </a:p>
          <a:p>
            <a:pPr>
              <a:lnSpc>
                <a:spcPts val="4350"/>
              </a:lnSpc>
            </a:pPr>
            <a:endParaRPr lang="de-DE" sz="2900">
              <a:solidFill>
                <a:srgbClr val="000000"/>
              </a:solidFill>
              <a:latin typeface="Montserrat"/>
            </a:endParaRPr>
          </a:p>
          <a:p>
            <a:pPr marL="514350" indent="-514350">
              <a:lnSpc>
                <a:spcPts val="4350"/>
              </a:lnSpc>
              <a:buFont typeface="+mj-lt"/>
              <a:buAutoNum type="arabicPeriod"/>
            </a:pPr>
            <a:r>
              <a:rPr lang="de-DE" sz="2900">
                <a:solidFill>
                  <a:srgbClr val="000000"/>
                </a:solidFill>
                <a:latin typeface="Montserrat"/>
              </a:rPr>
              <a:t>Fokus auf Nahrungsmitteln für Menschen</a:t>
            </a:r>
            <a:endParaRPr lang="de-DE" sz="2900">
              <a:latin typeface="Montserrat" panose="00000500000000000000" pitchFamily="2" charset="0"/>
            </a:endParaRPr>
          </a:p>
          <a:p>
            <a:pPr marL="514350" indent="-514350">
              <a:lnSpc>
                <a:spcPts val="4350"/>
              </a:lnSpc>
              <a:buFont typeface="+mj-lt"/>
              <a:buAutoNum type="arabicPeriod"/>
            </a:pPr>
            <a:r>
              <a:rPr lang="de-DE" sz="2900">
                <a:latin typeface="Montserrat"/>
              </a:rPr>
              <a:t>Werterschaffende Produzent*innen</a:t>
            </a:r>
          </a:p>
          <a:p>
            <a:pPr marL="514350" indent="-514350">
              <a:lnSpc>
                <a:spcPts val="4350"/>
              </a:lnSpc>
              <a:buFont typeface="+mj-lt"/>
              <a:buAutoNum type="arabicPeriod"/>
            </a:pPr>
            <a:r>
              <a:rPr lang="de-DE" sz="2900">
                <a:latin typeface="Montserrat"/>
              </a:rPr>
              <a:t>Regionale Versorgungssysteme</a:t>
            </a:r>
          </a:p>
          <a:p>
            <a:pPr marL="514350" indent="-514350">
              <a:lnSpc>
                <a:spcPts val="4350"/>
              </a:lnSpc>
              <a:buFont typeface="+mj-lt"/>
              <a:buAutoNum type="arabicPeriod"/>
            </a:pPr>
            <a:r>
              <a:rPr lang="de-DE" sz="2900">
                <a:latin typeface="Montserrat"/>
              </a:rPr>
              <a:t>Lokale Verortung von Kontrolle</a:t>
            </a:r>
          </a:p>
          <a:p>
            <a:pPr marL="514350" indent="-514350">
              <a:lnSpc>
                <a:spcPts val="4350"/>
              </a:lnSpc>
              <a:buFont typeface="+mj-lt"/>
              <a:buAutoNum type="arabicPeriod"/>
            </a:pPr>
            <a:r>
              <a:rPr lang="de-DE" sz="2900">
                <a:latin typeface="Montserrat"/>
              </a:rPr>
              <a:t>Förderung von Wissen und Fähigkeiten</a:t>
            </a:r>
          </a:p>
          <a:p>
            <a:pPr marL="514350" indent="-514350">
              <a:lnSpc>
                <a:spcPts val="4350"/>
              </a:lnSpc>
              <a:buFont typeface="+mj-lt"/>
              <a:buAutoNum type="arabicPeriod"/>
            </a:pPr>
            <a:r>
              <a:rPr lang="de-DE" sz="2900">
                <a:latin typeface="Montserrat"/>
              </a:rPr>
              <a:t>Arbeit mit der Natur</a:t>
            </a:r>
          </a:p>
        </p:txBody>
      </p:sp>
      <p:sp>
        <p:nvSpPr>
          <p:cNvPr id="7" name="TextBox 14">
            <a:extLst>
              <a:ext uri="{FF2B5EF4-FFF2-40B4-BE49-F238E27FC236}">
                <a16:creationId xmlns:a16="http://schemas.microsoft.com/office/drawing/2014/main" id="{AC8344E9-91A3-F32D-7719-092399BF5A42}"/>
              </a:ext>
            </a:extLst>
          </p:cNvPr>
          <p:cNvSpPr txBox="1"/>
          <p:nvPr/>
        </p:nvSpPr>
        <p:spPr>
          <a:xfrm>
            <a:off x="4194471" y="7720503"/>
            <a:ext cx="3105921" cy="264496"/>
          </a:xfrm>
          <a:prstGeom prst="rect">
            <a:avLst/>
          </a:prstGeom>
        </p:spPr>
        <p:txBody>
          <a:bodyPr lIns="0" tIns="0" rIns="0" bIns="0" rtlCol="0" anchor="t">
            <a:spAutoFit/>
          </a:bodyPr>
          <a:lstStyle/>
          <a:p>
            <a:pPr algn="r">
              <a:lnSpc>
                <a:spcPts val="2255"/>
              </a:lnSpc>
            </a:pPr>
            <a:r>
              <a:rPr lang="de-DE" sz="1366">
                <a:solidFill>
                  <a:srgbClr val="000000"/>
                </a:solidFill>
                <a:latin typeface="Montserrat"/>
              </a:rPr>
              <a:t>(vgl. </a:t>
            </a:r>
            <a:r>
              <a:rPr lang="de-DE" sz="1366" err="1">
                <a:solidFill>
                  <a:srgbClr val="000000"/>
                </a:solidFill>
                <a:latin typeface="Montserrat"/>
              </a:rPr>
              <a:t>Nyéléni</a:t>
            </a:r>
            <a:r>
              <a:rPr lang="de-DE" sz="1366">
                <a:solidFill>
                  <a:srgbClr val="000000"/>
                </a:solidFill>
                <a:latin typeface="Montserrat"/>
              </a:rPr>
              <a:t>, 2007b: 76)</a:t>
            </a:r>
          </a:p>
        </p:txBody>
      </p:sp>
      <p:sp>
        <p:nvSpPr>
          <p:cNvPr id="8" name="TextBox 10">
            <a:extLst>
              <a:ext uri="{FF2B5EF4-FFF2-40B4-BE49-F238E27FC236}">
                <a16:creationId xmlns:a16="http://schemas.microsoft.com/office/drawing/2014/main" id="{4619B68E-2CA6-9133-AEB6-3530A504FBF7}"/>
              </a:ext>
            </a:extLst>
          </p:cNvPr>
          <p:cNvSpPr txBox="1"/>
          <p:nvPr/>
        </p:nvSpPr>
        <p:spPr>
          <a:xfrm>
            <a:off x="10322634" y="1213019"/>
            <a:ext cx="6786423" cy="7865230"/>
          </a:xfrm>
          <a:prstGeom prst="rect">
            <a:avLst/>
          </a:prstGeom>
        </p:spPr>
        <p:txBody>
          <a:bodyPr wrap="square" lIns="0" tIns="0" rIns="0" bIns="0" rtlCol="0" anchor="t">
            <a:spAutoFit/>
          </a:bodyPr>
          <a:lstStyle/>
          <a:p>
            <a:pPr marL="457200" indent="-457200">
              <a:lnSpc>
                <a:spcPts val="4350"/>
              </a:lnSpc>
              <a:buFont typeface="Arial" panose="020B0604020202020204" pitchFamily="34" charset="0"/>
              <a:buChar char="•"/>
            </a:pPr>
            <a:r>
              <a:rPr lang="de-DE" sz="2900">
                <a:solidFill>
                  <a:srgbClr val="000000"/>
                </a:solidFill>
                <a:latin typeface="Montserrat" panose="00000500000000000000" pitchFamily="2" charset="0"/>
              </a:rPr>
              <a:t>Ernährungssouveränität geht über das Konzept der Ernährungssicherheit hinaus</a:t>
            </a:r>
          </a:p>
          <a:p>
            <a:pPr marL="457200" indent="-457200">
              <a:lnSpc>
                <a:spcPts val="4350"/>
              </a:lnSpc>
              <a:buFont typeface="Arial" panose="020B0604020202020204" pitchFamily="34" charset="0"/>
              <a:buChar char="•"/>
            </a:pPr>
            <a:r>
              <a:rPr lang="de-DE" sz="2900">
                <a:solidFill>
                  <a:srgbClr val="000000"/>
                </a:solidFill>
                <a:latin typeface="Montserrat" panose="00000500000000000000" pitchFamily="2" charset="0"/>
              </a:rPr>
              <a:t>Selbstbestimmung bezüglich der Ernährung hat besondere Bedeutung</a:t>
            </a:r>
          </a:p>
          <a:p>
            <a:pPr marL="457200" indent="-457200">
              <a:lnSpc>
                <a:spcPts val="4350"/>
              </a:lnSpc>
              <a:buFont typeface="Arial" panose="020B0604020202020204" pitchFamily="34" charset="0"/>
              <a:buChar char="•"/>
            </a:pPr>
            <a:r>
              <a:rPr lang="de-DE" sz="2900">
                <a:solidFill>
                  <a:srgbClr val="000000"/>
                </a:solidFill>
                <a:latin typeface="Montserrat" panose="00000500000000000000" pitchFamily="2" charset="0"/>
              </a:rPr>
              <a:t>Kontrolle über die Produktion, Verteilung und den Konsum von Lebensmitteln liegt bei den Menschen</a:t>
            </a:r>
          </a:p>
          <a:p>
            <a:pPr marL="457200" indent="-457200">
              <a:lnSpc>
                <a:spcPts val="4350"/>
              </a:lnSpc>
              <a:buFont typeface="Arial" panose="020B0604020202020204" pitchFamily="34" charset="0"/>
              <a:buChar char="•"/>
            </a:pPr>
            <a:r>
              <a:rPr lang="de-DE" sz="2900">
                <a:solidFill>
                  <a:srgbClr val="000000"/>
                </a:solidFill>
                <a:latin typeface="Montserrat" panose="00000500000000000000" pitchFamily="2" charset="0"/>
              </a:rPr>
              <a:t>Ausrichtung des Ernährungssystems nach Wünschen und Bedürfnissen der Menschen </a:t>
            </a:r>
          </a:p>
        </p:txBody>
      </p:sp>
      <p:sp>
        <p:nvSpPr>
          <p:cNvPr id="9" name="TextBox 14">
            <a:extLst>
              <a:ext uri="{FF2B5EF4-FFF2-40B4-BE49-F238E27FC236}">
                <a16:creationId xmlns:a16="http://schemas.microsoft.com/office/drawing/2014/main" id="{57A4CCA2-839D-0E37-0DAE-391372837CA0}"/>
              </a:ext>
            </a:extLst>
          </p:cNvPr>
          <p:cNvSpPr txBox="1"/>
          <p:nvPr/>
        </p:nvSpPr>
        <p:spPr>
          <a:xfrm>
            <a:off x="12725400" y="8991985"/>
            <a:ext cx="4553721" cy="264496"/>
          </a:xfrm>
          <a:prstGeom prst="rect">
            <a:avLst/>
          </a:prstGeom>
        </p:spPr>
        <p:txBody>
          <a:bodyPr wrap="square" lIns="0" tIns="0" rIns="0" bIns="0" rtlCol="0" anchor="t">
            <a:spAutoFit/>
          </a:bodyPr>
          <a:lstStyle/>
          <a:p>
            <a:pPr algn="r">
              <a:lnSpc>
                <a:spcPts val="2255"/>
              </a:lnSpc>
            </a:pPr>
            <a:r>
              <a:rPr lang="de-DE" sz="1366">
                <a:solidFill>
                  <a:srgbClr val="000000"/>
                </a:solidFill>
                <a:latin typeface="Montserrat"/>
              </a:rPr>
              <a:t> (vgl. </a:t>
            </a:r>
            <a:r>
              <a:rPr lang="de-DE" sz="1366" err="1">
                <a:solidFill>
                  <a:srgbClr val="000000"/>
                </a:solidFill>
                <a:latin typeface="Montserrat"/>
              </a:rPr>
              <a:t>Nyéléni</a:t>
            </a:r>
            <a:r>
              <a:rPr lang="de-DE" sz="1366">
                <a:solidFill>
                  <a:srgbClr val="000000"/>
                </a:solidFill>
                <a:latin typeface="Montserrat"/>
              </a:rPr>
              <a:t>, 2007a: 1 ff.; </a:t>
            </a:r>
            <a:r>
              <a:rPr lang="de-DE" sz="1366" err="1">
                <a:solidFill>
                  <a:srgbClr val="000000"/>
                </a:solidFill>
                <a:latin typeface="Montserrat"/>
              </a:rPr>
              <a:t>Nyéléni</a:t>
            </a:r>
            <a:r>
              <a:rPr lang="de-DE" sz="1366">
                <a:solidFill>
                  <a:srgbClr val="000000"/>
                </a:solidFill>
                <a:latin typeface="Montserrat"/>
              </a:rPr>
              <a:t>, 2007b: 76)</a:t>
            </a:r>
          </a:p>
        </p:txBody>
      </p:sp>
      <p:sp>
        <p:nvSpPr>
          <p:cNvPr id="10" name="TextBox 2">
            <a:extLst>
              <a:ext uri="{FF2B5EF4-FFF2-40B4-BE49-F238E27FC236}">
                <a16:creationId xmlns:a16="http://schemas.microsoft.com/office/drawing/2014/main" id="{AEE1B5C2-3BA6-D5F0-28FC-56BB69AA5930}"/>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Ernährungssouveränität</a:t>
            </a:r>
          </a:p>
        </p:txBody>
      </p:sp>
    </p:spTree>
    <p:extLst>
      <p:ext uri="{BB962C8B-B14F-4D97-AF65-F5344CB8AC3E}">
        <p14:creationId xmlns:p14="http://schemas.microsoft.com/office/powerpoint/2010/main" val="378054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432012">
            <a:off x="-5639919" y="-6470145"/>
            <a:ext cx="8642963" cy="13505994"/>
          </a:xfrm>
          <a:custGeom>
            <a:avLst/>
            <a:gdLst/>
            <a:ahLst/>
            <a:cxnLst/>
            <a:rect l="l" t="t" r="r" b="b"/>
            <a:pathLst>
              <a:path w="8642963" h="10222860">
                <a:moveTo>
                  <a:pt x="0" y="0"/>
                </a:moveTo>
                <a:lnTo>
                  <a:pt x="8642963" y="0"/>
                </a:lnTo>
                <a:lnTo>
                  <a:pt x="8642963" y="10222860"/>
                </a:lnTo>
                <a:lnTo>
                  <a:pt x="0" y="10222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TextBox 3"/>
          <p:cNvSpPr txBox="1"/>
          <p:nvPr/>
        </p:nvSpPr>
        <p:spPr>
          <a:xfrm>
            <a:off x="6163888" y="1122243"/>
            <a:ext cx="10820400" cy="2711191"/>
          </a:xfrm>
          <a:prstGeom prst="rect">
            <a:avLst/>
          </a:prstGeom>
        </p:spPr>
        <p:txBody>
          <a:bodyPr wrap="square" lIns="0" tIns="0" rIns="0" bIns="0" rtlCol="0" anchor="t">
            <a:spAutoFit/>
          </a:bodyPr>
          <a:lstStyle/>
          <a:p>
            <a:pPr marL="748665" lvl="1" indent="-457200">
              <a:lnSpc>
                <a:spcPts val="4320"/>
              </a:lnSpc>
              <a:buFont typeface="Arial" panose="020B0604020202020204" pitchFamily="34" charset="0"/>
              <a:buChar char="•"/>
            </a:pPr>
            <a:r>
              <a:rPr lang="de-DE" sz="2900">
                <a:solidFill>
                  <a:srgbClr val="000000"/>
                </a:solidFill>
                <a:latin typeface="Montserrat" panose="00000500000000000000" pitchFamily="2" charset="0"/>
              </a:rPr>
              <a:t>Recht auf Nahrung /  Right </a:t>
            </a:r>
            <a:r>
              <a:rPr lang="de-DE" sz="2900" err="1">
                <a:solidFill>
                  <a:srgbClr val="000000"/>
                </a:solidFill>
                <a:latin typeface="Montserrat" panose="00000500000000000000" pitchFamily="2" charset="0"/>
              </a:rPr>
              <a:t>to</a:t>
            </a:r>
            <a:r>
              <a:rPr lang="de-DE" sz="2900">
                <a:solidFill>
                  <a:srgbClr val="000000"/>
                </a:solidFill>
                <a:latin typeface="Montserrat" panose="00000500000000000000" pitchFamily="2" charset="0"/>
              </a:rPr>
              <a:t> Food seit 1966 in UN-Sozialcharta verankert</a:t>
            </a:r>
          </a:p>
          <a:p>
            <a:pPr marL="1205865" lvl="2" indent="-457200">
              <a:lnSpc>
                <a:spcPts val="4320"/>
              </a:lnSpc>
              <a:buFont typeface="Arial" panose="020B0604020202020204" pitchFamily="34" charset="0"/>
              <a:buChar char="•"/>
            </a:pPr>
            <a:r>
              <a:rPr lang="de-DE" sz="2900">
                <a:solidFill>
                  <a:srgbClr val="000000"/>
                </a:solidFill>
                <a:latin typeface="Montserrat" panose="00000500000000000000" pitchFamily="2" charset="0"/>
              </a:rPr>
              <a:t>von 164 Staaten ratifiziert </a:t>
            </a:r>
          </a:p>
          <a:p>
            <a:pPr marL="748665" lvl="1" indent="-457200">
              <a:lnSpc>
                <a:spcPts val="4320"/>
              </a:lnSpc>
              <a:buFont typeface="Arial" panose="020B0604020202020204" pitchFamily="34" charset="0"/>
              <a:buChar char="•"/>
            </a:pPr>
            <a:r>
              <a:rPr lang="de-DE" sz="2900">
                <a:solidFill>
                  <a:srgbClr val="000000"/>
                </a:solidFill>
                <a:latin typeface="Montserrat" panose="00000500000000000000" pitchFamily="2" charset="0"/>
              </a:rPr>
              <a:t>Ernährungssouveränität von sieben Ländern in Verfassung und Gesetze integriert </a:t>
            </a:r>
            <a:endParaRPr lang="de-DE" sz="2900">
              <a:solidFill>
                <a:srgbClr val="000000"/>
              </a:solidFill>
              <a:latin typeface="Montserrat"/>
            </a:endParaRPr>
          </a:p>
        </p:txBody>
      </p:sp>
      <p:sp>
        <p:nvSpPr>
          <p:cNvPr id="12" name="TextBox 8">
            <a:extLst>
              <a:ext uri="{FF2B5EF4-FFF2-40B4-BE49-F238E27FC236}">
                <a16:creationId xmlns:a16="http://schemas.microsoft.com/office/drawing/2014/main" id="{003C1C1B-79C4-2FF7-8ACD-AD7A1BD11BC7}"/>
              </a:ext>
            </a:extLst>
          </p:cNvPr>
          <p:cNvSpPr txBox="1"/>
          <p:nvPr/>
        </p:nvSpPr>
        <p:spPr>
          <a:xfrm>
            <a:off x="7368396" y="9206661"/>
            <a:ext cx="7383087" cy="559449"/>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Burnett &amp; Murphy, 2014: 156 ff.; Bernstein, 2014: 1054, 1057; McKay et al., 2014: 266; Edelman et al., 2014: 7 f.; </a:t>
            </a:r>
            <a:r>
              <a:rPr lang="de-DE" sz="1366" err="1">
                <a:solidFill>
                  <a:srgbClr val="000000"/>
                </a:solidFill>
                <a:latin typeface="Montserrat"/>
              </a:rPr>
              <a:t>McMichael</a:t>
            </a:r>
            <a:r>
              <a:rPr lang="de-DE" sz="1366">
                <a:solidFill>
                  <a:srgbClr val="000000"/>
                </a:solidFill>
                <a:latin typeface="Montserrat"/>
              </a:rPr>
              <a:t>, 2009: 269)</a:t>
            </a:r>
          </a:p>
        </p:txBody>
      </p:sp>
      <p:pic>
        <p:nvPicPr>
          <p:cNvPr id="6" name="Grafik 5">
            <a:extLst>
              <a:ext uri="{FF2B5EF4-FFF2-40B4-BE49-F238E27FC236}">
                <a16:creationId xmlns:a16="http://schemas.microsoft.com/office/drawing/2014/main" id="{92BFA141-B0F0-B1F1-B340-AD9C6E3D4A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7600" y="5753100"/>
            <a:ext cx="2478936" cy="3151003"/>
          </a:xfrm>
          <a:prstGeom prst="rect">
            <a:avLst/>
          </a:prstGeom>
        </p:spPr>
      </p:pic>
      <p:sp>
        <p:nvSpPr>
          <p:cNvPr id="5" name="TextBox 3">
            <a:extLst>
              <a:ext uri="{FF2B5EF4-FFF2-40B4-BE49-F238E27FC236}">
                <a16:creationId xmlns:a16="http://schemas.microsoft.com/office/drawing/2014/main" id="{8FF64359-74A9-76E9-8318-E6937DD6FDED}"/>
              </a:ext>
            </a:extLst>
          </p:cNvPr>
          <p:cNvSpPr txBox="1"/>
          <p:nvPr/>
        </p:nvSpPr>
        <p:spPr>
          <a:xfrm>
            <a:off x="1426234" y="4498424"/>
            <a:ext cx="13335000" cy="4916923"/>
          </a:xfrm>
          <a:prstGeom prst="rect">
            <a:avLst/>
          </a:prstGeom>
        </p:spPr>
        <p:txBody>
          <a:bodyPr wrap="square" lIns="0" tIns="0" rIns="0" bIns="0" rtlCol="0" anchor="t">
            <a:spAutoFit/>
          </a:bodyPr>
          <a:lstStyle/>
          <a:p>
            <a:pPr marL="291465" lvl="1">
              <a:lnSpc>
                <a:spcPts val="4320"/>
              </a:lnSpc>
            </a:pPr>
            <a:r>
              <a:rPr lang="de-DE" sz="4500">
                <a:solidFill>
                  <a:srgbClr val="000000"/>
                </a:solidFill>
                <a:latin typeface="Garamond"/>
              </a:rPr>
              <a:t>Kritik am Konzept der Ernährungssouveränität </a:t>
            </a:r>
            <a:endParaRPr lang="de-DE" sz="4500">
              <a:solidFill>
                <a:srgbClr val="000000"/>
              </a:solidFill>
              <a:latin typeface="Montserrat" panose="00000500000000000000" pitchFamily="2" charset="0"/>
            </a:endParaRPr>
          </a:p>
          <a:p>
            <a:pPr marL="291465" lvl="1">
              <a:lnSpc>
                <a:spcPts val="4320"/>
              </a:lnSpc>
            </a:pPr>
            <a:endParaRPr lang="de-DE" sz="4500">
              <a:solidFill>
                <a:srgbClr val="000000"/>
              </a:solidFill>
              <a:latin typeface="Garamond"/>
            </a:endParaRPr>
          </a:p>
          <a:p>
            <a:pPr marL="1205865" lvl="2" indent="-457200">
              <a:lnSpc>
                <a:spcPts val="4320"/>
              </a:lnSpc>
              <a:buFont typeface="Arial" panose="020B0604020202020204" pitchFamily="34" charset="0"/>
              <a:buChar char="•"/>
            </a:pPr>
            <a:r>
              <a:rPr lang="de-DE" sz="2900">
                <a:solidFill>
                  <a:srgbClr val="000000"/>
                </a:solidFill>
                <a:latin typeface="Montserrat"/>
              </a:rPr>
              <a:t>Nicht ohne Umdenken des globalen Handelssystems möglich </a:t>
            </a:r>
            <a:endParaRPr lang="de-DE" sz="2900">
              <a:solidFill>
                <a:srgbClr val="000000"/>
              </a:solidFill>
              <a:latin typeface="Montserrat" panose="00000500000000000000" pitchFamily="2" charset="0"/>
            </a:endParaRPr>
          </a:p>
          <a:p>
            <a:pPr marL="1205865" lvl="2" indent="-457200">
              <a:lnSpc>
                <a:spcPts val="4320"/>
              </a:lnSpc>
              <a:buFont typeface="Arial" panose="020B0604020202020204" pitchFamily="34" charset="0"/>
              <a:buChar char="•"/>
            </a:pPr>
            <a:r>
              <a:rPr lang="de-DE" sz="2900">
                <a:solidFill>
                  <a:srgbClr val="000000"/>
                </a:solidFill>
                <a:latin typeface="Montserrat"/>
              </a:rPr>
              <a:t>Umsetzung unklar, keine konkreten Maßnahmen genannt</a:t>
            </a:r>
          </a:p>
          <a:p>
            <a:pPr marL="1205865" lvl="2" indent="-457200">
              <a:lnSpc>
                <a:spcPts val="4320"/>
              </a:lnSpc>
              <a:buFont typeface="Arial" panose="020B0604020202020204" pitchFamily="34" charset="0"/>
              <a:buChar char="•"/>
            </a:pPr>
            <a:r>
              <a:rPr lang="de-DE" sz="2900">
                <a:solidFill>
                  <a:srgbClr val="000000"/>
                </a:solidFill>
                <a:latin typeface="Montserrat"/>
              </a:rPr>
              <a:t>Selbstversorgung wirklichkeitsfremd</a:t>
            </a:r>
          </a:p>
          <a:p>
            <a:pPr marL="1663065" lvl="3" indent="-457200">
              <a:lnSpc>
                <a:spcPts val="4320"/>
              </a:lnSpc>
              <a:buFont typeface="Arial" panose="020B0604020202020204" pitchFamily="34" charset="0"/>
              <a:buChar char="•"/>
            </a:pPr>
            <a:r>
              <a:rPr lang="de-DE" sz="2900">
                <a:solidFill>
                  <a:srgbClr val="000000"/>
                </a:solidFill>
                <a:latin typeface="Montserrat"/>
              </a:rPr>
              <a:t>Konsument*</a:t>
            </a:r>
            <a:r>
              <a:rPr lang="de-DE" sz="2900" err="1">
                <a:solidFill>
                  <a:srgbClr val="000000"/>
                </a:solidFill>
                <a:latin typeface="Montserrat"/>
              </a:rPr>
              <a:t>innenbedürfnisse</a:t>
            </a:r>
            <a:r>
              <a:rPr lang="de-DE" sz="2900">
                <a:solidFill>
                  <a:srgbClr val="000000"/>
                </a:solidFill>
                <a:latin typeface="Montserrat"/>
              </a:rPr>
              <a:t> erfordern Importe </a:t>
            </a:r>
            <a:endParaRPr lang="de-DE" sz="2900">
              <a:solidFill>
                <a:srgbClr val="000000"/>
              </a:solidFill>
              <a:latin typeface="Montserrat" panose="00000500000000000000" pitchFamily="2" charset="0"/>
            </a:endParaRPr>
          </a:p>
          <a:p>
            <a:pPr marL="1663065" lvl="3" indent="-457200">
              <a:lnSpc>
                <a:spcPts val="4320"/>
              </a:lnSpc>
              <a:buFont typeface="Arial" panose="020B0604020202020204" pitchFamily="34" charset="0"/>
              <a:buChar char="•"/>
            </a:pPr>
            <a:r>
              <a:rPr lang="de-DE" sz="2900">
                <a:solidFill>
                  <a:srgbClr val="000000"/>
                </a:solidFill>
                <a:latin typeface="Montserrat"/>
              </a:rPr>
              <a:t>territoriale Einschränkungen </a:t>
            </a:r>
            <a:r>
              <a:rPr lang="de-DE" sz="2900">
                <a:solidFill>
                  <a:srgbClr val="000000"/>
                </a:solidFill>
                <a:latin typeface="Montserrat"/>
                <a:sym typeface="Wingdings" panose="05000000000000000000" pitchFamily="2" charset="2"/>
              </a:rPr>
              <a:t>schaffen Importabhängigkeiten</a:t>
            </a:r>
            <a:endParaRPr lang="de-DE" sz="2900">
              <a:solidFill>
                <a:srgbClr val="000000"/>
              </a:solidFill>
              <a:latin typeface="Montserrat"/>
            </a:endParaRPr>
          </a:p>
          <a:p>
            <a:pPr marL="1205865" lvl="2" indent="-457200">
              <a:lnSpc>
                <a:spcPts val="4320"/>
              </a:lnSpc>
              <a:buFont typeface="Arial" panose="020B0604020202020204" pitchFamily="34" charset="0"/>
              <a:buChar char="•"/>
            </a:pPr>
            <a:r>
              <a:rPr lang="de-DE" sz="2900">
                <a:solidFill>
                  <a:srgbClr val="000000"/>
                </a:solidFill>
                <a:latin typeface="Montserrat"/>
                <a:sym typeface="Wingdings" panose="05000000000000000000" pitchFamily="2" charset="2"/>
              </a:rPr>
              <a:t>Kleinbäuerliche Betriebe können die Weltgesellschaft nicht ernähren 	 </a:t>
            </a:r>
            <a:endParaRPr lang="de-DE" sz="2900">
              <a:solidFill>
                <a:srgbClr val="000000"/>
              </a:solidFill>
              <a:latin typeface="Montserrat" panose="00000500000000000000" pitchFamily="2" charset="0"/>
            </a:endParaRPr>
          </a:p>
        </p:txBody>
      </p:sp>
      <p:sp>
        <p:nvSpPr>
          <p:cNvPr id="8" name="Rectangle 7">
            <a:extLst>
              <a:ext uri="{FF2B5EF4-FFF2-40B4-BE49-F238E27FC236}">
                <a16:creationId xmlns:a16="http://schemas.microsoft.com/office/drawing/2014/main" id="{A71949A0-5815-6F40-164D-8C6558ABD9A0}"/>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2">
            <a:extLst>
              <a:ext uri="{FF2B5EF4-FFF2-40B4-BE49-F238E27FC236}">
                <a16:creationId xmlns:a16="http://schemas.microsoft.com/office/drawing/2014/main" id="{EECCBF37-8612-2EB4-20DC-9843FDC6B781}"/>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Ernährungssouveränität</a:t>
            </a:r>
          </a:p>
        </p:txBody>
      </p:sp>
    </p:spTree>
    <p:extLst>
      <p:ext uri="{BB962C8B-B14F-4D97-AF65-F5344CB8AC3E}">
        <p14:creationId xmlns:p14="http://schemas.microsoft.com/office/powerpoint/2010/main" val="2357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Freeform 3"/>
          <p:cNvSpPr/>
          <p:nvPr/>
        </p:nvSpPr>
        <p:spPr>
          <a:xfrm rot="-1672333">
            <a:off x="11745536" y="5786923"/>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4" name="TextBox 4"/>
          <p:cNvSpPr txBox="1"/>
          <p:nvPr/>
        </p:nvSpPr>
        <p:spPr>
          <a:xfrm>
            <a:off x="2286000" y="2447263"/>
            <a:ext cx="13995394" cy="6721905"/>
          </a:xfrm>
          <a:prstGeom prst="rect">
            <a:avLst/>
          </a:prstGeom>
        </p:spPr>
        <p:txBody>
          <a:bodyPr wrap="square" lIns="0" tIns="0" rIns="0" bIns="0" rtlCol="0" anchor="t">
            <a:spAutoFit/>
          </a:bodyPr>
          <a:lstStyle/>
          <a:p>
            <a:pPr>
              <a:lnSpc>
                <a:spcPts val="4350"/>
              </a:lnSpc>
            </a:pPr>
            <a:r>
              <a:rPr lang="de-DE" sz="4500">
                <a:solidFill>
                  <a:srgbClr val="000000"/>
                </a:solidFill>
                <a:latin typeface="Garamond"/>
              </a:rPr>
              <a:t>In der Praxis </a:t>
            </a:r>
            <a:endParaRPr lang="de-DE" sz="4500">
              <a:solidFill>
                <a:srgbClr val="000000"/>
              </a:solidFill>
              <a:latin typeface="Montserrat" panose="00000500000000000000" pitchFamily="2" charset="0"/>
            </a:endParaRPr>
          </a:p>
          <a:p>
            <a:pPr>
              <a:lnSpc>
                <a:spcPts val="4350"/>
              </a:lnSpc>
            </a:pPr>
            <a:endParaRPr lang="de-DE" sz="4500">
              <a:solidFill>
                <a:srgbClr val="000000"/>
              </a:solidFill>
              <a:latin typeface="Garamond"/>
            </a:endParaRPr>
          </a:p>
          <a:p>
            <a:pPr marL="457200" indent="-457200">
              <a:lnSpc>
                <a:spcPts val="4350"/>
              </a:lnSpc>
              <a:buFont typeface="Arial" panose="020B0604020202020204" pitchFamily="34" charset="0"/>
              <a:buChar char="•"/>
            </a:pPr>
            <a:r>
              <a:rPr lang="de-DE" sz="2900" b="1">
                <a:solidFill>
                  <a:srgbClr val="000000"/>
                </a:solidFill>
                <a:latin typeface="Montserrat"/>
              </a:rPr>
              <a:t>Kleinbäuerliche Landwirtschaft </a:t>
            </a:r>
            <a:r>
              <a:rPr lang="de-DE" sz="2900">
                <a:solidFill>
                  <a:srgbClr val="000000"/>
                </a:solidFill>
                <a:latin typeface="Montserrat"/>
              </a:rPr>
              <a:t>als wichtiger Faktor </a:t>
            </a:r>
            <a:endParaRPr lang="de-DE" sz="2900">
              <a:solidFill>
                <a:srgbClr val="000000"/>
              </a:solidFill>
              <a:latin typeface="Montserrat" panose="00000500000000000000" pitchFamily="2" charset="0"/>
            </a:endParaRPr>
          </a:p>
          <a:p>
            <a:pPr marL="914400" lvl="1" indent="-457200">
              <a:lnSpc>
                <a:spcPts val="4350"/>
              </a:lnSpc>
              <a:buFont typeface="Arial" panose="020B0604020202020204" pitchFamily="34" charset="0"/>
              <a:buChar char="•"/>
            </a:pPr>
            <a:r>
              <a:rPr lang="de-DE" sz="2900">
                <a:solidFill>
                  <a:srgbClr val="000000"/>
                </a:solidFill>
                <a:latin typeface="Montserrat"/>
              </a:rPr>
              <a:t>hat das Potenzial, einen wesentlichen Beitrag zur weltweiten Lebensmittelversorgung zu leisten</a:t>
            </a:r>
          </a:p>
          <a:p>
            <a:pPr lvl="1">
              <a:lnSpc>
                <a:spcPts val="4350"/>
              </a:lnSpc>
            </a:pPr>
            <a:endParaRPr lang="de-DE">
              <a:cs typeface="Calibri"/>
            </a:endParaRPr>
          </a:p>
          <a:p>
            <a:pPr marL="914400" lvl="1" indent="-457200">
              <a:lnSpc>
                <a:spcPts val="4350"/>
              </a:lnSpc>
              <a:buFont typeface="Arial" panose="020B0604020202020204" pitchFamily="34" charset="0"/>
              <a:buChar char="•"/>
            </a:pPr>
            <a:r>
              <a:rPr lang="de-DE" sz="2900">
                <a:solidFill>
                  <a:srgbClr val="000000"/>
                </a:solidFill>
                <a:latin typeface="Montserrat"/>
              </a:rPr>
              <a:t>Großteils nicht-industriell und ökologisch, nach Prinzipien der </a:t>
            </a:r>
            <a:r>
              <a:rPr lang="de-DE" sz="2900" b="1">
                <a:solidFill>
                  <a:srgbClr val="000000"/>
                </a:solidFill>
                <a:latin typeface="Montserrat"/>
              </a:rPr>
              <a:t>Agrarökologie</a:t>
            </a:r>
          </a:p>
          <a:p>
            <a:pPr marL="457200" lvl="1">
              <a:lnSpc>
                <a:spcPts val="4350"/>
              </a:lnSpc>
            </a:pPr>
            <a:endParaRPr lang="de-DE" sz="2900" b="1">
              <a:solidFill>
                <a:srgbClr val="000000"/>
              </a:solidFill>
              <a:latin typeface="Montserrat"/>
            </a:endParaRPr>
          </a:p>
          <a:p>
            <a:pPr marL="457200" indent="-457200">
              <a:lnSpc>
                <a:spcPts val="4350"/>
              </a:lnSpc>
              <a:buFont typeface="Arial" panose="020B0604020202020204" pitchFamily="34" charset="0"/>
              <a:buChar char="•"/>
            </a:pPr>
            <a:r>
              <a:rPr lang="de-DE" sz="2900">
                <a:solidFill>
                  <a:srgbClr val="000000"/>
                </a:solidFill>
                <a:latin typeface="Montserrat"/>
              </a:rPr>
              <a:t>Im Fokus stehen auch: </a:t>
            </a:r>
            <a:r>
              <a:rPr lang="de-DE" sz="2900" b="1">
                <a:solidFill>
                  <a:srgbClr val="000000"/>
                </a:solidFill>
                <a:latin typeface="Montserrat"/>
              </a:rPr>
              <a:t>Zugang zu Land, Saatgut, Regionalisierung/Lokalisierung des Ernährungssystems, lokales Wissen und lokale Kultur</a:t>
            </a:r>
          </a:p>
        </p:txBody>
      </p:sp>
      <p:sp>
        <p:nvSpPr>
          <p:cNvPr id="7" name="TextBox 7"/>
          <p:cNvSpPr txBox="1"/>
          <p:nvPr/>
        </p:nvSpPr>
        <p:spPr>
          <a:xfrm>
            <a:off x="8938401" y="5005777"/>
            <a:ext cx="7213595"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 (vgl. </a:t>
            </a:r>
            <a:r>
              <a:rPr lang="de-DE" sz="1366" err="1">
                <a:solidFill>
                  <a:srgbClr val="000000"/>
                </a:solidFill>
                <a:latin typeface="Montserrat"/>
              </a:rPr>
              <a:t>Badgley</a:t>
            </a:r>
            <a:r>
              <a:rPr lang="de-DE" sz="1366">
                <a:solidFill>
                  <a:srgbClr val="000000"/>
                </a:solidFill>
                <a:latin typeface="Montserrat"/>
              </a:rPr>
              <a:t> et al., 2007: 1114 ff.; IPES-Food 2016: 31; Pretty et al. 2007: 86 ff.)</a:t>
            </a:r>
          </a:p>
        </p:txBody>
      </p:sp>
      <p:sp>
        <p:nvSpPr>
          <p:cNvPr id="13" name="TextBox 7">
            <a:extLst>
              <a:ext uri="{FF2B5EF4-FFF2-40B4-BE49-F238E27FC236}">
                <a16:creationId xmlns:a16="http://schemas.microsoft.com/office/drawing/2014/main" id="{9D05D349-3BE2-E22D-821A-5996D93E12EB}"/>
              </a:ext>
            </a:extLst>
          </p:cNvPr>
          <p:cNvSpPr txBox="1"/>
          <p:nvPr/>
        </p:nvSpPr>
        <p:spPr>
          <a:xfrm>
            <a:off x="8303508" y="6503919"/>
            <a:ext cx="7762225" cy="264496"/>
          </a:xfrm>
          <a:prstGeom prst="rect">
            <a:avLst/>
          </a:prstGeom>
        </p:spPr>
        <p:txBody>
          <a:bodyPr wrap="square" lIns="0" tIns="0" rIns="0" bIns="0" rtlCol="0" anchor="t">
            <a:spAutoFit/>
          </a:bodyPr>
          <a:lstStyle/>
          <a:p>
            <a:pPr algn="r">
              <a:lnSpc>
                <a:spcPts val="2255"/>
              </a:lnSpc>
              <a:spcBef>
                <a:spcPct val="0"/>
              </a:spcBef>
            </a:pPr>
            <a:r>
              <a:rPr lang="es-ES" sz="1366">
                <a:solidFill>
                  <a:srgbClr val="000000"/>
                </a:solidFill>
                <a:latin typeface="Montserrat"/>
              </a:rPr>
              <a:t>(</a:t>
            </a:r>
            <a:r>
              <a:rPr lang="es-ES" sz="1366" err="1">
                <a:solidFill>
                  <a:srgbClr val="000000"/>
                </a:solidFill>
                <a:latin typeface="Montserrat"/>
              </a:rPr>
              <a:t>vgl</a:t>
            </a:r>
            <a:r>
              <a:rPr lang="es-ES" sz="1366">
                <a:solidFill>
                  <a:srgbClr val="000000"/>
                </a:solidFill>
                <a:latin typeface="Montserrat"/>
              </a:rPr>
              <a:t>. Gordillo &amp; Jerónimo, 2013: vi)</a:t>
            </a:r>
            <a:endParaRPr lang="de-DE" sz="1366">
              <a:solidFill>
                <a:srgbClr val="000000"/>
              </a:solidFill>
              <a:latin typeface="Montserrat"/>
            </a:endParaRPr>
          </a:p>
        </p:txBody>
      </p:sp>
      <p:sp>
        <p:nvSpPr>
          <p:cNvPr id="5" name="TextBox 7">
            <a:extLst>
              <a:ext uri="{FF2B5EF4-FFF2-40B4-BE49-F238E27FC236}">
                <a16:creationId xmlns:a16="http://schemas.microsoft.com/office/drawing/2014/main" id="{D543F1F0-C489-F53A-C6C8-B60045E1E6E3}"/>
              </a:ext>
            </a:extLst>
          </p:cNvPr>
          <p:cNvSpPr txBox="1"/>
          <p:nvPr/>
        </p:nvSpPr>
        <p:spPr>
          <a:xfrm>
            <a:off x="8303507" y="8716592"/>
            <a:ext cx="7762225" cy="264496"/>
          </a:xfrm>
          <a:prstGeom prst="rect">
            <a:avLst/>
          </a:prstGeom>
        </p:spPr>
        <p:txBody>
          <a:bodyPr wrap="square" lIns="0" tIns="0" rIns="0" bIns="0" rtlCol="0" anchor="t">
            <a:spAutoFit/>
          </a:bodyPr>
          <a:lstStyle/>
          <a:p>
            <a:pPr algn="r">
              <a:lnSpc>
                <a:spcPts val="2255"/>
              </a:lnSpc>
              <a:spcBef>
                <a:spcPct val="0"/>
              </a:spcBef>
            </a:pPr>
            <a:r>
              <a:rPr lang="es-ES" sz="1366">
                <a:solidFill>
                  <a:srgbClr val="000000"/>
                </a:solidFill>
                <a:latin typeface="Montserrat"/>
              </a:rPr>
              <a:t> (</a:t>
            </a:r>
            <a:r>
              <a:rPr lang="es-ES" sz="1366" err="1">
                <a:solidFill>
                  <a:srgbClr val="000000"/>
                </a:solidFill>
                <a:latin typeface="Montserrat"/>
              </a:rPr>
              <a:t>vgl</a:t>
            </a:r>
            <a:r>
              <a:rPr lang="es-ES" sz="1366">
                <a:solidFill>
                  <a:srgbClr val="000000"/>
                </a:solidFill>
                <a:latin typeface="Montserrat"/>
              </a:rPr>
              <a:t>. Edelman et al., 2014: 14).</a:t>
            </a:r>
            <a:endParaRPr lang="de-DE" sz="1366">
              <a:solidFill>
                <a:srgbClr val="000000"/>
              </a:solidFill>
              <a:latin typeface="Montserrat"/>
            </a:endParaRPr>
          </a:p>
        </p:txBody>
      </p:sp>
      <p:sp>
        <p:nvSpPr>
          <p:cNvPr id="9" name="Rectangle 8">
            <a:extLst>
              <a:ext uri="{FF2B5EF4-FFF2-40B4-BE49-F238E27FC236}">
                <a16:creationId xmlns:a16="http://schemas.microsoft.com/office/drawing/2014/main" id="{05BAD973-6846-5E5B-3EE3-0585420E8BFC}"/>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2">
            <a:extLst>
              <a:ext uri="{FF2B5EF4-FFF2-40B4-BE49-F238E27FC236}">
                <a16:creationId xmlns:a16="http://schemas.microsoft.com/office/drawing/2014/main" id="{67A19CE3-454B-2C9A-8089-90B8FBA8EE6A}"/>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Ernährungssouveränität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7B4A6"/>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8EC46B08-A9BE-0C56-6D18-FE98D9B33A58}"/>
              </a:ext>
            </a:extLst>
          </p:cNvPr>
          <p:cNvSpPr txBox="1"/>
          <p:nvPr/>
        </p:nvSpPr>
        <p:spPr>
          <a:xfrm>
            <a:off x="3791436" y="3855197"/>
            <a:ext cx="10728233" cy="260218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a:solidFill>
                  <a:schemeClr val="bg1"/>
                </a:solidFill>
                <a:latin typeface="Garamond"/>
              </a:rPr>
              <a:t>2. </a:t>
            </a:r>
            <a:r>
              <a:rPr lang="de-DE" sz="7450" err="1">
                <a:solidFill>
                  <a:schemeClr val="bg1"/>
                </a:solidFill>
                <a:latin typeface="Garamond"/>
              </a:rPr>
              <a:t>Subthema</a:t>
            </a:r>
            <a:r>
              <a:rPr lang="de-DE" sz="7450">
                <a:solidFill>
                  <a:schemeClr val="bg1"/>
                </a:solidFill>
                <a:latin typeface="Garamond"/>
              </a:rPr>
              <a:t>: Open Source, Open Access, Open Data</a:t>
            </a:r>
            <a:endParaRPr lang="de-DE" sz="7450">
              <a:solidFill>
                <a:schemeClr val="bg1"/>
              </a:solidFill>
              <a:latin typeface="Garamond"/>
              <a:cs typeface="Calibri"/>
            </a:endParaRPr>
          </a:p>
        </p:txBody>
      </p:sp>
    </p:spTree>
    <p:extLst>
      <p:ext uri="{BB962C8B-B14F-4D97-AF65-F5344CB8AC3E}">
        <p14:creationId xmlns:p14="http://schemas.microsoft.com/office/powerpoint/2010/main" val="2394160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228A62EB-75EC-D7A0-8A41-066879123C57}"/>
              </a:ext>
            </a:extLst>
          </p:cNvPr>
          <p:cNvSpPr/>
          <p:nvPr/>
        </p:nvSpPr>
        <p:spPr>
          <a:xfrm rot="3379153">
            <a:off x="-12984949" y="-6097005"/>
            <a:ext cx="17213327" cy="17025545"/>
          </a:xfrm>
          <a:custGeom>
            <a:avLst/>
            <a:gdLst/>
            <a:ahLst/>
            <a:cxnLst/>
            <a:rect l="l" t="t" r="r" b="b"/>
            <a:pathLst>
              <a:path w="17213327" h="17025545">
                <a:moveTo>
                  <a:pt x="0" y="0"/>
                </a:moveTo>
                <a:lnTo>
                  <a:pt x="17213327" y="0"/>
                </a:lnTo>
                <a:lnTo>
                  <a:pt x="17213327" y="17025545"/>
                </a:lnTo>
                <a:lnTo>
                  <a:pt x="0" y="17025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TextBox 10"/>
          <p:cNvSpPr txBox="1"/>
          <p:nvPr/>
        </p:nvSpPr>
        <p:spPr>
          <a:xfrm>
            <a:off x="9812637" y="4831325"/>
            <a:ext cx="6525931" cy="544380"/>
          </a:xfrm>
          <a:prstGeom prst="rect">
            <a:avLst/>
          </a:prstGeom>
        </p:spPr>
        <p:txBody>
          <a:bodyPr wrap="square" lIns="0" tIns="0" rIns="0" bIns="0" rtlCol="0" anchor="t">
            <a:spAutoFit/>
          </a:bodyPr>
          <a:lstStyle/>
          <a:p>
            <a:pPr algn="ctr">
              <a:lnSpc>
                <a:spcPts val="4662"/>
              </a:lnSpc>
            </a:pPr>
            <a:r>
              <a:rPr lang="de-DE" sz="2900">
                <a:solidFill>
                  <a:srgbClr val="000000"/>
                </a:solidFill>
                <a:latin typeface="Montserrat"/>
              </a:rPr>
              <a:t>Open Data</a:t>
            </a:r>
          </a:p>
        </p:txBody>
      </p:sp>
      <p:sp>
        <p:nvSpPr>
          <p:cNvPr id="12" name="TextBox 12"/>
          <p:cNvSpPr txBox="1"/>
          <p:nvPr/>
        </p:nvSpPr>
        <p:spPr>
          <a:xfrm>
            <a:off x="1697923" y="4860500"/>
            <a:ext cx="7239000" cy="544380"/>
          </a:xfrm>
          <a:prstGeom prst="rect">
            <a:avLst/>
          </a:prstGeom>
        </p:spPr>
        <p:txBody>
          <a:bodyPr wrap="square" lIns="0" tIns="0" rIns="0" bIns="0" rtlCol="0" anchor="t">
            <a:spAutoFit/>
          </a:bodyPr>
          <a:lstStyle/>
          <a:p>
            <a:pPr algn="ctr">
              <a:lnSpc>
                <a:spcPts val="4662"/>
              </a:lnSpc>
            </a:pPr>
            <a:r>
              <a:rPr lang="de-DE" sz="2900">
                <a:solidFill>
                  <a:srgbClr val="000000"/>
                </a:solidFill>
                <a:latin typeface="Montserrat"/>
              </a:rPr>
              <a:t>Freie Software und Open Source</a:t>
            </a:r>
          </a:p>
        </p:txBody>
      </p:sp>
      <p:sp>
        <p:nvSpPr>
          <p:cNvPr id="19" name="TextBox 5">
            <a:extLst>
              <a:ext uri="{FF2B5EF4-FFF2-40B4-BE49-F238E27FC236}">
                <a16:creationId xmlns:a16="http://schemas.microsoft.com/office/drawing/2014/main" id="{73432DAC-94E5-0F61-658C-8296D6F4AE8D}"/>
              </a:ext>
            </a:extLst>
          </p:cNvPr>
          <p:cNvSpPr txBox="1"/>
          <p:nvPr/>
        </p:nvSpPr>
        <p:spPr>
          <a:xfrm>
            <a:off x="1861868" y="1577915"/>
            <a:ext cx="14825318" cy="1149482"/>
          </a:xfrm>
          <a:prstGeom prst="rect">
            <a:avLst/>
          </a:prstGeom>
        </p:spPr>
        <p:txBody>
          <a:bodyPr lIns="0" tIns="0" rIns="0" bIns="0" rtlCol="0" anchor="t">
            <a:spAutoFit/>
          </a:bodyPr>
          <a:lstStyle/>
          <a:p>
            <a:pPr>
              <a:lnSpc>
                <a:spcPts val="4350"/>
              </a:lnSpc>
            </a:pPr>
            <a:r>
              <a:rPr lang="de-DE" sz="4500">
                <a:solidFill>
                  <a:srgbClr val="000000"/>
                </a:solidFill>
                <a:latin typeface="Garamond"/>
              </a:rPr>
              <a:t>Schnittpunkte von Open Source, Open Access und Open Data</a:t>
            </a:r>
            <a:endParaRPr lang="en-US"/>
          </a:p>
          <a:p>
            <a:pPr>
              <a:lnSpc>
                <a:spcPts val="4350"/>
              </a:lnSpc>
            </a:pPr>
            <a:r>
              <a:rPr lang="de-DE" sz="4500">
                <a:solidFill>
                  <a:srgbClr val="000000"/>
                </a:solidFill>
                <a:latin typeface="Garamond"/>
              </a:rPr>
              <a:t> im Ernährungssystem</a:t>
            </a:r>
          </a:p>
        </p:txBody>
      </p:sp>
      <p:grpSp>
        <p:nvGrpSpPr>
          <p:cNvPr id="7" name="Group 3">
            <a:extLst>
              <a:ext uri="{FF2B5EF4-FFF2-40B4-BE49-F238E27FC236}">
                <a16:creationId xmlns:a16="http://schemas.microsoft.com/office/drawing/2014/main" id="{F9641966-45B1-D59D-6700-A4834976BBCD}"/>
              </a:ext>
            </a:extLst>
          </p:cNvPr>
          <p:cNvGrpSpPr>
            <a:grpSpLocks noChangeAspect="1"/>
          </p:cNvGrpSpPr>
          <p:nvPr/>
        </p:nvGrpSpPr>
        <p:grpSpPr>
          <a:xfrm rot="4558877">
            <a:off x="14253802" y="-9336862"/>
            <a:ext cx="14327268" cy="12515424"/>
            <a:chOff x="0" y="0"/>
            <a:chExt cx="5975350" cy="5219700"/>
          </a:xfrm>
        </p:grpSpPr>
        <p:sp>
          <p:nvSpPr>
            <p:cNvPr id="14" name="Freeform 4">
              <a:extLst>
                <a:ext uri="{FF2B5EF4-FFF2-40B4-BE49-F238E27FC236}">
                  <a16:creationId xmlns:a16="http://schemas.microsoft.com/office/drawing/2014/main" id="{896BFBB6-2745-E212-FE9A-92D6AFF76144}"/>
                </a:ext>
              </a:extLst>
            </p:cNvPr>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ADD6EB"/>
            </a:solidFill>
            <a:ln w="12700">
              <a:noFill/>
            </a:ln>
          </p:spPr>
          <p:txBody>
            <a:bodyPr/>
            <a:lstStyle/>
            <a:p>
              <a:endParaRPr lang="de-DE"/>
            </a:p>
          </p:txBody>
        </p:sp>
      </p:grpSp>
      <p:sp>
        <p:nvSpPr>
          <p:cNvPr id="17" name="TextBox 12">
            <a:extLst>
              <a:ext uri="{FF2B5EF4-FFF2-40B4-BE49-F238E27FC236}">
                <a16:creationId xmlns:a16="http://schemas.microsoft.com/office/drawing/2014/main" id="{C1EC1A70-6176-861A-BF97-3E9A832743C3}"/>
              </a:ext>
            </a:extLst>
          </p:cNvPr>
          <p:cNvSpPr txBox="1"/>
          <p:nvPr/>
        </p:nvSpPr>
        <p:spPr>
          <a:xfrm>
            <a:off x="1697923" y="8014526"/>
            <a:ext cx="7239000" cy="1147109"/>
          </a:xfrm>
          <a:prstGeom prst="rect">
            <a:avLst/>
          </a:prstGeom>
        </p:spPr>
        <p:txBody>
          <a:bodyPr wrap="square" lIns="0" tIns="0" rIns="0" bIns="0" rtlCol="0" anchor="t">
            <a:spAutoFit/>
          </a:bodyPr>
          <a:lstStyle/>
          <a:p>
            <a:pPr algn="ctr">
              <a:lnSpc>
                <a:spcPts val="4662"/>
              </a:lnSpc>
            </a:pPr>
            <a:r>
              <a:rPr lang="en-US" sz="2914">
                <a:solidFill>
                  <a:srgbClr val="000000"/>
                </a:solidFill>
                <a:latin typeface="Montserrat"/>
              </a:rPr>
              <a:t>Open Science, Open Access, Open Knowledge</a:t>
            </a:r>
            <a:endParaRPr lang="de-DE" sz="2914">
              <a:solidFill>
                <a:srgbClr val="000000"/>
              </a:solidFill>
              <a:latin typeface="Montserrat"/>
            </a:endParaRPr>
          </a:p>
        </p:txBody>
      </p:sp>
      <p:sp>
        <p:nvSpPr>
          <p:cNvPr id="21" name="TextBox 10">
            <a:extLst>
              <a:ext uri="{FF2B5EF4-FFF2-40B4-BE49-F238E27FC236}">
                <a16:creationId xmlns:a16="http://schemas.microsoft.com/office/drawing/2014/main" id="{FA447AD5-80F7-C5A5-4EDA-6E5EFFDAC528}"/>
              </a:ext>
            </a:extLst>
          </p:cNvPr>
          <p:cNvSpPr txBox="1"/>
          <p:nvPr/>
        </p:nvSpPr>
        <p:spPr>
          <a:xfrm>
            <a:off x="9392706" y="8034991"/>
            <a:ext cx="7560965" cy="1147109"/>
          </a:xfrm>
          <a:prstGeom prst="rect">
            <a:avLst/>
          </a:prstGeom>
        </p:spPr>
        <p:txBody>
          <a:bodyPr wrap="square" lIns="0" tIns="0" rIns="0" bIns="0" rtlCol="0" anchor="t">
            <a:spAutoFit/>
          </a:bodyPr>
          <a:lstStyle/>
          <a:p>
            <a:pPr algn="ctr">
              <a:lnSpc>
                <a:spcPts val="4662"/>
              </a:lnSpc>
            </a:pPr>
            <a:r>
              <a:rPr lang="en-US" sz="2914">
                <a:solidFill>
                  <a:srgbClr val="000000"/>
                </a:solidFill>
                <a:latin typeface="Montserrat"/>
              </a:rPr>
              <a:t>Open (Source) Hardware, Open Design und Open Innovation </a:t>
            </a:r>
            <a:endParaRPr lang="de-DE" sz="2914">
              <a:solidFill>
                <a:srgbClr val="000000"/>
              </a:solidFill>
              <a:latin typeface="Montserrat"/>
            </a:endParaRPr>
          </a:p>
        </p:txBody>
      </p:sp>
      <p:pic>
        <p:nvPicPr>
          <p:cNvPr id="20" name="Grafik 19">
            <a:extLst>
              <a:ext uri="{FF2B5EF4-FFF2-40B4-BE49-F238E27FC236}">
                <a16:creationId xmlns:a16="http://schemas.microsoft.com/office/drawing/2014/main" id="{DE56856A-2A5C-D46A-1F59-B6EA18F15D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4634" y="3300219"/>
            <a:ext cx="1905001" cy="1618534"/>
          </a:xfrm>
          <a:prstGeom prst="rect">
            <a:avLst/>
          </a:prstGeom>
        </p:spPr>
      </p:pic>
      <p:pic>
        <p:nvPicPr>
          <p:cNvPr id="26" name="Grafik 25">
            <a:extLst>
              <a:ext uri="{FF2B5EF4-FFF2-40B4-BE49-F238E27FC236}">
                <a16:creationId xmlns:a16="http://schemas.microsoft.com/office/drawing/2014/main" id="{11BE03DE-C7AA-3523-CA3B-7E965A840D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60571" y="3524857"/>
            <a:ext cx="1425235" cy="1016140"/>
          </a:xfrm>
          <a:prstGeom prst="rect">
            <a:avLst/>
          </a:prstGeom>
        </p:spPr>
      </p:pic>
      <p:pic>
        <p:nvPicPr>
          <p:cNvPr id="28" name="Grafik 27">
            <a:extLst>
              <a:ext uri="{FF2B5EF4-FFF2-40B4-BE49-F238E27FC236}">
                <a16:creationId xmlns:a16="http://schemas.microsoft.com/office/drawing/2014/main" id="{01D5BF1F-0CAF-ADD2-F1AC-B00FD5BC7C2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78646" y="6344226"/>
            <a:ext cx="1036978" cy="1293435"/>
          </a:xfrm>
          <a:prstGeom prst="rect">
            <a:avLst/>
          </a:prstGeom>
        </p:spPr>
      </p:pic>
      <p:pic>
        <p:nvPicPr>
          <p:cNvPr id="30" name="Grafik 29">
            <a:extLst>
              <a:ext uri="{FF2B5EF4-FFF2-40B4-BE49-F238E27FC236}">
                <a16:creationId xmlns:a16="http://schemas.microsoft.com/office/drawing/2014/main" id="{8169201E-2BA4-1E3D-B659-715288C634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378730" y="6184516"/>
            <a:ext cx="1588918" cy="1588918"/>
          </a:xfrm>
          <a:prstGeom prst="rect">
            <a:avLst/>
          </a:prstGeom>
        </p:spPr>
      </p:pic>
      <p:sp>
        <p:nvSpPr>
          <p:cNvPr id="3" name="Rectangle 2">
            <a:extLst>
              <a:ext uri="{FF2B5EF4-FFF2-40B4-BE49-F238E27FC236}">
                <a16:creationId xmlns:a16="http://schemas.microsoft.com/office/drawing/2014/main" id="{1AF51B18-6804-AA92-7C06-E33ACAC36F1C}"/>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2">
            <a:extLst>
              <a:ext uri="{FF2B5EF4-FFF2-40B4-BE49-F238E27FC236}">
                <a16:creationId xmlns:a16="http://schemas.microsoft.com/office/drawing/2014/main" id="{270EC00C-A670-D5DB-614A-4E4F699189E2}"/>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Open Source, Open Access, Open Data</a:t>
            </a:r>
            <a:endParaRPr lang="en-US">
              <a:solidFill>
                <a:schemeClr val="tx1">
                  <a:lumMod val="75000"/>
                  <a:lumOff val="25000"/>
                </a:schemeClr>
              </a:solidFill>
            </a:endParaRPr>
          </a:p>
        </p:txBody>
      </p:sp>
    </p:spTree>
    <p:extLst>
      <p:ext uri="{BB962C8B-B14F-4D97-AF65-F5344CB8AC3E}">
        <p14:creationId xmlns:p14="http://schemas.microsoft.com/office/powerpoint/2010/main" val="2025261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A5F99FF7-FCF9-5A4C-2CC2-5D1A79524434}"/>
              </a:ext>
            </a:extLst>
          </p:cNvPr>
          <p:cNvGrpSpPr>
            <a:grpSpLocks noChangeAspect="1"/>
          </p:cNvGrpSpPr>
          <p:nvPr/>
        </p:nvGrpSpPr>
        <p:grpSpPr>
          <a:xfrm rot="6971331">
            <a:off x="10768946" y="-7307341"/>
            <a:ext cx="14327268" cy="12515424"/>
            <a:chOff x="0" y="0"/>
            <a:chExt cx="5975350" cy="5219700"/>
          </a:xfrm>
        </p:grpSpPr>
        <p:sp>
          <p:nvSpPr>
            <p:cNvPr id="7" name="Freeform 4">
              <a:extLst>
                <a:ext uri="{FF2B5EF4-FFF2-40B4-BE49-F238E27FC236}">
                  <a16:creationId xmlns:a16="http://schemas.microsoft.com/office/drawing/2014/main" id="{53FAC685-85B0-2D45-1E07-D93B155E7CE9}"/>
                </a:ext>
              </a:extLst>
            </p:cNvPr>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ADD6EB"/>
            </a:solidFill>
            <a:ln w="12700">
              <a:noFill/>
            </a:ln>
          </p:spPr>
          <p:txBody>
            <a:bodyPr/>
            <a:lstStyle/>
            <a:p>
              <a:endParaRPr lang="de-DE"/>
            </a:p>
          </p:txBody>
        </p:sp>
      </p:grpSp>
      <p:sp>
        <p:nvSpPr>
          <p:cNvPr id="2" name="Freeform 2"/>
          <p:cNvSpPr/>
          <p:nvPr/>
        </p:nvSpPr>
        <p:spPr>
          <a:xfrm rot="3379153">
            <a:off x="-12366415" y="-6578608"/>
            <a:ext cx="17213327" cy="17025545"/>
          </a:xfrm>
          <a:custGeom>
            <a:avLst/>
            <a:gdLst/>
            <a:ahLst/>
            <a:cxnLst/>
            <a:rect l="l" t="t" r="r" b="b"/>
            <a:pathLst>
              <a:path w="17213327" h="17025545">
                <a:moveTo>
                  <a:pt x="0" y="0"/>
                </a:moveTo>
                <a:lnTo>
                  <a:pt x="17213327" y="0"/>
                </a:lnTo>
                <a:lnTo>
                  <a:pt x="17213327" y="17025544"/>
                </a:lnTo>
                <a:lnTo>
                  <a:pt x="0" y="17025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TextBox 10"/>
          <p:cNvSpPr txBox="1"/>
          <p:nvPr/>
        </p:nvSpPr>
        <p:spPr>
          <a:xfrm>
            <a:off x="1524000" y="1409700"/>
            <a:ext cx="9053701" cy="3900620"/>
          </a:xfrm>
          <a:prstGeom prst="rect">
            <a:avLst/>
          </a:prstGeom>
        </p:spPr>
        <p:txBody>
          <a:bodyPr lIns="0" tIns="0" rIns="0" bIns="0" rtlCol="0" anchor="t">
            <a:spAutoFit/>
          </a:bodyPr>
          <a:lstStyle/>
          <a:p>
            <a:pPr>
              <a:lnSpc>
                <a:spcPts val="4350"/>
              </a:lnSpc>
            </a:pPr>
            <a:r>
              <a:rPr lang="de-DE" sz="4500">
                <a:solidFill>
                  <a:srgbClr val="000000"/>
                </a:solidFill>
                <a:latin typeface="Garamond"/>
                <a:ea typeface="Cormorant Garamond Medium Italics" pitchFamily="2" charset="0"/>
              </a:rPr>
              <a:t>Freie Software und Open Source</a:t>
            </a:r>
          </a:p>
          <a:p>
            <a:pPr>
              <a:lnSpc>
                <a:spcPts val="4350"/>
              </a:lnSpc>
            </a:pPr>
            <a:endParaRPr lang="de-DE" sz="2900">
              <a:solidFill>
                <a:srgbClr val="000000"/>
              </a:solidFill>
              <a:latin typeface="Montserrat Bold"/>
            </a:endParaRPr>
          </a:p>
          <a:p>
            <a:pPr marL="626110" lvl="1" indent="-313055">
              <a:lnSpc>
                <a:spcPts val="4350"/>
              </a:lnSpc>
              <a:buFont typeface="Arial"/>
              <a:buChar char="•"/>
            </a:pPr>
            <a:r>
              <a:rPr lang="de-DE" sz="2900" i="1">
                <a:solidFill>
                  <a:srgbClr val="000000"/>
                </a:solidFill>
                <a:latin typeface="Montserrat"/>
              </a:rPr>
              <a:t>freie Software </a:t>
            </a:r>
            <a:r>
              <a:rPr lang="de-DE" sz="2900">
                <a:solidFill>
                  <a:srgbClr val="000000"/>
                </a:solidFill>
                <a:latin typeface="Montserrat"/>
              </a:rPr>
              <a:t>schon seit den 1970er Jahren verfügbar</a:t>
            </a:r>
          </a:p>
          <a:p>
            <a:pPr marL="626110" lvl="1" indent="-313055">
              <a:lnSpc>
                <a:spcPts val="4350"/>
              </a:lnSpc>
              <a:buFont typeface="Arial"/>
              <a:buChar char="•"/>
            </a:pPr>
            <a:r>
              <a:rPr lang="de-DE" sz="2900">
                <a:solidFill>
                  <a:srgbClr val="000000"/>
                </a:solidFill>
                <a:latin typeface="Montserrat"/>
              </a:rPr>
              <a:t>erstmals von der 1985 durch </a:t>
            </a:r>
            <a:r>
              <a:rPr lang="de-DE" sz="2900" err="1">
                <a:solidFill>
                  <a:srgbClr val="000000"/>
                </a:solidFill>
                <a:latin typeface="Montserrat"/>
              </a:rPr>
              <a:t>Stallman</a:t>
            </a:r>
            <a:r>
              <a:rPr lang="de-DE" sz="2900">
                <a:solidFill>
                  <a:srgbClr val="000000"/>
                </a:solidFill>
                <a:latin typeface="Montserrat"/>
              </a:rPr>
              <a:t> gegründeten Free Software </a:t>
            </a:r>
            <a:r>
              <a:rPr lang="de-DE" sz="2900" err="1">
                <a:solidFill>
                  <a:srgbClr val="000000"/>
                </a:solidFill>
                <a:latin typeface="Montserrat"/>
              </a:rPr>
              <a:t>Foundation</a:t>
            </a:r>
            <a:r>
              <a:rPr lang="de-DE" sz="2900">
                <a:solidFill>
                  <a:srgbClr val="000000"/>
                </a:solidFill>
                <a:latin typeface="Montserrat"/>
              </a:rPr>
              <a:t> (FSF) </a:t>
            </a:r>
            <a:r>
              <a:rPr lang="de-DE" sz="2900">
                <a:solidFill>
                  <a:srgbClr val="000000"/>
                </a:solidFill>
                <a:latin typeface="Montserrat"/>
                <a:hlinkClick r:id="rId5"/>
              </a:rPr>
              <a:t>definiert</a:t>
            </a:r>
            <a:r>
              <a:rPr lang="de-DE" sz="2900">
                <a:solidFill>
                  <a:srgbClr val="000000"/>
                </a:solidFill>
                <a:latin typeface="Montserrat"/>
              </a:rPr>
              <a:t> </a:t>
            </a:r>
          </a:p>
        </p:txBody>
      </p:sp>
      <p:sp>
        <p:nvSpPr>
          <p:cNvPr id="16" name="TextBox 14">
            <a:extLst>
              <a:ext uri="{FF2B5EF4-FFF2-40B4-BE49-F238E27FC236}">
                <a16:creationId xmlns:a16="http://schemas.microsoft.com/office/drawing/2014/main" id="{3AABE38C-FAC0-8C21-40F5-30BA419B844E}"/>
              </a:ext>
            </a:extLst>
          </p:cNvPr>
          <p:cNvSpPr txBox="1"/>
          <p:nvPr/>
        </p:nvSpPr>
        <p:spPr>
          <a:xfrm>
            <a:off x="6019800" y="9411884"/>
            <a:ext cx="10421121" cy="264496"/>
          </a:xfrm>
          <a:prstGeom prst="rect">
            <a:avLst/>
          </a:prstGeom>
        </p:spPr>
        <p:txBody>
          <a:bodyPr wrap="square" lIns="0" tIns="0" rIns="0" bIns="0" rtlCol="0" anchor="t">
            <a:spAutoFit/>
          </a:bodyPr>
          <a:lstStyle/>
          <a:p>
            <a:pPr algn="r">
              <a:lnSpc>
                <a:spcPts val="2255"/>
              </a:lnSpc>
            </a:pPr>
            <a:r>
              <a:rPr lang="en-US" sz="1366">
                <a:solidFill>
                  <a:srgbClr val="000000"/>
                </a:solidFill>
                <a:latin typeface="Montserrat"/>
              </a:rPr>
              <a:t>(</a:t>
            </a:r>
            <a:r>
              <a:rPr lang="en-US" sz="1366" err="1">
                <a:solidFill>
                  <a:srgbClr val="000000"/>
                </a:solidFill>
                <a:latin typeface="Montserrat"/>
              </a:rPr>
              <a:t>vgl</a:t>
            </a:r>
            <a:r>
              <a:rPr lang="en-US" sz="1366">
                <a:solidFill>
                  <a:srgbClr val="000000"/>
                </a:solidFill>
                <a:latin typeface="Montserrat"/>
              </a:rPr>
              <a:t>. </a:t>
            </a:r>
            <a:r>
              <a:rPr lang="en-US" sz="1366" err="1">
                <a:solidFill>
                  <a:srgbClr val="000000"/>
                </a:solidFill>
                <a:latin typeface="Montserrat"/>
              </a:rPr>
              <a:t>Perens</a:t>
            </a:r>
            <a:r>
              <a:rPr lang="en-US" sz="1366">
                <a:solidFill>
                  <a:srgbClr val="000000"/>
                </a:solidFill>
                <a:latin typeface="Montserrat"/>
              </a:rPr>
              <a:t>, 1999; Gomez-Diaz, 2014: 1; Free Software Foundation, o. J.; Open Source Initiative, 2006; Stallman, o. J.</a:t>
            </a:r>
            <a:endParaRPr lang="de-DE" sz="1366">
              <a:solidFill>
                <a:srgbClr val="000000"/>
              </a:solidFill>
              <a:latin typeface="Montserrat"/>
            </a:endParaRPr>
          </a:p>
        </p:txBody>
      </p:sp>
      <p:sp>
        <p:nvSpPr>
          <p:cNvPr id="5" name="TextBox 10">
            <a:extLst>
              <a:ext uri="{FF2B5EF4-FFF2-40B4-BE49-F238E27FC236}">
                <a16:creationId xmlns:a16="http://schemas.microsoft.com/office/drawing/2014/main" id="{98F7E8AF-F030-8739-9AEE-E9303CAD26F4}"/>
              </a:ext>
            </a:extLst>
          </p:cNvPr>
          <p:cNvSpPr txBox="1"/>
          <p:nvPr/>
        </p:nvSpPr>
        <p:spPr>
          <a:xfrm>
            <a:off x="1524000" y="5368235"/>
            <a:ext cx="15087600" cy="3900620"/>
          </a:xfrm>
          <a:prstGeom prst="rect">
            <a:avLst/>
          </a:prstGeom>
        </p:spPr>
        <p:txBody>
          <a:bodyPr wrap="square" lIns="0" tIns="0" rIns="0" bIns="0" rtlCol="0" anchor="t">
            <a:spAutoFit/>
          </a:bodyPr>
          <a:lstStyle/>
          <a:p>
            <a:pPr marL="626111" lvl="1" indent="-313055">
              <a:lnSpc>
                <a:spcPts val="4350"/>
              </a:lnSpc>
              <a:buFont typeface="Arial"/>
              <a:buChar char="•"/>
            </a:pPr>
            <a:r>
              <a:rPr lang="de-DE" sz="2900">
                <a:solidFill>
                  <a:srgbClr val="000000"/>
                </a:solidFill>
                <a:latin typeface="Montserrat"/>
              </a:rPr>
              <a:t>Open Source als Alternativkonzept, das auch für die Geschäftswelt interessant sein soll  </a:t>
            </a:r>
          </a:p>
          <a:p>
            <a:pPr marL="626111" lvl="1" indent="-313055">
              <a:lnSpc>
                <a:spcPts val="4350"/>
              </a:lnSpc>
              <a:buFont typeface="Arial"/>
              <a:buChar char="•"/>
            </a:pPr>
            <a:r>
              <a:rPr lang="de-DE" sz="2900">
                <a:solidFill>
                  <a:srgbClr val="000000"/>
                </a:solidFill>
                <a:latin typeface="Montserrat"/>
              </a:rPr>
              <a:t>Die Open Source Initiative (OSI) gründete sich 1998 und </a:t>
            </a:r>
            <a:r>
              <a:rPr lang="de-DE" sz="2900">
                <a:solidFill>
                  <a:srgbClr val="000000"/>
                </a:solidFill>
                <a:latin typeface="Montserrat"/>
                <a:hlinkClick r:id="rId6"/>
              </a:rPr>
              <a:t>definierte</a:t>
            </a:r>
            <a:r>
              <a:rPr lang="de-DE" sz="2900">
                <a:solidFill>
                  <a:srgbClr val="000000"/>
                </a:solidFill>
                <a:latin typeface="Montserrat"/>
              </a:rPr>
              <a:t> Vorgaben für Open Source Software  </a:t>
            </a:r>
          </a:p>
          <a:p>
            <a:pPr marL="626111" lvl="1" indent="-313055">
              <a:lnSpc>
                <a:spcPts val="4350"/>
              </a:lnSpc>
              <a:buFont typeface="Arial"/>
              <a:buChar char="•"/>
            </a:pPr>
            <a:r>
              <a:rPr lang="de-DE" sz="2900">
                <a:solidFill>
                  <a:srgbClr val="000000"/>
                </a:solidFill>
                <a:latin typeface="Montserrat"/>
              </a:rPr>
              <a:t>Freie Software- und Open-Source-Bewegung sind unabhängig voneinander </a:t>
            </a:r>
          </a:p>
          <a:p>
            <a:pPr marL="626111" lvl="1" indent="-313055">
              <a:lnSpc>
                <a:spcPts val="4350"/>
              </a:lnSpc>
              <a:buFont typeface="Arial"/>
              <a:buChar char="•"/>
            </a:pPr>
            <a:r>
              <a:rPr lang="de-DE" sz="2900">
                <a:solidFill>
                  <a:srgbClr val="000000"/>
                </a:solidFill>
                <a:latin typeface="Montserrat"/>
              </a:rPr>
              <a:t>Freie Software ist immer auch Open-Source. Open-Source muss nicht der Definition von freier Software entsprechen</a:t>
            </a:r>
          </a:p>
        </p:txBody>
      </p:sp>
      <p:sp>
        <p:nvSpPr>
          <p:cNvPr id="4" name="Rectangle 3">
            <a:extLst>
              <a:ext uri="{FF2B5EF4-FFF2-40B4-BE49-F238E27FC236}">
                <a16:creationId xmlns:a16="http://schemas.microsoft.com/office/drawing/2014/main" id="{CDA447AD-C538-48D7-730F-30FD80A82BCD}"/>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2">
            <a:extLst>
              <a:ext uri="{FF2B5EF4-FFF2-40B4-BE49-F238E27FC236}">
                <a16:creationId xmlns:a16="http://schemas.microsoft.com/office/drawing/2014/main" id="{CA0CE858-B579-EE21-062C-E62A2EB82606}"/>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Open Source, Open Access, Open Data</a:t>
            </a:r>
            <a:endParaRPr lang="en-US">
              <a:solidFill>
                <a:schemeClr val="tx1">
                  <a:lumMod val="75000"/>
                  <a:lumOff val="25000"/>
                </a:schemeClr>
              </a:solidFill>
            </a:endParaRPr>
          </a:p>
        </p:txBody>
      </p:sp>
    </p:spTree>
    <p:extLst>
      <p:ext uri="{BB962C8B-B14F-4D97-AF65-F5344CB8AC3E}">
        <p14:creationId xmlns:p14="http://schemas.microsoft.com/office/powerpoint/2010/main" val="156828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379153">
            <a:off x="-12366415" y="-6578608"/>
            <a:ext cx="17213327" cy="17025545"/>
          </a:xfrm>
          <a:custGeom>
            <a:avLst/>
            <a:gdLst/>
            <a:ahLst/>
            <a:cxnLst/>
            <a:rect l="l" t="t" r="r" b="b"/>
            <a:pathLst>
              <a:path w="17213327" h="17025545">
                <a:moveTo>
                  <a:pt x="0" y="0"/>
                </a:moveTo>
                <a:lnTo>
                  <a:pt x="17213327" y="0"/>
                </a:lnTo>
                <a:lnTo>
                  <a:pt x="17213327" y="17025544"/>
                </a:lnTo>
                <a:lnTo>
                  <a:pt x="0" y="17025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3" name="Group 3"/>
          <p:cNvGrpSpPr>
            <a:grpSpLocks noChangeAspect="1"/>
          </p:cNvGrpSpPr>
          <p:nvPr/>
        </p:nvGrpSpPr>
        <p:grpSpPr>
          <a:xfrm rot="6971331">
            <a:off x="10768946" y="-7307341"/>
            <a:ext cx="14327268" cy="12515424"/>
            <a:chOff x="0" y="0"/>
            <a:chExt cx="5975350" cy="5219700"/>
          </a:xfrm>
        </p:grpSpPr>
        <p:sp>
          <p:nvSpPr>
            <p:cNvPr id="4" name="Freeform 4"/>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ADD6EB"/>
            </a:solidFill>
            <a:ln w="12700">
              <a:noFill/>
            </a:ln>
          </p:spPr>
          <p:txBody>
            <a:bodyPr/>
            <a:lstStyle/>
            <a:p>
              <a:endParaRPr lang="de-DE"/>
            </a:p>
          </p:txBody>
        </p:sp>
      </p:grpSp>
      <p:sp>
        <p:nvSpPr>
          <p:cNvPr id="10" name="TextBox 10"/>
          <p:cNvSpPr txBox="1"/>
          <p:nvPr/>
        </p:nvSpPr>
        <p:spPr>
          <a:xfrm>
            <a:off x="1524000" y="1409700"/>
            <a:ext cx="9053701" cy="3900620"/>
          </a:xfrm>
          <a:prstGeom prst="rect">
            <a:avLst/>
          </a:prstGeom>
        </p:spPr>
        <p:txBody>
          <a:bodyPr lIns="0" tIns="0" rIns="0" bIns="0" rtlCol="0" anchor="t">
            <a:spAutoFit/>
          </a:bodyPr>
          <a:lstStyle/>
          <a:p>
            <a:pPr>
              <a:lnSpc>
                <a:spcPts val="4350"/>
              </a:lnSpc>
            </a:pPr>
            <a:r>
              <a:rPr lang="en-US" sz="4500">
                <a:solidFill>
                  <a:srgbClr val="000000"/>
                </a:solidFill>
                <a:latin typeface="Garamond"/>
                <a:ea typeface="Cormorant Garamond Medium Italics" pitchFamily="2" charset="0"/>
              </a:rPr>
              <a:t>Open (Source) Hardware, Open Design </a:t>
            </a:r>
          </a:p>
          <a:p>
            <a:pPr>
              <a:lnSpc>
                <a:spcPts val="4350"/>
              </a:lnSpc>
            </a:pPr>
            <a:r>
              <a:rPr lang="en-US" sz="4500">
                <a:solidFill>
                  <a:srgbClr val="000000"/>
                </a:solidFill>
                <a:latin typeface="Garamond"/>
                <a:ea typeface="Cormorant Garamond Medium Italics" pitchFamily="2" charset="0"/>
              </a:rPr>
              <a:t>und Open Innovation </a:t>
            </a:r>
          </a:p>
          <a:p>
            <a:pPr>
              <a:lnSpc>
                <a:spcPts val="4350"/>
              </a:lnSpc>
            </a:pPr>
            <a:endParaRPr lang="en-US" sz="4500" i="1">
              <a:solidFill>
                <a:srgbClr val="000000"/>
              </a:solidFill>
              <a:latin typeface="Cormorant Garamond Medium Italics" pitchFamily="2" charset="0"/>
              <a:ea typeface="Cormorant Garamond Medium Italics" pitchFamily="2" charset="0"/>
            </a:endParaRPr>
          </a:p>
          <a:p>
            <a:pPr marL="626110" lvl="1" indent="-313055">
              <a:lnSpc>
                <a:spcPts val="4350"/>
              </a:lnSpc>
              <a:buFont typeface="Arial"/>
              <a:buChar char="•"/>
            </a:pPr>
            <a:r>
              <a:rPr lang="de-DE" sz="2900">
                <a:solidFill>
                  <a:srgbClr val="000000"/>
                </a:solidFill>
                <a:latin typeface="Montserrat"/>
              </a:rPr>
              <a:t>Open Hardware, Open Source Hardware, Freie Hardware, Open Source (</a:t>
            </a:r>
            <a:r>
              <a:rPr lang="de-DE" sz="2900" err="1">
                <a:solidFill>
                  <a:srgbClr val="000000"/>
                </a:solidFill>
                <a:latin typeface="Montserrat"/>
              </a:rPr>
              <a:t>Product</a:t>
            </a:r>
            <a:r>
              <a:rPr lang="de-DE" sz="2900">
                <a:solidFill>
                  <a:srgbClr val="000000"/>
                </a:solidFill>
                <a:latin typeface="Montserrat"/>
              </a:rPr>
              <a:t>) Development und Open (Source) Design beschreiben ähnliche Konzepte </a:t>
            </a:r>
          </a:p>
        </p:txBody>
      </p:sp>
      <p:sp>
        <p:nvSpPr>
          <p:cNvPr id="16" name="TextBox 14">
            <a:extLst>
              <a:ext uri="{FF2B5EF4-FFF2-40B4-BE49-F238E27FC236}">
                <a16:creationId xmlns:a16="http://schemas.microsoft.com/office/drawing/2014/main" id="{3AABE38C-FAC0-8C21-40F5-30BA419B844E}"/>
              </a:ext>
            </a:extLst>
          </p:cNvPr>
          <p:cNvSpPr txBox="1"/>
          <p:nvPr/>
        </p:nvSpPr>
        <p:spPr>
          <a:xfrm>
            <a:off x="6248399" y="8516438"/>
            <a:ext cx="10378441" cy="559449"/>
          </a:xfrm>
          <a:prstGeom prst="rect">
            <a:avLst/>
          </a:prstGeom>
        </p:spPr>
        <p:txBody>
          <a:bodyPr wrap="square" lIns="0" tIns="0" rIns="0" bIns="0" rtlCol="0" anchor="t">
            <a:spAutoFit/>
          </a:bodyPr>
          <a:lstStyle/>
          <a:p>
            <a:pPr algn="r">
              <a:lnSpc>
                <a:spcPts val="2255"/>
              </a:lnSpc>
            </a:pPr>
            <a:r>
              <a:rPr lang="en-US" sz="1366">
                <a:solidFill>
                  <a:srgbClr val="000000"/>
                </a:solidFill>
                <a:latin typeface="Montserrat"/>
              </a:rPr>
              <a:t>(</a:t>
            </a:r>
            <a:r>
              <a:rPr lang="en-US" sz="1366" err="1">
                <a:solidFill>
                  <a:srgbClr val="000000"/>
                </a:solidFill>
                <a:latin typeface="Montserrat"/>
              </a:rPr>
              <a:t>vgl</a:t>
            </a:r>
            <a:r>
              <a:rPr lang="en-US" sz="1366">
                <a:solidFill>
                  <a:srgbClr val="000000"/>
                </a:solidFill>
                <a:latin typeface="Montserrat"/>
              </a:rPr>
              <a:t>. </a:t>
            </a:r>
            <a:r>
              <a:rPr lang="en-US" sz="1366" err="1">
                <a:solidFill>
                  <a:srgbClr val="000000"/>
                </a:solidFill>
                <a:latin typeface="Montserrat"/>
              </a:rPr>
              <a:t>Fjeldsted</a:t>
            </a:r>
            <a:r>
              <a:rPr lang="en-US" sz="1366">
                <a:solidFill>
                  <a:srgbClr val="000000"/>
                </a:solidFill>
                <a:latin typeface="Montserrat"/>
              </a:rPr>
              <a:t> et al., 2012; Bonvoisin &amp; </a:t>
            </a:r>
            <a:r>
              <a:rPr lang="en-US" sz="1366" err="1">
                <a:solidFill>
                  <a:srgbClr val="000000"/>
                </a:solidFill>
                <a:latin typeface="Montserrat"/>
              </a:rPr>
              <a:t>Boujut</a:t>
            </a:r>
            <a:r>
              <a:rPr lang="en-US" sz="1366">
                <a:solidFill>
                  <a:srgbClr val="000000"/>
                </a:solidFill>
                <a:latin typeface="Montserrat"/>
              </a:rPr>
              <a:t>, 2015; Vallance et al., 2001: 3 ff.; Open Source Hardware Association, 2014; </a:t>
            </a:r>
            <a:r>
              <a:rPr lang="en-US" sz="1366" err="1">
                <a:solidFill>
                  <a:srgbClr val="000000"/>
                </a:solidFill>
                <a:latin typeface="Montserrat"/>
              </a:rPr>
              <a:t>Monton</a:t>
            </a:r>
            <a:r>
              <a:rPr lang="en-US" sz="1366">
                <a:solidFill>
                  <a:srgbClr val="000000"/>
                </a:solidFill>
                <a:latin typeface="Montserrat"/>
              </a:rPr>
              <a:t> &amp; Salazar, 2020; Open Source Hardware Association, 2017)</a:t>
            </a:r>
            <a:endParaRPr lang="de-DE" sz="1366">
              <a:solidFill>
                <a:srgbClr val="000000"/>
              </a:solidFill>
              <a:latin typeface="Montserrat"/>
            </a:endParaRPr>
          </a:p>
        </p:txBody>
      </p:sp>
      <p:sp>
        <p:nvSpPr>
          <p:cNvPr id="5" name="TextBox 10">
            <a:extLst>
              <a:ext uri="{FF2B5EF4-FFF2-40B4-BE49-F238E27FC236}">
                <a16:creationId xmlns:a16="http://schemas.microsoft.com/office/drawing/2014/main" id="{98F7E8AF-F030-8739-9AEE-E9303CAD26F4}"/>
              </a:ext>
            </a:extLst>
          </p:cNvPr>
          <p:cNvSpPr txBox="1"/>
          <p:nvPr/>
        </p:nvSpPr>
        <p:spPr>
          <a:xfrm>
            <a:off x="1524000" y="5368235"/>
            <a:ext cx="15087600" cy="2772106"/>
          </a:xfrm>
          <a:prstGeom prst="rect">
            <a:avLst/>
          </a:prstGeom>
        </p:spPr>
        <p:txBody>
          <a:bodyPr wrap="square" lIns="0" tIns="0" rIns="0" bIns="0" rtlCol="0" anchor="t">
            <a:spAutoFit/>
          </a:bodyPr>
          <a:lstStyle/>
          <a:p>
            <a:pPr marL="626111" lvl="1" indent="-313055">
              <a:lnSpc>
                <a:spcPts val="4350"/>
              </a:lnSpc>
              <a:buFont typeface="Arial"/>
              <a:buChar char="•"/>
            </a:pPr>
            <a:r>
              <a:rPr lang="de-DE" sz="2900">
                <a:solidFill>
                  <a:srgbClr val="000000"/>
                </a:solidFill>
                <a:latin typeface="Montserrat"/>
              </a:rPr>
              <a:t>Die Idee: Verwendung von offenen Designs und Technologien, die es Nutzer*innen ermöglichen, Hardware-Komponenten zu entwerfen, zu bauen, zu reparieren und zu teilen</a:t>
            </a:r>
          </a:p>
          <a:p>
            <a:pPr marL="626111" lvl="1" indent="-313055">
              <a:lnSpc>
                <a:spcPts val="4350"/>
              </a:lnSpc>
              <a:buFont typeface="Arial"/>
              <a:buChar char="•"/>
            </a:pPr>
            <a:r>
              <a:rPr lang="de-DE" sz="2900">
                <a:solidFill>
                  <a:srgbClr val="000000"/>
                </a:solidFill>
                <a:latin typeface="Montserrat"/>
              </a:rPr>
              <a:t>Verwendete Lizenzen sind mitunter CERN Open Hardware License, </a:t>
            </a:r>
            <a:r>
              <a:rPr lang="de-DE" sz="2900" err="1">
                <a:solidFill>
                  <a:srgbClr val="000000"/>
                </a:solidFill>
                <a:latin typeface="Montserrat"/>
              </a:rPr>
              <a:t>Solderpad</a:t>
            </a:r>
            <a:r>
              <a:rPr lang="de-DE" sz="2900">
                <a:solidFill>
                  <a:srgbClr val="000000"/>
                </a:solidFill>
                <a:latin typeface="Montserrat"/>
              </a:rPr>
              <a:t> Hardware Licence, GNU GPL, MIT Lizenz und Creative Commons</a:t>
            </a:r>
          </a:p>
        </p:txBody>
      </p:sp>
      <p:sp>
        <p:nvSpPr>
          <p:cNvPr id="7" name="Rectangle 6">
            <a:extLst>
              <a:ext uri="{FF2B5EF4-FFF2-40B4-BE49-F238E27FC236}">
                <a16:creationId xmlns:a16="http://schemas.microsoft.com/office/drawing/2014/main" id="{FC0205A3-4B9A-9BA4-E863-8E206E112748}"/>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2">
            <a:extLst>
              <a:ext uri="{FF2B5EF4-FFF2-40B4-BE49-F238E27FC236}">
                <a16:creationId xmlns:a16="http://schemas.microsoft.com/office/drawing/2014/main" id="{EBACF9F2-4AE2-A491-3DF7-A05949F10E94}"/>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Open Source, Open Access, Open Data</a:t>
            </a:r>
            <a:endParaRPr lang="en-US">
              <a:solidFill>
                <a:schemeClr val="tx1">
                  <a:lumMod val="75000"/>
                  <a:lumOff val="25000"/>
                </a:schemeClr>
              </a:solidFill>
            </a:endParaRPr>
          </a:p>
        </p:txBody>
      </p:sp>
    </p:spTree>
    <p:extLst>
      <p:ext uri="{BB962C8B-B14F-4D97-AF65-F5344CB8AC3E}">
        <p14:creationId xmlns:p14="http://schemas.microsoft.com/office/powerpoint/2010/main" val="1559594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379153">
            <a:off x="-12366415" y="-6578608"/>
            <a:ext cx="17213327" cy="17025545"/>
          </a:xfrm>
          <a:custGeom>
            <a:avLst/>
            <a:gdLst/>
            <a:ahLst/>
            <a:cxnLst/>
            <a:rect l="l" t="t" r="r" b="b"/>
            <a:pathLst>
              <a:path w="17213327" h="17025545">
                <a:moveTo>
                  <a:pt x="0" y="0"/>
                </a:moveTo>
                <a:lnTo>
                  <a:pt x="17213327" y="0"/>
                </a:lnTo>
                <a:lnTo>
                  <a:pt x="17213327" y="17025544"/>
                </a:lnTo>
                <a:lnTo>
                  <a:pt x="0" y="17025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3" name="Group 3"/>
          <p:cNvGrpSpPr>
            <a:grpSpLocks noChangeAspect="1"/>
          </p:cNvGrpSpPr>
          <p:nvPr/>
        </p:nvGrpSpPr>
        <p:grpSpPr>
          <a:xfrm rot="6971331">
            <a:off x="9992569" y="-8450341"/>
            <a:ext cx="14327268" cy="12515424"/>
            <a:chOff x="0" y="0"/>
            <a:chExt cx="5975350" cy="5219700"/>
          </a:xfrm>
        </p:grpSpPr>
        <p:sp>
          <p:nvSpPr>
            <p:cNvPr id="4" name="Freeform 4"/>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ADD6EB"/>
            </a:solidFill>
            <a:ln w="12700">
              <a:noFill/>
            </a:ln>
          </p:spPr>
          <p:txBody>
            <a:bodyPr/>
            <a:lstStyle/>
            <a:p>
              <a:endParaRPr lang="de-DE"/>
            </a:p>
          </p:txBody>
        </p:sp>
      </p:grpSp>
      <p:sp>
        <p:nvSpPr>
          <p:cNvPr id="10" name="TextBox 10"/>
          <p:cNvSpPr txBox="1"/>
          <p:nvPr/>
        </p:nvSpPr>
        <p:spPr>
          <a:xfrm>
            <a:off x="1524000" y="1409700"/>
            <a:ext cx="9053701" cy="3336363"/>
          </a:xfrm>
          <a:prstGeom prst="rect">
            <a:avLst/>
          </a:prstGeom>
        </p:spPr>
        <p:txBody>
          <a:bodyPr lIns="0" tIns="0" rIns="0" bIns="0" rtlCol="0" anchor="t">
            <a:spAutoFit/>
          </a:bodyPr>
          <a:lstStyle/>
          <a:p>
            <a:pPr>
              <a:lnSpc>
                <a:spcPts val="4350"/>
              </a:lnSpc>
            </a:pPr>
            <a:r>
              <a:rPr lang="en-US" sz="4500">
                <a:solidFill>
                  <a:srgbClr val="000000"/>
                </a:solidFill>
                <a:latin typeface="Garamond"/>
                <a:ea typeface="Cormorant Garamond Medium Italics" pitchFamily="2" charset="0"/>
              </a:rPr>
              <a:t>Open Data</a:t>
            </a:r>
          </a:p>
          <a:p>
            <a:pPr>
              <a:lnSpc>
                <a:spcPts val="4350"/>
              </a:lnSpc>
            </a:pPr>
            <a:endParaRPr lang="en-US" sz="4500" i="1">
              <a:solidFill>
                <a:srgbClr val="000000"/>
              </a:solidFill>
              <a:latin typeface="Cormorant Garamond Medium Italics" pitchFamily="2" charset="0"/>
              <a:ea typeface="Cormorant Garamond Medium Italics" pitchFamily="2" charset="0"/>
            </a:endParaRPr>
          </a:p>
          <a:p>
            <a:pPr marL="626110" lvl="1" indent="-313055">
              <a:lnSpc>
                <a:spcPts val="4350"/>
              </a:lnSpc>
              <a:buFont typeface="Arial"/>
              <a:buChar char="•"/>
            </a:pPr>
            <a:r>
              <a:rPr lang="de-DE" sz="2900">
                <a:solidFill>
                  <a:srgbClr val="000000"/>
                </a:solidFill>
                <a:latin typeface="Montserrat"/>
              </a:rPr>
              <a:t>Idee: Daten sollten frei zugänglich und nutzbar sein ohne Einschränkungen durch Urheberrechte oder andere rechtliche Barrieren </a:t>
            </a:r>
          </a:p>
        </p:txBody>
      </p:sp>
      <p:sp>
        <p:nvSpPr>
          <p:cNvPr id="16" name="TextBox 14">
            <a:extLst>
              <a:ext uri="{FF2B5EF4-FFF2-40B4-BE49-F238E27FC236}">
                <a16:creationId xmlns:a16="http://schemas.microsoft.com/office/drawing/2014/main" id="{3AABE38C-FAC0-8C21-40F5-30BA419B844E}"/>
              </a:ext>
            </a:extLst>
          </p:cNvPr>
          <p:cNvSpPr txBox="1"/>
          <p:nvPr/>
        </p:nvSpPr>
        <p:spPr>
          <a:xfrm>
            <a:off x="5596119" y="8516438"/>
            <a:ext cx="11030721" cy="264496"/>
          </a:xfrm>
          <a:prstGeom prst="rect">
            <a:avLst/>
          </a:prstGeom>
        </p:spPr>
        <p:txBody>
          <a:bodyPr wrap="square" lIns="0" tIns="0" rIns="0" bIns="0" rtlCol="0" anchor="t">
            <a:spAutoFit/>
          </a:bodyPr>
          <a:lstStyle/>
          <a:p>
            <a:pPr algn="r">
              <a:lnSpc>
                <a:spcPts val="2255"/>
              </a:lnSpc>
            </a:pPr>
            <a:r>
              <a:rPr lang="en-US" sz="1366">
                <a:solidFill>
                  <a:srgbClr val="000000"/>
                </a:solidFill>
                <a:latin typeface="Montserrat"/>
              </a:rPr>
              <a:t>(</a:t>
            </a:r>
            <a:r>
              <a:rPr lang="en-US" sz="1366" err="1">
                <a:solidFill>
                  <a:srgbClr val="000000"/>
                </a:solidFill>
                <a:latin typeface="Montserrat"/>
              </a:rPr>
              <a:t>vgl</a:t>
            </a:r>
            <a:r>
              <a:rPr lang="en-US" sz="1366">
                <a:solidFill>
                  <a:srgbClr val="000000"/>
                </a:solidFill>
                <a:latin typeface="Montserrat"/>
              </a:rPr>
              <a:t>. </a:t>
            </a:r>
            <a:r>
              <a:rPr lang="en-US" sz="1366" err="1">
                <a:solidFill>
                  <a:srgbClr val="000000"/>
                </a:solidFill>
                <a:latin typeface="Montserrat"/>
              </a:rPr>
              <a:t>Carbonell</a:t>
            </a:r>
            <a:r>
              <a:rPr lang="en-US" sz="1366">
                <a:solidFill>
                  <a:srgbClr val="000000"/>
                </a:solidFill>
                <a:latin typeface="Montserrat"/>
              </a:rPr>
              <a:t>, 2016: 2; </a:t>
            </a:r>
            <a:r>
              <a:rPr lang="en-US" sz="1366" err="1">
                <a:solidFill>
                  <a:srgbClr val="000000"/>
                </a:solidFill>
                <a:latin typeface="Montserrat"/>
              </a:rPr>
              <a:t>Allemang</a:t>
            </a:r>
            <a:r>
              <a:rPr lang="en-US" sz="1366">
                <a:solidFill>
                  <a:srgbClr val="000000"/>
                </a:solidFill>
                <a:latin typeface="Montserrat"/>
              </a:rPr>
              <a:t> &amp; </a:t>
            </a:r>
            <a:r>
              <a:rPr lang="en-US" sz="1366" err="1">
                <a:solidFill>
                  <a:srgbClr val="000000"/>
                </a:solidFill>
                <a:latin typeface="Montserrat"/>
              </a:rPr>
              <a:t>Teegarden</a:t>
            </a:r>
            <a:r>
              <a:rPr lang="en-US" sz="1366">
                <a:solidFill>
                  <a:srgbClr val="000000"/>
                </a:solidFill>
                <a:latin typeface="Montserrat"/>
              </a:rPr>
              <a:t>, 2016: 6)</a:t>
            </a:r>
            <a:endParaRPr lang="de-DE" sz="1366">
              <a:solidFill>
                <a:srgbClr val="000000"/>
              </a:solidFill>
              <a:latin typeface="Montserrat"/>
            </a:endParaRPr>
          </a:p>
        </p:txBody>
      </p:sp>
      <p:sp>
        <p:nvSpPr>
          <p:cNvPr id="5" name="TextBox 10">
            <a:extLst>
              <a:ext uri="{FF2B5EF4-FFF2-40B4-BE49-F238E27FC236}">
                <a16:creationId xmlns:a16="http://schemas.microsoft.com/office/drawing/2014/main" id="{98F7E8AF-F030-8739-9AEE-E9303CAD26F4}"/>
              </a:ext>
            </a:extLst>
          </p:cNvPr>
          <p:cNvSpPr txBox="1"/>
          <p:nvPr/>
        </p:nvSpPr>
        <p:spPr>
          <a:xfrm>
            <a:off x="1524000" y="4828567"/>
            <a:ext cx="15087600" cy="3336363"/>
          </a:xfrm>
          <a:prstGeom prst="rect">
            <a:avLst/>
          </a:prstGeom>
        </p:spPr>
        <p:txBody>
          <a:bodyPr wrap="square" lIns="0" tIns="0" rIns="0" bIns="0" rtlCol="0" anchor="t">
            <a:spAutoFit/>
          </a:bodyPr>
          <a:lstStyle/>
          <a:p>
            <a:pPr marL="626111" lvl="1" indent="-313055">
              <a:lnSpc>
                <a:spcPts val="4350"/>
              </a:lnSpc>
              <a:buFont typeface="Arial"/>
              <a:buChar char="•"/>
            </a:pPr>
            <a:r>
              <a:rPr lang="de-DE" sz="2900">
                <a:solidFill>
                  <a:srgbClr val="000000"/>
                </a:solidFill>
                <a:latin typeface="Montserrat"/>
              </a:rPr>
              <a:t>Open Data und öffentlich finanzierte Datenanalysetools können Machtasymmetrien abschwächen, die sich durch die Ansammlung proprietärer landwirtschaftlicher Big Data durch Großkonzerne ergeben </a:t>
            </a:r>
          </a:p>
          <a:p>
            <a:pPr marL="626111" lvl="1" indent="-313055">
              <a:lnSpc>
                <a:spcPts val="4350"/>
              </a:lnSpc>
              <a:buFont typeface="Arial"/>
              <a:buChar char="•"/>
            </a:pPr>
            <a:r>
              <a:rPr lang="de-DE" sz="2900">
                <a:solidFill>
                  <a:srgbClr val="000000"/>
                </a:solidFill>
                <a:latin typeface="Montserrat"/>
              </a:rPr>
              <a:t>Relevante Daten umfassen u. a.: Wetter, Boden, Markt, geologische Beschaffenheiten, Best </a:t>
            </a:r>
            <a:r>
              <a:rPr lang="de-DE" sz="2900" err="1">
                <a:solidFill>
                  <a:srgbClr val="000000"/>
                </a:solidFill>
                <a:latin typeface="Montserrat"/>
              </a:rPr>
              <a:t>practices</a:t>
            </a:r>
            <a:r>
              <a:rPr lang="de-DE" sz="2900">
                <a:solidFill>
                  <a:srgbClr val="000000"/>
                </a:solidFill>
                <a:latin typeface="Montserrat"/>
              </a:rPr>
              <a:t>, Ernteerträge, Schädlinge, regionale Ertragsschwankungen, Klimaentwicklungen, Produkte und Lieferketten</a:t>
            </a:r>
          </a:p>
        </p:txBody>
      </p:sp>
      <p:sp>
        <p:nvSpPr>
          <p:cNvPr id="8" name="Rectangle 7">
            <a:extLst>
              <a:ext uri="{FF2B5EF4-FFF2-40B4-BE49-F238E27FC236}">
                <a16:creationId xmlns:a16="http://schemas.microsoft.com/office/drawing/2014/main" id="{0B147C0F-2BEE-B5B5-6D43-38C31B69CF96}"/>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2">
            <a:extLst>
              <a:ext uri="{FF2B5EF4-FFF2-40B4-BE49-F238E27FC236}">
                <a16:creationId xmlns:a16="http://schemas.microsoft.com/office/drawing/2014/main" id="{0621EE35-2689-E369-6037-B9255120F086}"/>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Open Source, Open Access, Open Data</a:t>
            </a:r>
            <a:endParaRPr lang="en-US">
              <a:solidFill>
                <a:schemeClr val="tx1">
                  <a:lumMod val="75000"/>
                  <a:lumOff val="25000"/>
                </a:schemeClr>
              </a:solidFill>
            </a:endParaRPr>
          </a:p>
        </p:txBody>
      </p:sp>
    </p:spTree>
    <p:extLst>
      <p:ext uri="{BB962C8B-B14F-4D97-AF65-F5344CB8AC3E}">
        <p14:creationId xmlns:p14="http://schemas.microsoft.com/office/powerpoint/2010/main" val="3761624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98F7E8AF-F030-8739-9AEE-E9303CAD26F4}"/>
              </a:ext>
            </a:extLst>
          </p:cNvPr>
          <p:cNvSpPr txBox="1"/>
          <p:nvPr/>
        </p:nvSpPr>
        <p:spPr>
          <a:xfrm>
            <a:off x="1524000" y="5370028"/>
            <a:ext cx="15087600" cy="2821285"/>
          </a:xfrm>
          <a:prstGeom prst="rect">
            <a:avLst/>
          </a:prstGeom>
        </p:spPr>
        <p:txBody>
          <a:bodyPr wrap="square" lIns="0" tIns="0" rIns="0" bIns="0" rtlCol="0" anchor="t">
            <a:spAutoFit/>
          </a:bodyPr>
          <a:lstStyle/>
          <a:p>
            <a:pPr marL="626111" lvl="1" indent="-313055">
              <a:lnSpc>
                <a:spcPts val="4350"/>
              </a:lnSpc>
              <a:buFont typeface="Arial"/>
              <a:buChar char="•"/>
            </a:pPr>
            <a:r>
              <a:rPr lang="de-DE" sz="2900">
                <a:solidFill>
                  <a:srgbClr val="000000"/>
                </a:solidFill>
                <a:latin typeface="Montserrat"/>
              </a:rPr>
              <a:t>Open Access: Publikationen, die digital, online, kostenfrei und weitgehend frei von Restriktionen durch Copyright oder Lizenzen sind</a:t>
            </a:r>
          </a:p>
          <a:p>
            <a:pPr marL="1083311" lvl="2" indent="-313055">
              <a:lnSpc>
                <a:spcPts val="4350"/>
              </a:lnSpc>
              <a:buFont typeface="Arial"/>
              <a:buChar char="•"/>
            </a:pPr>
            <a:r>
              <a:rPr lang="de-DE" sz="2900">
                <a:solidFill>
                  <a:srgbClr val="000000"/>
                </a:solidFill>
                <a:latin typeface="Montserrat"/>
              </a:rPr>
              <a:t>Kostenfreier Zugang gewährleistet den offenen Zugang (anders als bei anderen Bewegungen)</a:t>
            </a:r>
          </a:p>
          <a:p>
            <a:pPr marL="626111" lvl="1" indent="-313055">
              <a:lnSpc>
                <a:spcPts val="4350"/>
              </a:lnSpc>
              <a:buFont typeface="Arial"/>
              <a:buChar char="•"/>
            </a:pPr>
            <a:r>
              <a:rPr lang="de-DE" sz="2900">
                <a:solidFill>
                  <a:srgbClr val="000000"/>
                </a:solidFill>
                <a:latin typeface="Montserrat"/>
              </a:rPr>
              <a:t>Open Knowledge: Wissen, auf das frei zugegriffen sowie das frei genutzt, verändert und geteilt werden darf</a:t>
            </a:r>
          </a:p>
        </p:txBody>
      </p:sp>
      <p:sp>
        <p:nvSpPr>
          <p:cNvPr id="2" name="Freeform 2"/>
          <p:cNvSpPr/>
          <p:nvPr/>
        </p:nvSpPr>
        <p:spPr>
          <a:xfrm rot="3379153">
            <a:off x="-12366415" y="-6578608"/>
            <a:ext cx="17213327" cy="17025545"/>
          </a:xfrm>
          <a:custGeom>
            <a:avLst/>
            <a:gdLst/>
            <a:ahLst/>
            <a:cxnLst/>
            <a:rect l="l" t="t" r="r" b="b"/>
            <a:pathLst>
              <a:path w="17213327" h="17025545">
                <a:moveTo>
                  <a:pt x="0" y="0"/>
                </a:moveTo>
                <a:lnTo>
                  <a:pt x="17213327" y="0"/>
                </a:lnTo>
                <a:lnTo>
                  <a:pt x="17213327" y="17025544"/>
                </a:lnTo>
                <a:lnTo>
                  <a:pt x="0" y="17025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3" name="Group 3"/>
          <p:cNvGrpSpPr>
            <a:grpSpLocks noChangeAspect="1"/>
          </p:cNvGrpSpPr>
          <p:nvPr/>
        </p:nvGrpSpPr>
        <p:grpSpPr>
          <a:xfrm rot="6971331">
            <a:off x="10768946" y="-7307341"/>
            <a:ext cx="14327268" cy="12515424"/>
            <a:chOff x="0" y="0"/>
            <a:chExt cx="5975350" cy="5219700"/>
          </a:xfrm>
        </p:grpSpPr>
        <p:sp>
          <p:nvSpPr>
            <p:cNvPr id="4" name="Freeform 4"/>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ADD6EB"/>
            </a:solidFill>
            <a:ln w="12700">
              <a:noFill/>
            </a:ln>
          </p:spPr>
          <p:txBody>
            <a:bodyPr/>
            <a:lstStyle/>
            <a:p>
              <a:endParaRPr lang="de-DE"/>
            </a:p>
          </p:txBody>
        </p:sp>
      </p:grpSp>
      <p:sp>
        <p:nvSpPr>
          <p:cNvPr id="10" name="TextBox 10"/>
          <p:cNvSpPr txBox="1"/>
          <p:nvPr/>
        </p:nvSpPr>
        <p:spPr>
          <a:xfrm>
            <a:off x="1524000" y="1409700"/>
            <a:ext cx="9601200" cy="3900620"/>
          </a:xfrm>
          <a:prstGeom prst="rect">
            <a:avLst/>
          </a:prstGeom>
        </p:spPr>
        <p:txBody>
          <a:bodyPr wrap="square" lIns="0" tIns="0" rIns="0" bIns="0" rtlCol="0" anchor="t">
            <a:spAutoFit/>
          </a:bodyPr>
          <a:lstStyle/>
          <a:p>
            <a:pPr>
              <a:lnSpc>
                <a:spcPts val="4350"/>
              </a:lnSpc>
            </a:pPr>
            <a:r>
              <a:rPr lang="en-US" sz="4500">
                <a:solidFill>
                  <a:srgbClr val="000000"/>
                </a:solidFill>
                <a:latin typeface="Garamond"/>
                <a:ea typeface="Cormorant Garamond Medium Italics" pitchFamily="2" charset="0"/>
              </a:rPr>
              <a:t>Open Science, Open Access, </a:t>
            </a:r>
          </a:p>
          <a:p>
            <a:pPr>
              <a:lnSpc>
                <a:spcPts val="4350"/>
              </a:lnSpc>
            </a:pPr>
            <a:r>
              <a:rPr lang="en-US" sz="4500">
                <a:solidFill>
                  <a:srgbClr val="000000"/>
                </a:solidFill>
                <a:latin typeface="Garamond"/>
                <a:ea typeface="Cormorant Garamond Medium Italics" pitchFamily="2" charset="0"/>
              </a:rPr>
              <a:t>Open Knowledge</a:t>
            </a:r>
          </a:p>
          <a:p>
            <a:pPr>
              <a:lnSpc>
                <a:spcPts val="4350"/>
              </a:lnSpc>
            </a:pPr>
            <a:endParaRPr lang="en-US" sz="4500" i="1">
              <a:solidFill>
                <a:srgbClr val="000000"/>
              </a:solidFill>
              <a:latin typeface="Cormorant Garamond Medium Italics" pitchFamily="2" charset="0"/>
              <a:ea typeface="Cormorant Garamond Medium Italics" pitchFamily="2" charset="0"/>
            </a:endParaRPr>
          </a:p>
          <a:p>
            <a:pPr marL="626110" lvl="1" indent="-313055">
              <a:lnSpc>
                <a:spcPts val="4350"/>
              </a:lnSpc>
              <a:buFont typeface="Arial"/>
              <a:buChar char="•"/>
            </a:pPr>
            <a:r>
              <a:rPr lang="de-DE" sz="2900">
                <a:solidFill>
                  <a:srgbClr val="000000"/>
                </a:solidFill>
                <a:latin typeface="Montserrat"/>
              </a:rPr>
              <a:t>Open Science: Öffnung des wissenschaftlichen Forschungsprozesses durch den offenen Zugang zu Forschungsdaten, -methoden und -ergebnissen</a:t>
            </a:r>
          </a:p>
        </p:txBody>
      </p:sp>
      <p:sp>
        <p:nvSpPr>
          <p:cNvPr id="16" name="TextBox 14">
            <a:extLst>
              <a:ext uri="{FF2B5EF4-FFF2-40B4-BE49-F238E27FC236}">
                <a16:creationId xmlns:a16="http://schemas.microsoft.com/office/drawing/2014/main" id="{3AABE38C-FAC0-8C21-40F5-30BA419B844E}"/>
              </a:ext>
            </a:extLst>
          </p:cNvPr>
          <p:cNvSpPr txBox="1"/>
          <p:nvPr/>
        </p:nvSpPr>
        <p:spPr>
          <a:xfrm>
            <a:off x="5580879" y="8501603"/>
            <a:ext cx="11030721" cy="264496"/>
          </a:xfrm>
          <a:prstGeom prst="rect">
            <a:avLst/>
          </a:prstGeom>
        </p:spPr>
        <p:txBody>
          <a:bodyPr wrap="square" lIns="0" tIns="0" rIns="0" bIns="0" rtlCol="0" anchor="t">
            <a:spAutoFit/>
          </a:bodyPr>
          <a:lstStyle/>
          <a:p>
            <a:pPr algn="r">
              <a:lnSpc>
                <a:spcPts val="2255"/>
              </a:lnSpc>
            </a:pPr>
            <a:r>
              <a:rPr lang="en-US" sz="1366" err="1">
                <a:solidFill>
                  <a:srgbClr val="000000"/>
                </a:solidFill>
                <a:latin typeface="Montserrat"/>
              </a:rPr>
              <a:t>vgl</a:t>
            </a:r>
            <a:r>
              <a:rPr lang="en-US" sz="1366">
                <a:solidFill>
                  <a:srgbClr val="000000"/>
                </a:solidFill>
                <a:latin typeface="Montserrat"/>
              </a:rPr>
              <a:t>. Vicente-</a:t>
            </a:r>
            <a:r>
              <a:rPr lang="en-US" sz="1366" err="1">
                <a:solidFill>
                  <a:srgbClr val="000000"/>
                </a:solidFill>
                <a:latin typeface="Montserrat"/>
              </a:rPr>
              <a:t>Saez</a:t>
            </a:r>
            <a:r>
              <a:rPr lang="en-US" sz="1366">
                <a:solidFill>
                  <a:srgbClr val="000000"/>
                </a:solidFill>
                <a:latin typeface="Montserrat"/>
              </a:rPr>
              <a:t> &amp; Martinez-Fuentes, 2018; </a:t>
            </a:r>
            <a:r>
              <a:rPr lang="en-US" sz="1366" err="1">
                <a:solidFill>
                  <a:srgbClr val="000000"/>
                </a:solidFill>
                <a:latin typeface="Montserrat"/>
              </a:rPr>
              <a:t>Suber</a:t>
            </a:r>
            <a:r>
              <a:rPr lang="en-US" sz="1366">
                <a:solidFill>
                  <a:srgbClr val="000000"/>
                </a:solidFill>
                <a:latin typeface="Montserrat"/>
              </a:rPr>
              <a:t>, 2012: 4; </a:t>
            </a:r>
            <a:endParaRPr lang="de-DE" sz="1366">
              <a:solidFill>
                <a:srgbClr val="000000"/>
              </a:solidFill>
              <a:latin typeface="Montserrat"/>
            </a:endParaRPr>
          </a:p>
        </p:txBody>
      </p:sp>
      <p:sp>
        <p:nvSpPr>
          <p:cNvPr id="8" name="Rectangle 7">
            <a:extLst>
              <a:ext uri="{FF2B5EF4-FFF2-40B4-BE49-F238E27FC236}">
                <a16:creationId xmlns:a16="http://schemas.microsoft.com/office/drawing/2014/main" id="{3D8A42F5-BFC0-23D8-61D6-744BDB031E09}"/>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2">
            <a:extLst>
              <a:ext uri="{FF2B5EF4-FFF2-40B4-BE49-F238E27FC236}">
                <a16:creationId xmlns:a16="http://schemas.microsoft.com/office/drawing/2014/main" id="{AABC3FE0-1398-E6D7-5872-2AB52CCE3882}"/>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Open Source, Open Access, Open Data</a:t>
            </a:r>
            <a:endParaRPr lang="en-US">
              <a:solidFill>
                <a:schemeClr val="tx1">
                  <a:lumMod val="75000"/>
                  <a:lumOff val="25000"/>
                </a:schemeClr>
              </a:solidFill>
            </a:endParaRPr>
          </a:p>
        </p:txBody>
      </p:sp>
    </p:spTree>
    <p:extLst>
      <p:ext uri="{BB962C8B-B14F-4D97-AF65-F5344CB8AC3E}">
        <p14:creationId xmlns:p14="http://schemas.microsoft.com/office/powerpoint/2010/main" val="29207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861386">
            <a:off x="13372532" y="-1045264"/>
            <a:ext cx="10983754" cy="7518960"/>
          </a:xfrm>
          <a:custGeom>
            <a:avLst/>
            <a:gdLst/>
            <a:ahLst/>
            <a:cxnLst/>
            <a:rect l="l" t="t" r="r" b="b"/>
            <a:pathLst>
              <a:path w="10983754" h="7518960">
                <a:moveTo>
                  <a:pt x="0" y="0"/>
                </a:moveTo>
                <a:lnTo>
                  <a:pt x="10983754" y="0"/>
                </a:lnTo>
                <a:lnTo>
                  <a:pt x="10983754" y="7518960"/>
                </a:lnTo>
                <a:lnTo>
                  <a:pt x="0" y="751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3" name="Group 3"/>
          <p:cNvGrpSpPr>
            <a:grpSpLocks noChangeAspect="1"/>
          </p:cNvGrpSpPr>
          <p:nvPr/>
        </p:nvGrpSpPr>
        <p:grpSpPr>
          <a:xfrm>
            <a:off x="-1532442" y="4076700"/>
            <a:ext cx="6026649" cy="7467600"/>
            <a:chOff x="30480" y="591820"/>
            <a:chExt cx="12736830" cy="12259310"/>
          </a:xfrm>
          <a:blipFill>
            <a:blip r:embed="rId4">
              <a:extLst>
                <a:ext uri="{28A0092B-C50C-407E-A947-70E740481C1C}">
                  <a14:useLocalDpi xmlns:a14="http://schemas.microsoft.com/office/drawing/2010/main" val="0"/>
                </a:ext>
              </a:extLst>
            </a:blip>
            <a:stretch>
              <a:fillRect/>
            </a:stretch>
          </a:blipFill>
        </p:grpSpPr>
        <p:sp>
          <p:nvSpPr>
            <p:cNvPr id="4" name="Freeform 4"/>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grpFill/>
          </p:spPr>
          <p:txBody>
            <a:bodyPr/>
            <a:lstStyle/>
            <a:p>
              <a:endParaRPr lang="de-DE"/>
            </a:p>
          </p:txBody>
        </p:sp>
      </p:grpSp>
      <p:sp>
        <p:nvSpPr>
          <p:cNvPr id="5" name="Freeform 5"/>
          <p:cNvSpPr/>
          <p:nvPr/>
        </p:nvSpPr>
        <p:spPr>
          <a:xfrm rot="-1353376">
            <a:off x="-3155989" y="-4990860"/>
            <a:ext cx="8159740" cy="8070725"/>
          </a:xfrm>
          <a:custGeom>
            <a:avLst/>
            <a:gdLst/>
            <a:ahLst/>
            <a:cxnLst/>
            <a:rect l="l" t="t" r="r" b="b"/>
            <a:pathLst>
              <a:path w="8159740" h="8070725">
                <a:moveTo>
                  <a:pt x="0" y="0"/>
                </a:moveTo>
                <a:lnTo>
                  <a:pt x="8159740" y="0"/>
                </a:lnTo>
                <a:lnTo>
                  <a:pt x="8159740" y="8070724"/>
                </a:lnTo>
                <a:lnTo>
                  <a:pt x="0" y="80707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6" name="TextBox 6"/>
          <p:cNvSpPr txBox="1"/>
          <p:nvPr/>
        </p:nvSpPr>
        <p:spPr>
          <a:xfrm>
            <a:off x="4813432" y="1028700"/>
            <a:ext cx="10906764" cy="5480924"/>
          </a:xfrm>
          <a:prstGeom prst="rect">
            <a:avLst/>
          </a:prstGeom>
        </p:spPr>
        <p:txBody>
          <a:bodyPr wrap="square" lIns="0" tIns="0" rIns="0" bIns="0" rtlCol="0" anchor="t">
            <a:spAutoFit/>
          </a:bodyPr>
          <a:lstStyle/>
          <a:p>
            <a:pPr algn="ctr">
              <a:lnSpc>
                <a:spcPts val="6186"/>
              </a:lnSpc>
            </a:pPr>
            <a:r>
              <a:rPr lang="en-US" sz="3600">
                <a:solidFill>
                  <a:srgbClr val="000000"/>
                </a:solidFill>
                <a:latin typeface="Montserrat" panose="00000500000000000000" pitchFamily="2" charset="0"/>
              </a:rPr>
              <a:t>„</a:t>
            </a:r>
            <a:r>
              <a:rPr lang="de-DE" sz="3600">
                <a:solidFill>
                  <a:srgbClr val="000000"/>
                </a:solidFill>
                <a:latin typeface="Montserrat" panose="00000500000000000000" pitchFamily="2" charset="0"/>
              </a:rPr>
              <a:t>Die Ernährung und insbesondere</a:t>
            </a:r>
          </a:p>
          <a:p>
            <a:pPr algn="ctr">
              <a:lnSpc>
                <a:spcPts val="6186"/>
              </a:lnSpc>
            </a:pPr>
            <a:r>
              <a:rPr lang="de-DE" sz="3600">
                <a:solidFill>
                  <a:srgbClr val="000000"/>
                </a:solidFill>
                <a:latin typeface="Montserrat" panose="00000500000000000000" pitchFamily="2" charset="0"/>
              </a:rPr>
              <a:t>die Mahlzeit kann als ein ["</a:t>
            </a:r>
            <a:r>
              <a:rPr lang="de-DE" sz="3600" err="1">
                <a:solidFill>
                  <a:srgbClr val="000000"/>
                </a:solidFill>
                <a:latin typeface="Montserrat" panose="00000500000000000000" pitchFamily="2" charset="0"/>
              </a:rPr>
              <a:t>phénomène</a:t>
            </a:r>
            <a:r>
              <a:rPr lang="de-DE" sz="3600">
                <a:solidFill>
                  <a:srgbClr val="000000"/>
                </a:solidFill>
                <a:latin typeface="Montserrat" panose="00000500000000000000" pitchFamily="2" charset="0"/>
              </a:rPr>
              <a:t> social total" (soziales Totalphänomen)] begriffen werden, mit Bedeutung</a:t>
            </a:r>
          </a:p>
          <a:p>
            <a:pPr algn="ctr">
              <a:lnSpc>
                <a:spcPts val="6186"/>
              </a:lnSpc>
            </a:pPr>
            <a:r>
              <a:rPr lang="de-DE" sz="3600">
                <a:solidFill>
                  <a:srgbClr val="000000"/>
                </a:solidFill>
                <a:latin typeface="Montserrat" panose="00000500000000000000" pitchFamily="2" charset="0"/>
              </a:rPr>
              <a:t>u. a. in wirtschaftlicher, politischer, religiöser, rechtlicher, kultureller, ästhetischer und sozialmorphologischer Hinsicht.“</a:t>
            </a:r>
            <a:endParaRPr lang="en-US" sz="800">
              <a:solidFill>
                <a:srgbClr val="000000"/>
              </a:solidFill>
              <a:latin typeface="Montserrat" panose="00000500000000000000" pitchFamily="2" charset="0"/>
            </a:endParaRPr>
          </a:p>
        </p:txBody>
      </p:sp>
      <p:sp>
        <p:nvSpPr>
          <p:cNvPr id="7" name="Freeform 7"/>
          <p:cNvSpPr/>
          <p:nvPr/>
        </p:nvSpPr>
        <p:spPr>
          <a:xfrm>
            <a:off x="8612061" y="8003079"/>
            <a:ext cx="3144351" cy="1407621"/>
          </a:xfrm>
          <a:custGeom>
            <a:avLst/>
            <a:gdLst/>
            <a:ahLst/>
            <a:cxnLst/>
            <a:rect l="l" t="t" r="r" b="b"/>
            <a:pathLst>
              <a:path w="3144351" h="1407621">
                <a:moveTo>
                  <a:pt x="0" y="0"/>
                </a:moveTo>
                <a:lnTo>
                  <a:pt x="3144351" y="0"/>
                </a:lnTo>
                <a:lnTo>
                  <a:pt x="3144351" y="1407621"/>
                </a:lnTo>
                <a:lnTo>
                  <a:pt x="0" y="14076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9" name="Textfeld 8">
            <a:extLst>
              <a:ext uri="{FF2B5EF4-FFF2-40B4-BE49-F238E27FC236}">
                <a16:creationId xmlns:a16="http://schemas.microsoft.com/office/drawing/2014/main" id="{390C390F-F1ED-2AA5-A740-F6892F892449}"/>
              </a:ext>
            </a:extLst>
          </p:cNvPr>
          <p:cNvSpPr txBox="1"/>
          <p:nvPr/>
        </p:nvSpPr>
        <p:spPr>
          <a:xfrm>
            <a:off x="1800996" y="6816350"/>
            <a:ext cx="13919200" cy="540404"/>
          </a:xfrm>
          <a:prstGeom prst="rect">
            <a:avLst/>
          </a:prstGeom>
          <a:noFill/>
        </p:spPr>
        <p:txBody>
          <a:bodyPr wrap="square">
            <a:spAutoFit/>
          </a:bodyPr>
          <a:lstStyle/>
          <a:p>
            <a:pPr algn="r">
              <a:lnSpc>
                <a:spcPts val="3952"/>
              </a:lnSpc>
            </a:pPr>
            <a:r>
              <a:rPr lang="en-US" sz="2000">
                <a:solidFill>
                  <a:srgbClr val="000000"/>
                </a:solidFill>
                <a:latin typeface="Montserrat" panose="00000500000000000000" pitchFamily="2" charset="0"/>
              </a:rPr>
              <a:t>(Bayer et.al. 1999: 19)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DD6EB"/>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0B444527-A872-8E30-0034-3B641E47BAA5}"/>
              </a:ext>
            </a:extLst>
          </p:cNvPr>
          <p:cNvSpPr txBox="1"/>
          <p:nvPr/>
        </p:nvSpPr>
        <p:spPr>
          <a:xfrm>
            <a:off x="3791436" y="3855197"/>
            <a:ext cx="10728233" cy="260218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a:solidFill>
                  <a:schemeClr val="bg1"/>
                </a:solidFill>
                <a:latin typeface="Garamond"/>
              </a:rPr>
              <a:t>3. Handlungsoptionen für Konsument*innen</a:t>
            </a:r>
            <a:endParaRPr lang="de-DE" sz="7450">
              <a:solidFill>
                <a:schemeClr val="bg1"/>
              </a:solidFill>
              <a:latin typeface="Garamond"/>
              <a:cs typeface="Calibri"/>
            </a:endParaRPr>
          </a:p>
        </p:txBody>
      </p:sp>
    </p:spTree>
    <p:extLst>
      <p:ext uri="{BB962C8B-B14F-4D97-AF65-F5344CB8AC3E}">
        <p14:creationId xmlns:p14="http://schemas.microsoft.com/office/powerpoint/2010/main" val="1947665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23544">
            <a:off x="-3436660" y="-3792373"/>
            <a:ext cx="8605488" cy="6430647"/>
          </a:xfrm>
          <a:custGeom>
            <a:avLst/>
            <a:gdLst/>
            <a:ahLst/>
            <a:cxnLst/>
            <a:rect l="l" t="t" r="r" b="b"/>
            <a:pathLst>
              <a:path w="8605488" h="6430647">
                <a:moveTo>
                  <a:pt x="0" y="0"/>
                </a:moveTo>
                <a:lnTo>
                  <a:pt x="8605488" y="0"/>
                </a:lnTo>
                <a:lnTo>
                  <a:pt x="8605488" y="6430646"/>
                </a:lnTo>
                <a:lnTo>
                  <a:pt x="0" y="6430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5" name="TextBox 5"/>
          <p:cNvSpPr txBox="1"/>
          <p:nvPr/>
        </p:nvSpPr>
        <p:spPr>
          <a:xfrm>
            <a:off x="1441809" y="7632708"/>
            <a:ext cx="8251027" cy="547289"/>
          </a:xfrm>
          <a:prstGeom prst="rect">
            <a:avLst/>
          </a:prstGeom>
        </p:spPr>
        <p:txBody>
          <a:bodyPr lIns="0" tIns="0" rIns="0" bIns="0" rtlCol="0" anchor="t">
            <a:spAutoFit/>
          </a:bodyPr>
          <a:lstStyle/>
          <a:p>
            <a:pPr algn="ctr">
              <a:lnSpc>
                <a:spcPts val="4662"/>
              </a:lnSpc>
            </a:pPr>
            <a:r>
              <a:rPr lang="de-DE" sz="2914">
                <a:solidFill>
                  <a:srgbClr val="000000"/>
                </a:solidFill>
                <a:latin typeface="Montserrat"/>
              </a:rPr>
              <a:t> Bewusst konsumieren/Einkaufen</a:t>
            </a:r>
          </a:p>
        </p:txBody>
      </p:sp>
      <p:sp>
        <p:nvSpPr>
          <p:cNvPr id="6" name="TextBox 6"/>
          <p:cNvSpPr txBox="1"/>
          <p:nvPr/>
        </p:nvSpPr>
        <p:spPr>
          <a:xfrm>
            <a:off x="11248664" y="4428690"/>
            <a:ext cx="2795496" cy="547289"/>
          </a:xfrm>
          <a:prstGeom prst="rect">
            <a:avLst/>
          </a:prstGeom>
        </p:spPr>
        <p:txBody>
          <a:bodyPr lIns="0" tIns="0" rIns="0" bIns="0" rtlCol="0" anchor="t">
            <a:spAutoFit/>
          </a:bodyPr>
          <a:lstStyle/>
          <a:p>
            <a:pPr algn="ctr">
              <a:lnSpc>
                <a:spcPts val="4662"/>
              </a:lnSpc>
            </a:pPr>
            <a:r>
              <a:rPr lang="de-DE" sz="2914">
                <a:solidFill>
                  <a:srgbClr val="000000"/>
                </a:solidFill>
                <a:latin typeface="Montserrat"/>
              </a:rPr>
              <a:t>Mitbestimmen</a:t>
            </a:r>
          </a:p>
        </p:txBody>
      </p:sp>
      <p:sp>
        <p:nvSpPr>
          <p:cNvPr id="7" name="TextBox 7"/>
          <p:cNvSpPr txBox="1"/>
          <p:nvPr/>
        </p:nvSpPr>
        <p:spPr>
          <a:xfrm>
            <a:off x="8733299" y="7632709"/>
            <a:ext cx="7826225" cy="547289"/>
          </a:xfrm>
          <a:prstGeom prst="rect">
            <a:avLst/>
          </a:prstGeom>
        </p:spPr>
        <p:txBody>
          <a:bodyPr lIns="0" tIns="0" rIns="0" bIns="0" rtlCol="0" anchor="t">
            <a:spAutoFit/>
          </a:bodyPr>
          <a:lstStyle/>
          <a:p>
            <a:pPr algn="ctr">
              <a:lnSpc>
                <a:spcPts val="4662"/>
              </a:lnSpc>
            </a:pPr>
            <a:r>
              <a:rPr lang="de-DE" sz="2914">
                <a:solidFill>
                  <a:srgbClr val="000000"/>
                </a:solidFill>
                <a:latin typeface="Montserrat"/>
              </a:rPr>
              <a:t>Anbauen/Engagieren</a:t>
            </a:r>
          </a:p>
        </p:txBody>
      </p:sp>
      <p:sp>
        <p:nvSpPr>
          <p:cNvPr id="8" name="TextBox 8"/>
          <p:cNvSpPr txBox="1"/>
          <p:nvPr/>
        </p:nvSpPr>
        <p:spPr>
          <a:xfrm>
            <a:off x="2671642" y="4428690"/>
            <a:ext cx="5791363" cy="547289"/>
          </a:xfrm>
          <a:prstGeom prst="rect">
            <a:avLst/>
          </a:prstGeom>
        </p:spPr>
        <p:txBody>
          <a:bodyPr lIns="0" tIns="0" rIns="0" bIns="0" rtlCol="0" anchor="t">
            <a:spAutoFit/>
          </a:bodyPr>
          <a:lstStyle/>
          <a:p>
            <a:pPr algn="ctr">
              <a:lnSpc>
                <a:spcPts val="4662"/>
              </a:lnSpc>
            </a:pPr>
            <a:r>
              <a:rPr lang="de-DE" sz="2914">
                <a:solidFill>
                  <a:srgbClr val="000000"/>
                </a:solidFill>
                <a:latin typeface="Montserrat"/>
              </a:rPr>
              <a:t> Investieren/Spenden</a:t>
            </a:r>
          </a:p>
        </p:txBody>
      </p:sp>
      <p:pic>
        <p:nvPicPr>
          <p:cNvPr id="14" name="Grafik 13">
            <a:extLst>
              <a:ext uri="{FF2B5EF4-FFF2-40B4-BE49-F238E27FC236}">
                <a16:creationId xmlns:a16="http://schemas.microsoft.com/office/drawing/2014/main" id="{C1A95740-69AE-E208-368B-221A0DB75BEE}"/>
              </a:ext>
            </a:extLst>
          </p:cNvPr>
          <p:cNvPicPr>
            <a:picLocks noChangeAspect="1"/>
          </p:cNvPicPr>
          <p:nvPr/>
        </p:nvPicPr>
        <p:blipFill>
          <a:blip r:embed="rId4"/>
          <a:stretch>
            <a:fillRect/>
          </a:stretch>
        </p:blipFill>
        <p:spPr>
          <a:xfrm>
            <a:off x="11689269" y="2287128"/>
            <a:ext cx="1914286" cy="1914286"/>
          </a:xfrm>
          <a:prstGeom prst="rect">
            <a:avLst/>
          </a:prstGeom>
        </p:spPr>
      </p:pic>
      <p:pic>
        <p:nvPicPr>
          <p:cNvPr id="16" name="Grafik 15">
            <a:extLst>
              <a:ext uri="{FF2B5EF4-FFF2-40B4-BE49-F238E27FC236}">
                <a16:creationId xmlns:a16="http://schemas.microsoft.com/office/drawing/2014/main" id="{5360A8B4-064B-290F-848D-A02F9FF911BE}"/>
              </a:ext>
            </a:extLst>
          </p:cNvPr>
          <p:cNvPicPr>
            <a:picLocks noChangeAspect="1"/>
          </p:cNvPicPr>
          <p:nvPr/>
        </p:nvPicPr>
        <p:blipFill>
          <a:blip r:embed="rId5"/>
          <a:stretch>
            <a:fillRect/>
          </a:stretch>
        </p:blipFill>
        <p:spPr>
          <a:xfrm>
            <a:off x="11689269" y="5457926"/>
            <a:ext cx="1914286" cy="1914286"/>
          </a:xfrm>
          <a:prstGeom prst="rect">
            <a:avLst/>
          </a:prstGeom>
        </p:spPr>
      </p:pic>
      <p:pic>
        <p:nvPicPr>
          <p:cNvPr id="18" name="Grafik 17">
            <a:extLst>
              <a:ext uri="{FF2B5EF4-FFF2-40B4-BE49-F238E27FC236}">
                <a16:creationId xmlns:a16="http://schemas.microsoft.com/office/drawing/2014/main" id="{FAAD6B9A-190D-32CE-0AB1-4A744AF240E9}"/>
              </a:ext>
            </a:extLst>
          </p:cNvPr>
          <p:cNvPicPr>
            <a:picLocks noChangeAspect="1"/>
          </p:cNvPicPr>
          <p:nvPr/>
        </p:nvPicPr>
        <p:blipFill>
          <a:blip r:embed="rId6"/>
          <a:stretch>
            <a:fillRect/>
          </a:stretch>
        </p:blipFill>
        <p:spPr>
          <a:xfrm>
            <a:off x="4614784" y="2287128"/>
            <a:ext cx="1904762" cy="1914286"/>
          </a:xfrm>
          <a:prstGeom prst="rect">
            <a:avLst/>
          </a:prstGeom>
        </p:spPr>
      </p:pic>
      <p:pic>
        <p:nvPicPr>
          <p:cNvPr id="20" name="Grafik 19">
            <a:extLst>
              <a:ext uri="{FF2B5EF4-FFF2-40B4-BE49-F238E27FC236}">
                <a16:creationId xmlns:a16="http://schemas.microsoft.com/office/drawing/2014/main" id="{EE3F71C3-B085-B920-FD54-2665F41492E8}"/>
              </a:ext>
            </a:extLst>
          </p:cNvPr>
          <p:cNvPicPr>
            <a:picLocks noChangeAspect="1"/>
          </p:cNvPicPr>
          <p:nvPr/>
        </p:nvPicPr>
        <p:blipFill>
          <a:blip r:embed="rId7"/>
          <a:stretch>
            <a:fillRect/>
          </a:stretch>
        </p:blipFill>
        <p:spPr>
          <a:xfrm>
            <a:off x="4614784" y="5461500"/>
            <a:ext cx="1914286" cy="1914286"/>
          </a:xfrm>
          <a:prstGeom prst="rect">
            <a:avLst/>
          </a:prstGeom>
        </p:spPr>
      </p:pic>
      <p:sp>
        <p:nvSpPr>
          <p:cNvPr id="9" name="Rectangle 8">
            <a:extLst>
              <a:ext uri="{FF2B5EF4-FFF2-40B4-BE49-F238E27FC236}">
                <a16:creationId xmlns:a16="http://schemas.microsoft.com/office/drawing/2014/main" id="{6909BCAF-AEEC-020F-8E05-7772A923C7BB}"/>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2">
            <a:extLst>
              <a:ext uri="{FF2B5EF4-FFF2-40B4-BE49-F238E27FC236}">
                <a16:creationId xmlns:a16="http://schemas.microsoft.com/office/drawing/2014/main" id="{68C7F216-B0E9-DC5A-4FDC-4118D14FAF2A}"/>
              </a:ext>
            </a:extLst>
          </p:cNvPr>
          <p:cNvSpPr txBox="1"/>
          <p:nvPr/>
        </p:nvSpPr>
        <p:spPr>
          <a:xfrm>
            <a:off x="412732" y="98694"/>
            <a:ext cx="64047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3 </a:t>
            </a:r>
            <a:r>
              <a:rPr lang="en-US" sz="2000" err="1">
                <a:solidFill>
                  <a:schemeClr val="tx1">
                    <a:lumMod val="75000"/>
                    <a:lumOff val="25000"/>
                  </a:schemeClr>
                </a:solidFill>
                <a:latin typeface="Montserrat"/>
                <a:cs typeface="Calibri"/>
              </a:rPr>
              <a:t>Handlungsoptionen</a:t>
            </a:r>
            <a:r>
              <a:rPr lang="en-US" sz="2000">
                <a:solidFill>
                  <a:schemeClr val="tx1">
                    <a:lumMod val="75000"/>
                    <a:lumOff val="25000"/>
                  </a:schemeClr>
                </a:solidFill>
                <a:latin typeface="Montserrat"/>
                <a:cs typeface="Calibri"/>
              </a:rPr>
              <a:t> </a:t>
            </a:r>
            <a:r>
              <a:rPr lang="en-US" sz="2000">
                <a:solidFill>
                  <a:schemeClr val="tx1">
                    <a:lumMod val="75000"/>
                    <a:lumOff val="25000"/>
                  </a:schemeClr>
                </a:solidFill>
                <a:latin typeface="Montserrat"/>
                <a:ea typeface="+mn-lt"/>
                <a:cs typeface="+mn-lt"/>
              </a:rPr>
              <a:t>für </a:t>
            </a:r>
            <a:r>
              <a:rPr lang="en-US" sz="2000" err="1">
                <a:solidFill>
                  <a:schemeClr val="tx1">
                    <a:lumMod val="75000"/>
                    <a:lumOff val="25000"/>
                  </a:schemeClr>
                </a:solidFill>
                <a:latin typeface="Montserrat"/>
                <a:ea typeface="+mn-lt"/>
                <a:cs typeface="+mn-lt"/>
              </a:rPr>
              <a:t>Konsument</a:t>
            </a:r>
            <a:r>
              <a:rPr lang="en-US" sz="2000">
                <a:solidFill>
                  <a:schemeClr val="tx1">
                    <a:lumMod val="75000"/>
                    <a:lumOff val="25000"/>
                  </a:schemeClr>
                </a:solidFill>
                <a:latin typeface="Montserrat"/>
                <a:ea typeface="+mn-lt"/>
                <a:cs typeface="+mn-lt"/>
              </a:rPr>
              <a:t>*</a:t>
            </a:r>
            <a:r>
              <a:rPr lang="en-US" sz="2000" err="1">
                <a:solidFill>
                  <a:schemeClr val="tx1">
                    <a:lumMod val="75000"/>
                    <a:lumOff val="25000"/>
                  </a:schemeClr>
                </a:solidFill>
                <a:latin typeface="Montserrat"/>
                <a:ea typeface="+mn-lt"/>
                <a:cs typeface="+mn-lt"/>
              </a:rPr>
              <a:t>innen</a:t>
            </a:r>
            <a:endParaRPr lang="en-US" sz="2000" err="1">
              <a:solidFill>
                <a:schemeClr val="tx1">
                  <a:lumMod val="75000"/>
                  <a:lumOff val="25000"/>
                </a:schemeClr>
              </a:solidFill>
              <a:latin typeface="Montserrat"/>
              <a:cs typeface="Calibri"/>
            </a:endParaRP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0688" y="913801"/>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Agrarökologie-Schulen</a:t>
            </a:r>
          </a:p>
        </p:txBody>
      </p:sp>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6" name="TextBox 13">
            <a:extLst>
              <a:ext uri="{FF2B5EF4-FFF2-40B4-BE49-F238E27FC236}">
                <a16:creationId xmlns:a16="http://schemas.microsoft.com/office/drawing/2014/main" id="{3EC9BA0C-91DD-CA9C-E7E7-7368E58DAAA2}"/>
              </a:ext>
            </a:extLst>
          </p:cNvPr>
          <p:cNvSpPr txBox="1"/>
          <p:nvPr/>
        </p:nvSpPr>
        <p:spPr>
          <a:xfrm>
            <a:off x="10597025" y="5376848"/>
            <a:ext cx="6054638" cy="559449"/>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Von Massenbach, A., 2019; CIDSE, 2018; </a:t>
            </a:r>
            <a:r>
              <a:rPr lang="da-DK" sz="1366">
                <a:solidFill>
                  <a:srgbClr val="000000"/>
                </a:solidFill>
                <a:latin typeface="Montserrat"/>
              </a:rPr>
              <a:t>Pretty, J.N. et al., 2006</a:t>
            </a:r>
            <a:r>
              <a:rPr lang="de-DE" sz="1366">
                <a:solidFill>
                  <a:srgbClr val="000000"/>
                </a:solidFill>
                <a:latin typeface="Montserrat"/>
              </a:rPr>
              <a:t>; Weltagrarbericht, 2019)</a:t>
            </a:r>
          </a:p>
        </p:txBody>
      </p:sp>
      <p:sp>
        <p:nvSpPr>
          <p:cNvPr id="5" name="TextBox 14">
            <a:extLst>
              <a:ext uri="{FF2B5EF4-FFF2-40B4-BE49-F238E27FC236}">
                <a16:creationId xmlns:a16="http://schemas.microsoft.com/office/drawing/2014/main" id="{9BD31AFF-C224-CADF-F1DA-F62FB2DB313A}"/>
              </a:ext>
            </a:extLst>
          </p:cNvPr>
          <p:cNvSpPr txBox="1"/>
          <p:nvPr/>
        </p:nvSpPr>
        <p:spPr>
          <a:xfrm>
            <a:off x="2006432" y="6992426"/>
            <a:ext cx="14646744" cy="2244204"/>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Lebensmittelkooperativen = Zusammenschlüsse von Personen und Haushalten, die Lebensmittel selbst organisiert beziehen</a:t>
            </a:r>
          </a:p>
          <a:p>
            <a:pPr marL="459543" lvl="1" indent="-229772">
              <a:lnSpc>
                <a:spcPts val="3512"/>
              </a:lnSpc>
              <a:buFont typeface="Arial"/>
              <a:buChar char="•"/>
            </a:pPr>
            <a:r>
              <a:rPr lang="de-DE" sz="2128">
                <a:solidFill>
                  <a:srgbClr val="222222"/>
                </a:solidFill>
                <a:latin typeface="Montserrat"/>
              </a:rPr>
              <a:t>Verkauf zum Selbstkostenpreis mit geringem Aufschlag</a:t>
            </a:r>
          </a:p>
          <a:p>
            <a:pPr marL="459543" lvl="1" indent="-229772">
              <a:lnSpc>
                <a:spcPts val="3512"/>
              </a:lnSpc>
              <a:buFont typeface="Arial"/>
              <a:buChar char="•"/>
            </a:pPr>
            <a:r>
              <a:rPr lang="de-DE" sz="2128">
                <a:solidFill>
                  <a:srgbClr val="222222"/>
                </a:solidFill>
                <a:latin typeface="Montserrat"/>
              </a:rPr>
              <a:t>Das Hautanliegen ist der Bezug regionaler, saisonaler, ökologischer und sozial gerechter Lebensmittel direkt von dem*der Erzeuger*in </a:t>
            </a:r>
          </a:p>
          <a:p>
            <a:pPr marL="459543" lvl="1" indent="-229772">
              <a:lnSpc>
                <a:spcPts val="3512"/>
              </a:lnSpc>
              <a:buFont typeface="Arial"/>
              <a:buChar char="•"/>
            </a:pPr>
            <a:r>
              <a:rPr lang="de-DE" sz="2128">
                <a:solidFill>
                  <a:srgbClr val="222222"/>
                </a:solidFill>
                <a:latin typeface="Montserrat"/>
              </a:rPr>
              <a:t>Unterstützung durch Spenden, Engagement und Einkauf</a:t>
            </a:r>
          </a:p>
        </p:txBody>
      </p:sp>
      <p:sp>
        <p:nvSpPr>
          <p:cNvPr id="11" name="TextBox 15">
            <a:extLst>
              <a:ext uri="{FF2B5EF4-FFF2-40B4-BE49-F238E27FC236}">
                <a16:creationId xmlns:a16="http://schemas.microsoft.com/office/drawing/2014/main" id="{A539231B-1B66-4C9E-6A95-A2BAB58E6F14}"/>
              </a:ext>
            </a:extLst>
          </p:cNvPr>
          <p:cNvSpPr txBox="1"/>
          <p:nvPr/>
        </p:nvSpPr>
        <p:spPr>
          <a:xfrm>
            <a:off x="9329804" y="9529195"/>
            <a:ext cx="6067628"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a:t>
            </a:r>
            <a:r>
              <a:rPr lang="de-DE" sz="1366" err="1">
                <a:solidFill>
                  <a:srgbClr val="000000"/>
                </a:solidFill>
                <a:latin typeface="Montserrat"/>
              </a:rPr>
              <a:t>FoodCoop</a:t>
            </a:r>
            <a:r>
              <a:rPr lang="de-DE" sz="1366">
                <a:solidFill>
                  <a:srgbClr val="000000"/>
                </a:solidFill>
                <a:latin typeface="Montserrat"/>
              </a:rPr>
              <a:t> Bundes AG, 2023; IG </a:t>
            </a:r>
            <a:r>
              <a:rPr lang="de-DE" sz="1366" err="1">
                <a:solidFill>
                  <a:srgbClr val="000000"/>
                </a:solidFill>
                <a:latin typeface="Montserrat"/>
              </a:rPr>
              <a:t>FoodCoops</a:t>
            </a:r>
            <a:r>
              <a:rPr lang="de-DE" sz="1366">
                <a:solidFill>
                  <a:srgbClr val="000000"/>
                </a:solidFill>
                <a:latin typeface="Montserrat"/>
              </a:rPr>
              <a:t>, 2018)</a:t>
            </a:r>
          </a:p>
        </p:txBody>
      </p:sp>
      <p:sp>
        <p:nvSpPr>
          <p:cNvPr id="12" name="TextBox 16">
            <a:extLst>
              <a:ext uri="{FF2B5EF4-FFF2-40B4-BE49-F238E27FC236}">
                <a16:creationId xmlns:a16="http://schemas.microsoft.com/office/drawing/2014/main" id="{000430E4-91FF-9A78-277C-A907507E109D}"/>
              </a:ext>
            </a:extLst>
          </p:cNvPr>
          <p:cNvSpPr txBox="1"/>
          <p:nvPr/>
        </p:nvSpPr>
        <p:spPr>
          <a:xfrm>
            <a:off x="6293072" y="5369785"/>
            <a:ext cx="12382071" cy="1197828"/>
          </a:xfrm>
          <a:prstGeom prst="rect">
            <a:avLst/>
          </a:prstGeom>
        </p:spPr>
        <p:txBody>
          <a:bodyPr lIns="0" tIns="0" rIns="0" bIns="0" rtlCol="0" anchor="t">
            <a:spAutoFit/>
          </a:bodyPr>
          <a:lstStyle/>
          <a:p>
            <a:pPr>
              <a:lnSpc>
                <a:spcPts val="9799"/>
              </a:lnSpc>
            </a:pPr>
            <a:r>
              <a:rPr lang="de-DE" sz="6000" err="1">
                <a:solidFill>
                  <a:srgbClr val="222222"/>
                </a:solidFill>
                <a:latin typeface="Garamond"/>
                <a:ea typeface="Cormorant Garamond Medium Italics" pitchFamily="2" charset="0"/>
              </a:rPr>
              <a:t>Foodcoops</a:t>
            </a:r>
            <a:endParaRPr lang="de-DE" sz="6000">
              <a:solidFill>
                <a:srgbClr val="222222"/>
              </a:solidFill>
              <a:latin typeface="Garamond"/>
              <a:ea typeface="Cormorant Garamond Medium Italics" pitchFamily="2" charset="0"/>
            </a:endParaRPr>
          </a:p>
        </p:txBody>
      </p:sp>
      <p:pic>
        <p:nvPicPr>
          <p:cNvPr id="14" name="Grafik 13">
            <a:extLst>
              <a:ext uri="{FF2B5EF4-FFF2-40B4-BE49-F238E27FC236}">
                <a16:creationId xmlns:a16="http://schemas.microsoft.com/office/drawing/2014/main" id="{E5D02BA4-4557-5104-9080-6A4C90EA0C6F}"/>
              </a:ext>
            </a:extLst>
          </p:cNvPr>
          <p:cNvPicPr>
            <a:picLocks noChangeAspect="1"/>
          </p:cNvPicPr>
          <p:nvPr/>
        </p:nvPicPr>
        <p:blipFill>
          <a:blip r:embed="rId5"/>
          <a:stretch>
            <a:fillRect/>
          </a:stretch>
        </p:blipFill>
        <p:spPr>
          <a:xfrm>
            <a:off x="2135361" y="5519327"/>
            <a:ext cx="1125974" cy="1131604"/>
          </a:xfrm>
          <a:prstGeom prst="rect">
            <a:avLst/>
          </a:prstGeom>
        </p:spPr>
      </p:pic>
      <p:pic>
        <p:nvPicPr>
          <p:cNvPr id="15" name="Grafik 14">
            <a:extLst>
              <a:ext uri="{FF2B5EF4-FFF2-40B4-BE49-F238E27FC236}">
                <a16:creationId xmlns:a16="http://schemas.microsoft.com/office/drawing/2014/main" id="{E0543A00-2481-1BEA-5A7B-F6E3BA9E600C}"/>
              </a:ext>
            </a:extLst>
          </p:cNvPr>
          <p:cNvPicPr>
            <a:picLocks noChangeAspect="1"/>
          </p:cNvPicPr>
          <p:nvPr/>
        </p:nvPicPr>
        <p:blipFill>
          <a:blip r:embed="rId6"/>
          <a:stretch>
            <a:fillRect/>
          </a:stretch>
        </p:blipFill>
        <p:spPr>
          <a:xfrm>
            <a:off x="3416070" y="5519327"/>
            <a:ext cx="1125974" cy="1125974"/>
          </a:xfrm>
          <a:prstGeom prst="rect">
            <a:avLst/>
          </a:prstGeom>
        </p:spPr>
      </p:pic>
      <p:pic>
        <p:nvPicPr>
          <p:cNvPr id="16" name="Grafik 15">
            <a:extLst>
              <a:ext uri="{FF2B5EF4-FFF2-40B4-BE49-F238E27FC236}">
                <a16:creationId xmlns:a16="http://schemas.microsoft.com/office/drawing/2014/main" id="{15B96FA9-17E7-2C25-0ECD-12D6DA234343}"/>
              </a:ext>
            </a:extLst>
          </p:cNvPr>
          <p:cNvPicPr>
            <a:picLocks noChangeAspect="1"/>
          </p:cNvPicPr>
          <p:nvPr/>
        </p:nvPicPr>
        <p:blipFill>
          <a:blip r:embed="rId7"/>
          <a:stretch>
            <a:fillRect/>
          </a:stretch>
        </p:blipFill>
        <p:spPr>
          <a:xfrm>
            <a:off x="4694444" y="5520205"/>
            <a:ext cx="1125974" cy="1125974"/>
          </a:xfrm>
          <a:prstGeom prst="rect">
            <a:avLst/>
          </a:prstGeom>
        </p:spPr>
      </p:pic>
      <p:pic>
        <p:nvPicPr>
          <p:cNvPr id="19" name="Grafik 18">
            <a:extLst>
              <a:ext uri="{FF2B5EF4-FFF2-40B4-BE49-F238E27FC236}">
                <a16:creationId xmlns:a16="http://schemas.microsoft.com/office/drawing/2014/main" id="{882F8422-EC3C-2D05-482E-407FB2D6F2F4}"/>
              </a:ext>
            </a:extLst>
          </p:cNvPr>
          <p:cNvPicPr>
            <a:picLocks noChangeAspect="1"/>
          </p:cNvPicPr>
          <p:nvPr/>
        </p:nvPicPr>
        <p:blipFill>
          <a:blip r:embed="rId7"/>
          <a:stretch>
            <a:fillRect/>
          </a:stretch>
        </p:blipFill>
        <p:spPr>
          <a:xfrm>
            <a:off x="7991207" y="1001754"/>
            <a:ext cx="1125974" cy="1125974"/>
          </a:xfrm>
          <a:prstGeom prst="rect">
            <a:avLst/>
          </a:prstGeom>
        </p:spPr>
      </p:pic>
      <p:pic>
        <p:nvPicPr>
          <p:cNvPr id="21" name="Grafik 20">
            <a:extLst>
              <a:ext uri="{FF2B5EF4-FFF2-40B4-BE49-F238E27FC236}">
                <a16:creationId xmlns:a16="http://schemas.microsoft.com/office/drawing/2014/main" id="{C5DFCBF8-5AFF-5674-D245-84C49FB30F02}"/>
              </a:ext>
            </a:extLst>
          </p:cNvPr>
          <p:cNvPicPr>
            <a:picLocks noChangeAspect="1"/>
          </p:cNvPicPr>
          <p:nvPr/>
        </p:nvPicPr>
        <p:blipFill>
          <a:blip r:embed="rId8"/>
          <a:stretch>
            <a:fillRect/>
          </a:stretch>
        </p:blipFill>
        <p:spPr>
          <a:xfrm>
            <a:off x="9220558" y="1001754"/>
            <a:ext cx="1125974" cy="1125974"/>
          </a:xfrm>
          <a:prstGeom prst="rect">
            <a:avLst/>
          </a:prstGeom>
        </p:spPr>
      </p:pic>
      <p:sp>
        <p:nvSpPr>
          <p:cNvPr id="6" name="TextBox 14">
            <a:extLst>
              <a:ext uri="{FF2B5EF4-FFF2-40B4-BE49-F238E27FC236}">
                <a16:creationId xmlns:a16="http://schemas.microsoft.com/office/drawing/2014/main" id="{69A2028E-7927-B923-B143-534E1715029A}"/>
              </a:ext>
            </a:extLst>
          </p:cNvPr>
          <p:cNvSpPr txBox="1"/>
          <p:nvPr/>
        </p:nvSpPr>
        <p:spPr>
          <a:xfrm>
            <a:off x="750688" y="2418028"/>
            <a:ext cx="14646744" cy="2648225"/>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Zielen auf eine sozial gerechte und ökologisch nachhaltige Umgestaltung der Landwirtschafts- und Ernährungssysteme ab</a:t>
            </a:r>
          </a:p>
          <a:p>
            <a:pPr marL="459543" lvl="1" indent="-229772">
              <a:lnSpc>
                <a:spcPts val="3512"/>
              </a:lnSpc>
              <a:buFont typeface="Arial"/>
              <a:buChar char="•"/>
            </a:pPr>
            <a:r>
              <a:rPr lang="de-DE" sz="2128">
                <a:solidFill>
                  <a:srgbClr val="222222"/>
                </a:solidFill>
                <a:latin typeface="Montserrat"/>
              </a:rPr>
              <a:t>Im deutschsprachigen Raum eher als Wissenschaft verstanden</a:t>
            </a:r>
          </a:p>
          <a:p>
            <a:pPr marL="459543" lvl="1" indent="-229772">
              <a:lnSpc>
                <a:spcPts val="3512"/>
              </a:lnSpc>
              <a:buFont typeface="Arial"/>
              <a:buChar char="•"/>
            </a:pPr>
            <a:r>
              <a:rPr lang="de-DE" sz="2128">
                <a:solidFill>
                  <a:srgbClr val="222222"/>
                </a:solidFill>
                <a:latin typeface="Montserrat"/>
              </a:rPr>
              <a:t>Agrarökologie verbindet traditionelles, lokales Wissen und lokale Kulturen mit ökologischen Wissenschaftstheorien zu einem insgesamt nachhaltigerem Agrarsystem</a:t>
            </a:r>
          </a:p>
          <a:p>
            <a:pPr marL="459543" lvl="1" indent="-229772">
              <a:lnSpc>
                <a:spcPts val="3512"/>
              </a:lnSpc>
              <a:buFont typeface="Arial"/>
              <a:buChar char="•"/>
            </a:pPr>
            <a:r>
              <a:rPr lang="de-DE" sz="2128">
                <a:solidFill>
                  <a:srgbClr val="222222"/>
                </a:solidFill>
                <a:latin typeface="Montserrat"/>
              </a:rPr>
              <a:t>Horizontaler Wissensaustausch und der Einbezug des Wissens lokaler Akteur*innen sind wichtig </a:t>
            </a:r>
          </a:p>
        </p:txBody>
      </p:sp>
      <p:sp>
        <p:nvSpPr>
          <p:cNvPr id="7" name="Rectangle 6">
            <a:extLst>
              <a:ext uri="{FF2B5EF4-FFF2-40B4-BE49-F238E27FC236}">
                <a16:creationId xmlns:a16="http://schemas.microsoft.com/office/drawing/2014/main" id="{6909BCAF-AEEC-020F-8E05-7772A923C7BB}"/>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2">
            <a:extLst>
              <a:ext uri="{FF2B5EF4-FFF2-40B4-BE49-F238E27FC236}">
                <a16:creationId xmlns:a16="http://schemas.microsoft.com/office/drawing/2014/main" id="{68C7F216-B0E9-DC5A-4FDC-4118D14FAF2A}"/>
              </a:ext>
            </a:extLst>
          </p:cNvPr>
          <p:cNvSpPr txBox="1"/>
          <p:nvPr/>
        </p:nvSpPr>
        <p:spPr>
          <a:xfrm>
            <a:off x="412732" y="98694"/>
            <a:ext cx="64047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3 </a:t>
            </a:r>
            <a:r>
              <a:rPr lang="en-US" sz="2000" err="1">
                <a:solidFill>
                  <a:schemeClr val="tx1">
                    <a:lumMod val="75000"/>
                    <a:lumOff val="25000"/>
                  </a:schemeClr>
                </a:solidFill>
                <a:latin typeface="Montserrat"/>
                <a:cs typeface="Calibri"/>
              </a:rPr>
              <a:t>Handlungsoptionen</a:t>
            </a:r>
            <a:r>
              <a:rPr lang="en-US" sz="2000">
                <a:solidFill>
                  <a:schemeClr val="tx1">
                    <a:lumMod val="75000"/>
                    <a:lumOff val="25000"/>
                  </a:schemeClr>
                </a:solidFill>
                <a:latin typeface="Montserrat"/>
                <a:cs typeface="Calibri"/>
              </a:rPr>
              <a:t> </a:t>
            </a:r>
            <a:r>
              <a:rPr lang="en-US" sz="2000">
                <a:solidFill>
                  <a:schemeClr val="tx1">
                    <a:lumMod val="75000"/>
                    <a:lumOff val="25000"/>
                  </a:schemeClr>
                </a:solidFill>
                <a:latin typeface="Montserrat"/>
                <a:ea typeface="+mn-lt"/>
                <a:cs typeface="+mn-lt"/>
              </a:rPr>
              <a:t>für </a:t>
            </a:r>
            <a:r>
              <a:rPr lang="en-US" sz="2000" err="1">
                <a:solidFill>
                  <a:schemeClr val="tx1">
                    <a:lumMod val="75000"/>
                    <a:lumOff val="25000"/>
                  </a:schemeClr>
                </a:solidFill>
                <a:latin typeface="Montserrat"/>
                <a:ea typeface="+mn-lt"/>
                <a:cs typeface="+mn-lt"/>
              </a:rPr>
              <a:t>Konsument</a:t>
            </a:r>
            <a:r>
              <a:rPr lang="en-US" sz="2000">
                <a:solidFill>
                  <a:schemeClr val="tx1">
                    <a:lumMod val="75000"/>
                    <a:lumOff val="25000"/>
                  </a:schemeClr>
                </a:solidFill>
                <a:latin typeface="Montserrat"/>
                <a:ea typeface="+mn-lt"/>
                <a:cs typeface="+mn-lt"/>
              </a:rPr>
              <a:t>*</a:t>
            </a:r>
            <a:r>
              <a:rPr lang="en-US" sz="2000" err="1">
                <a:solidFill>
                  <a:schemeClr val="tx1">
                    <a:lumMod val="75000"/>
                    <a:lumOff val="25000"/>
                  </a:schemeClr>
                </a:solidFill>
                <a:latin typeface="Montserrat"/>
                <a:ea typeface="+mn-lt"/>
                <a:cs typeface="+mn-lt"/>
              </a:rPr>
              <a:t>innen</a:t>
            </a:r>
            <a:endParaRPr lang="en-US" sz="2000" err="1">
              <a:solidFill>
                <a:schemeClr val="tx1">
                  <a:lumMod val="75000"/>
                  <a:lumOff val="25000"/>
                </a:schemeClr>
              </a:solidFill>
              <a:latin typeface="Montserrat"/>
              <a:cs typeface="Calibri"/>
            </a:endParaRP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99726" y="805971"/>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Foodsharing</a:t>
            </a:r>
          </a:p>
        </p:txBody>
      </p:sp>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6" name="TextBox 13">
            <a:extLst>
              <a:ext uri="{FF2B5EF4-FFF2-40B4-BE49-F238E27FC236}">
                <a16:creationId xmlns:a16="http://schemas.microsoft.com/office/drawing/2014/main" id="{3EC9BA0C-91DD-CA9C-E7E7-7368E58DAAA2}"/>
              </a:ext>
            </a:extLst>
          </p:cNvPr>
          <p:cNvSpPr txBox="1"/>
          <p:nvPr/>
        </p:nvSpPr>
        <p:spPr>
          <a:xfrm>
            <a:off x="10707813" y="4737392"/>
            <a:ext cx="5068442"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Foodsharing, 2018; Foodsharing, 2015)</a:t>
            </a:r>
          </a:p>
        </p:txBody>
      </p:sp>
      <p:sp>
        <p:nvSpPr>
          <p:cNvPr id="5" name="TextBox 14">
            <a:extLst>
              <a:ext uri="{FF2B5EF4-FFF2-40B4-BE49-F238E27FC236}">
                <a16:creationId xmlns:a16="http://schemas.microsoft.com/office/drawing/2014/main" id="{9BD31AFF-C224-CADF-F1DA-F62FB2DB313A}"/>
              </a:ext>
            </a:extLst>
          </p:cNvPr>
          <p:cNvSpPr txBox="1"/>
          <p:nvPr/>
        </p:nvSpPr>
        <p:spPr>
          <a:xfrm>
            <a:off x="2002341" y="6953406"/>
            <a:ext cx="14646744" cy="2199385"/>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Frei zugängliche Anleitungen für den Bau von technischen Hilfsmitteln </a:t>
            </a:r>
          </a:p>
          <a:p>
            <a:pPr marL="459543" lvl="1" indent="-229772">
              <a:lnSpc>
                <a:spcPts val="3512"/>
              </a:lnSpc>
              <a:buFont typeface="Arial"/>
              <a:buChar char="•"/>
            </a:pPr>
            <a:r>
              <a:rPr lang="de-DE" sz="2128">
                <a:solidFill>
                  <a:srgbClr val="222222"/>
                </a:solidFill>
                <a:latin typeface="Montserrat"/>
              </a:rPr>
              <a:t>Ermöglicht den Landwirt*innen Zugang zu innovativen kostenfreien Technologien und Strukturen</a:t>
            </a:r>
          </a:p>
          <a:p>
            <a:pPr marL="459543" lvl="1" indent="-229772">
              <a:lnSpc>
                <a:spcPts val="3512"/>
              </a:lnSpc>
              <a:buFont typeface="Arial"/>
              <a:buChar char="•"/>
            </a:pPr>
            <a:r>
              <a:rPr lang="de-DE" sz="2128">
                <a:solidFill>
                  <a:srgbClr val="222222"/>
                </a:solidFill>
                <a:latin typeface="Montserrat"/>
              </a:rPr>
              <a:t>Aneignung von Wissen und Fähigkeiten wird gefördert </a:t>
            </a:r>
          </a:p>
          <a:p>
            <a:pPr marL="459543" lvl="1" indent="-229772">
              <a:lnSpc>
                <a:spcPts val="3512"/>
              </a:lnSpc>
              <a:buFont typeface="Arial"/>
              <a:buChar char="•"/>
            </a:pPr>
            <a:r>
              <a:rPr lang="de-DE" sz="2128">
                <a:solidFill>
                  <a:srgbClr val="222222"/>
                </a:solidFill>
                <a:latin typeface="Montserrat"/>
              </a:rPr>
              <a:t>Open Source-Ethik fördert die Nachhaltigkeit, indem Menschen zum Basteln, Kreieren, Erfinden und Reparieren angeregt werden </a:t>
            </a:r>
          </a:p>
        </p:txBody>
      </p:sp>
      <p:sp>
        <p:nvSpPr>
          <p:cNvPr id="11" name="TextBox 15">
            <a:extLst>
              <a:ext uri="{FF2B5EF4-FFF2-40B4-BE49-F238E27FC236}">
                <a16:creationId xmlns:a16="http://schemas.microsoft.com/office/drawing/2014/main" id="{A539231B-1B66-4C9E-6A95-A2BAB58E6F14}"/>
              </a:ext>
            </a:extLst>
          </p:cNvPr>
          <p:cNvSpPr txBox="1"/>
          <p:nvPr/>
        </p:nvSpPr>
        <p:spPr>
          <a:xfrm>
            <a:off x="9579231" y="9624299"/>
            <a:ext cx="6067628"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Farm Hack, o. J.; Bauwens et al., 2018)</a:t>
            </a:r>
          </a:p>
        </p:txBody>
      </p:sp>
      <p:sp>
        <p:nvSpPr>
          <p:cNvPr id="12" name="TextBox 16">
            <a:extLst>
              <a:ext uri="{FF2B5EF4-FFF2-40B4-BE49-F238E27FC236}">
                <a16:creationId xmlns:a16="http://schemas.microsoft.com/office/drawing/2014/main" id="{000430E4-91FF-9A78-277C-A907507E109D}"/>
              </a:ext>
            </a:extLst>
          </p:cNvPr>
          <p:cNvSpPr txBox="1"/>
          <p:nvPr/>
        </p:nvSpPr>
        <p:spPr>
          <a:xfrm>
            <a:off x="4788106" y="5284070"/>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ea typeface="Cormorant Garamond Medium Italics" pitchFamily="2" charset="0"/>
              </a:rPr>
              <a:t>Open Source-Anleitungen</a:t>
            </a:r>
          </a:p>
        </p:txBody>
      </p:sp>
      <p:pic>
        <p:nvPicPr>
          <p:cNvPr id="7" name="Grafik 6">
            <a:extLst>
              <a:ext uri="{FF2B5EF4-FFF2-40B4-BE49-F238E27FC236}">
                <a16:creationId xmlns:a16="http://schemas.microsoft.com/office/drawing/2014/main" id="{8B753390-1EEE-D974-0908-C07FB3217160}"/>
              </a:ext>
            </a:extLst>
          </p:cNvPr>
          <p:cNvPicPr>
            <a:picLocks noChangeAspect="1"/>
          </p:cNvPicPr>
          <p:nvPr/>
        </p:nvPicPr>
        <p:blipFill>
          <a:blip r:embed="rId5"/>
          <a:stretch>
            <a:fillRect/>
          </a:stretch>
        </p:blipFill>
        <p:spPr>
          <a:xfrm>
            <a:off x="4780514" y="920854"/>
            <a:ext cx="1125974" cy="1125974"/>
          </a:xfrm>
          <a:prstGeom prst="rect">
            <a:avLst/>
          </a:prstGeom>
        </p:spPr>
      </p:pic>
      <p:pic>
        <p:nvPicPr>
          <p:cNvPr id="8" name="Grafik 7">
            <a:extLst>
              <a:ext uri="{FF2B5EF4-FFF2-40B4-BE49-F238E27FC236}">
                <a16:creationId xmlns:a16="http://schemas.microsoft.com/office/drawing/2014/main" id="{45D9ED38-8FBC-FCE9-4723-606B8D191728}"/>
              </a:ext>
            </a:extLst>
          </p:cNvPr>
          <p:cNvPicPr>
            <a:picLocks noChangeAspect="1"/>
          </p:cNvPicPr>
          <p:nvPr/>
        </p:nvPicPr>
        <p:blipFill>
          <a:blip r:embed="rId6"/>
          <a:stretch>
            <a:fillRect/>
          </a:stretch>
        </p:blipFill>
        <p:spPr>
          <a:xfrm>
            <a:off x="6099738" y="920854"/>
            <a:ext cx="1125974" cy="1125974"/>
          </a:xfrm>
          <a:prstGeom prst="rect">
            <a:avLst/>
          </a:prstGeom>
        </p:spPr>
      </p:pic>
      <p:pic>
        <p:nvPicPr>
          <p:cNvPr id="19" name="Grafik 18">
            <a:extLst>
              <a:ext uri="{FF2B5EF4-FFF2-40B4-BE49-F238E27FC236}">
                <a16:creationId xmlns:a16="http://schemas.microsoft.com/office/drawing/2014/main" id="{697AE363-5C19-EAC8-BC04-5DB3F4A6977A}"/>
              </a:ext>
            </a:extLst>
          </p:cNvPr>
          <p:cNvPicPr>
            <a:picLocks noChangeAspect="1"/>
          </p:cNvPicPr>
          <p:nvPr/>
        </p:nvPicPr>
        <p:blipFill>
          <a:blip r:embed="rId7"/>
          <a:stretch>
            <a:fillRect/>
          </a:stretch>
        </p:blipFill>
        <p:spPr>
          <a:xfrm>
            <a:off x="3275633" y="5486528"/>
            <a:ext cx="1125974" cy="1125974"/>
          </a:xfrm>
          <a:prstGeom prst="rect">
            <a:avLst/>
          </a:prstGeom>
        </p:spPr>
      </p:pic>
      <p:sp>
        <p:nvSpPr>
          <p:cNvPr id="13" name="TextBox 14">
            <a:extLst>
              <a:ext uri="{FF2B5EF4-FFF2-40B4-BE49-F238E27FC236}">
                <a16:creationId xmlns:a16="http://schemas.microsoft.com/office/drawing/2014/main" id="{048DF68E-50E3-6B42-A541-AA5EBE184292}"/>
              </a:ext>
            </a:extLst>
          </p:cNvPr>
          <p:cNvSpPr txBox="1"/>
          <p:nvPr/>
        </p:nvSpPr>
        <p:spPr>
          <a:xfrm>
            <a:off x="599726" y="2242685"/>
            <a:ext cx="14646744" cy="2199385"/>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Einsammeln und Verteilen von überschüssigen Lebensmitteln, die andernfalls entsorgt werden würden</a:t>
            </a:r>
          </a:p>
          <a:p>
            <a:pPr marL="459543" lvl="1" indent="-229772">
              <a:lnSpc>
                <a:spcPts val="3512"/>
              </a:lnSpc>
              <a:buFont typeface="Arial"/>
              <a:buChar char="•"/>
            </a:pPr>
            <a:r>
              <a:rPr lang="de-DE" sz="2128">
                <a:solidFill>
                  <a:srgbClr val="222222"/>
                </a:solidFill>
                <a:latin typeface="Montserrat"/>
              </a:rPr>
              <a:t>Lebensmittel können von Privathaushalten oder von Unternehmen und Betrieben stammen </a:t>
            </a:r>
          </a:p>
          <a:p>
            <a:pPr marL="459543" lvl="1" indent="-229772">
              <a:lnSpc>
                <a:spcPts val="3512"/>
              </a:lnSpc>
              <a:buFont typeface="Arial"/>
              <a:buChar char="•"/>
            </a:pPr>
            <a:r>
              <a:rPr lang="de-DE" sz="2128">
                <a:solidFill>
                  <a:srgbClr val="222222"/>
                </a:solidFill>
                <a:latin typeface="Montserrat"/>
              </a:rPr>
              <a:t>Sie können direkt abgeholt oder über Verteiler oder Online Communities weitergegeben werden</a:t>
            </a:r>
          </a:p>
          <a:p>
            <a:pPr marL="459543" lvl="1" indent="-229772">
              <a:lnSpc>
                <a:spcPts val="3512"/>
              </a:lnSpc>
              <a:buFont typeface="Arial"/>
              <a:buChar char="•"/>
            </a:pPr>
            <a:r>
              <a:rPr lang="de-DE" sz="2128">
                <a:solidFill>
                  <a:srgbClr val="222222"/>
                </a:solidFill>
                <a:latin typeface="Montserrat"/>
              </a:rPr>
              <a:t>Verträge, die die Betriebe von der Haftung befreien, ermöglichen es, dass auch Lebensmittel verteilt werden können, deren Mindesthaltbarkeitsdatum abgelaufen ist</a:t>
            </a:r>
          </a:p>
        </p:txBody>
      </p:sp>
      <p:pic>
        <p:nvPicPr>
          <p:cNvPr id="14" name="Grafik 13">
            <a:extLst>
              <a:ext uri="{FF2B5EF4-FFF2-40B4-BE49-F238E27FC236}">
                <a16:creationId xmlns:a16="http://schemas.microsoft.com/office/drawing/2014/main" id="{C29CFB78-CD2C-964D-26AC-DAF4BCD1EC8D}"/>
              </a:ext>
            </a:extLst>
          </p:cNvPr>
          <p:cNvPicPr>
            <a:picLocks noChangeAspect="1"/>
          </p:cNvPicPr>
          <p:nvPr/>
        </p:nvPicPr>
        <p:blipFill>
          <a:blip r:embed="rId8"/>
          <a:stretch>
            <a:fillRect/>
          </a:stretch>
        </p:blipFill>
        <p:spPr>
          <a:xfrm>
            <a:off x="2002341" y="5486528"/>
            <a:ext cx="1125974" cy="1131604"/>
          </a:xfrm>
          <a:prstGeom prst="rect">
            <a:avLst/>
          </a:prstGeom>
        </p:spPr>
      </p:pic>
      <p:pic>
        <p:nvPicPr>
          <p:cNvPr id="15" name="Grafik 14">
            <a:extLst>
              <a:ext uri="{FF2B5EF4-FFF2-40B4-BE49-F238E27FC236}">
                <a16:creationId xmlns:a16="http://schemas.microsoft.com/office/drawing/2014/main" id="{8D20600E-3DCC-C2EA-B7DA-D5E125A90608}"/>
              </a:ext>
            </a:extLst>
          </p:cNvPr>
          <p:cNvPicPr>
            <a:picLocks noChangeAspect="1"/>
          </p:cNvPicPr>
          <p:nvPr/>
        </p:nvPicPr>
        <p:blipFill>
          <a:blip r:embed="rId7"/>
          <a:stretch>
            <a:fillRect/>
          </a:stretch>
        </p:blipFill>
        <p:spPr>
          <a:xfrm>
            <a:off x="7418962" y="920854"/>
            <a:ext cx="1125974" cy="1125974"/>
          </a:xfrm>
          <a:prstGeom prst="rect">
            <a:avLst/>
          </a:prstGeom>
        </p:spPr>
      </p:pic>
      <p:sp>
        <p:nvSpPr>
          <p:cNvPr id="6" name="Rectangle 5">
            <a:extLst>
              <a:ext uri="{FF2B5EF4-FFF2-40B4-BE49-F238E27FC236}">
                <a16:creationId xmlns:a16="http://schemas.microsoft.com/office/drawing/2014/main" id="{6909BCAF-AEEC-020F-8E05-7772A923C7BB}"/>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2">
            <a:extLst>
              <a:ext uri="{FF2B5EF4-FFF2-40B4-BE49-F238E27FC236}">
                <a16:creationId xmlns:a16="http://schemas.microsoft.com/office/drawing/2014/main" id="{68C7F216-B0E9-DC5A-4FDC-4118D14FAF2A}"/>
              </a:ext>
            </a:extLst>
          </p:cNvPr>
          <p:cNvSpPr txBox="1"/>
          <p:nvPr/>
        </p:nvSpPr>
        <p:spPr>
          <a:xfrm>
            <a:off x="412732" y="98694"/>
            <a:ext cx="64047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3 </a:t>
            </a:r>
            <a:r>
              <a:rPr lang="en-US" sz="2000" err="1">
                <a:solidFill>
                  <a:schemeClr val="tx1">
                    <a:lumMod val="75000"/>
                    <a:lumOff val="25000"/>
                  </a:schemeClr>
                </a:solidFill>
                <a:latin typeface="Montserrat"/>
                <a:cs typeface="Calibri"/>
              </a:rPr>
              <a:t>Handlungsoptionen</a:t>
            </a:r>
            <a:r>
              <a:rPr lang="en-US" sz="2000">
                <a:solidFill>
                  <a:schemeClr val="tx1">
                    <a:lumMod val="75000"/>
                    <a:lumOff val="25000"/>
                  </a:schemeClr>
                </a:solidFill>
                <a:latin typeface="Montserrat"/>
                <a:cs typeface="Calibri"/>
              </a:rPr>
              <a:t> </a:t>
            </a:r>
            <a:r>
              <a:rPr lang="en-US" sz="2000">
                <a:solidFill>
                  <a:schemeClr val="tx1">
                    <a:lumMod val="75000"/>
                    <a:lumOff val="25000"/>
                  </a:schemeClr>
                </a:solidFill>
                <a:latin typeface="Montserrat"/>
                <a:ea typeface="+mn-lt"/>
                <a:cs typeface="+mn-lt"/>
              </a:rPr>
              <a:t>für </a:t>
            </a:r>
            <a:r>
              <a:rPr lang="en-US" sz="2000" err="1">
                <a:solidFill>
                  <a:schemeClr val="tx1">
                    <a:lumMod val="75000"/>
                    <a:lumOff val="25000"/>
                  </a:schemeClr>
                </a:solidFill>
                <a:latin typeface="Montserrat"/>
                <a:ea typeface="+mn-lt"/>
                <a:cs typeface="+mn-lt"/>
              </a:rPr>
              <a:t>Konsument</a:t>
            </a:r>
            <a:r>
              <a:rPr lang="en-US" sz="2000">
                <a:solidFill>
                  <a:schemeClr val="tx1">
                    <a:lumMod val="75000"/>
                    <a:lumOff val="25000"/>
                  </a:schemeClr>
                </a:solidFill>
                <a:latin typeface="Montserrat"/>
                <a:ea typeface="+mn-lt"/>
                <a:cs typeface="+mn-lt"/>
              </a:rPr>
              <a:t>*</a:t>
            </a:r>
            <a:r>
              <a:rPr lang="en-US" sz="2000" err="1">
                <a:solidFill>
                  <a:schemeClr val="tx1">
                    <a:lumMod val="75000"/>
                    <a:lumOff val="25000"/>
                  </a:schemeClr>
                </a:solidFill>
                <a:latin typeface="Montserrat"/>
                <a:ea typeface="+mn-lt"/>
                <a:cs typeface="+mn-lt"/>
              </a:rPr>
              <a:t>innen</a:t>
            </a:r>
          </a:p>
        </p:txBody>
      </p:sp>
      <p:sp>
        <p:nvSpPr>
          <p:cNvPr id="3" name="Freeform 3"/>
          <p:cNvSpPr/>
          <p:nvPr/>
        </p:nvSpPr>
        <p:spPr>
          <a:xfrm rot="5254875" flipH="1">
            <a:off x="12327279" y="-5137509"/>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Tree>
    <p:extLst>
      <p:ext uri="{BB962C8B-B14F-4D97-AF65-F5344CB8AC3E}">
        <p14:creationId xmlns:p14="http://schemas.microsoft.com/office/powerpoint/2010/main" val="4187521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990" y="741273"/>
            <a:ext cx="12382071" cy="1158587"/>
          </a:xfrm>
          <a:prstGeom prst="rect">
            <a:avLst/>
          </a:prstGeom>
        </p:spPr>
        <p:txBody>
          <a:bodyPr wrap="square" lIns="0" tIns="0" rIns="0" bIns="0" rtlCol="0" anchor="t">
            <a:spAutoFit/>
          </a:bodyPr>
          <a:lstStyle/>
          <a:p>
            <a:pPr>
              <a:lnSpc>
                <a:spcPts val="9799"/>
              </a:lnSpc>
            </a:pPr>
            <a:r>
              <a:rPr lang="de-DE" sz="6000">
                <a:solidFill>
                  <a:srgbClr val="222222"/>
                </a:solidFill>
                <a:latin typeface="Garamond"/>
              </a:rPr>
              <a:t>Open Source-Samenbanken</a:t>
            </a:r>
          </a:p>
        </p:txBody>
      </p:sp>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6" name="TextBox 13">
            <a:extLst>
              <a:ext uri="{FF2B5EF4-FFF2-40B4-BE49-F238E27FC236}">
                <a16:creationId xmlns:a16="http://schemas.microsoft.com/office/drawing/2014/main" id="{3EC9BA0C-91DD-CA9C-E7E7-7368E58DAAA2}"/>
              </a:ext>
            </a:extLst>
          </p:cNvPr>
          <p:cNvSpPr txBox="1"/>
          <p:nvPr/>
        </p:nvSpPr>
        <p:spPr>
          <a:xfrm>
            <a:off x="10611693" y="4016143"/>
            <a:ext cx="5068442"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a:t>
            </a:r>
            <a:r>
              <a:rPr lang="de-DE" sz="1366" err="1">
                <a:solidFill>
                  <a:srgbClr val="000000"/>
                </a:solidFill>
                <a:latin typeface="Montserrat"/>
              </a:rPr>
              <a:t>Agrecol</a:t>
            </a:r>
            <a:r>
              <a:rPr lang="de-DE" sz="1366">
                <a:solidFill>
                  <a:srgbClr val="000000"/>
                </a:solidFill>
                <a:latin typeface="Montserrat"/>
              </a:rPr>
              <a:t>, o. J.)</a:t>
            </a:r>
          </a:p>
        </p:txBody>
      </p:sp>
      <p:sp>
        <p:nvSpPr>
          <p:cNvPr id="5" name="TextBox 14">
            <a:extLst>
              <a:ext uri="{FF2B5EF4-FFF2-40B4-BE49-F238E27FC236}">
                <a16:creationId xmlns:a16="http://schemas.microsoft.com/office/drawing/2014/main" id="{9BD31AFF-C224-CADF-F1DA-F62FB2DB313A}"/>
              </a:ext>
            </a:extLst>
          </p:cNvPr>
          <p:cNvSpPr txBox="1"/>
          <p:nvPr/>
        </p:nvSpPr>
        <p:spPr>
          <a:xfrm>
            <a:off x="2129186" y="6211506"/>
            <a:ext cx="14646744" cy="3097066"/>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Menschen, die Lebensmittel produzieren und konsumieren werden in die Bewertungs- und Zertifizierungsprozesse eingebunden</a:t>
            </a:r>
          </a:p>
          <a:p>
            <a:pPr marL="459543" lvl="1" indent="-229772">
              <a:lnSpc>
                <a:spcPts val="3512"/>
              </a:lnSpc>
              <a:buFont typeface="Arial"/>
              <a:buChar char="•"/>
            </a:pPr>
            <a:r>
              <a:rPr lang="de-DE" sz="2128">
                <a:solidFill>
                  <a:srgbClr val="222222"/>
                </a:solidFill>
                <a:latin typeface="Montserrat"/>
              </a:rPr>
              <a:t>Alternative und Ergänzung zur Zertifizierung durch Drittanbieter </a:t>
            </a:r>
          </a:p>
          <a:p>
            <a:pPr marL="459543" lvl="1" indent="-229772">
              <a:lnSpc>
                <a:spcPts val="3512"/>
              </a:lnSpc>
              <a:buFont typeface="Arial"/>
              <a:buChar char="•"/>
            </a:pPr>
            <a:r>
              <a:rPr lang="de-DE" sz="2128">
                <a:solidFill>
                  <a:srgbClr val="222222"/>
                </a:solidFill>
                <a:latin typeface="Montserrat"/>
              </a:rPr>
              <a:t>Kleinbäuerliche Produzent*innen schließen sich zusammen, um Nachhaltigkeitsindikatoren zu entwickeln und zu definieren </a:t>
            </a:r>
          </a:p>
          <a:p>
            <a:pPr marL="459543" lvl="1" indent="-229772">
              <a:lnSpc>
                <a:spcPts val="3512"/>
              </a:lnSpc>
              <a:buFont typeface="Arial"/>
              <a:buChar char="•"/>
            </a:pPr>
            <a:r>
              <a:rPr lang="de-DE" sz="2128">
                <a:solidFill>
                  <a:srgbClr val="222222"/>
                </a:solidFill>
                <a:latin typeface="Montserrat"/>
              </a:rPr>
              <a:t>Landwirt*innen betreiben Landwirtschaft auf Basis dieser Kriterien, anstatt die für verschiedene Bio-Zertifizierungen erforderlichen Kriterien zu erfüllen </a:t>
            </a:r>
          </a:p>
        </p:txBody>
      </p:sp>
      <p:sp>
        <p:nvSpPr>
          <p:cNvPr id="11" name="TextBox 15">
            <a:extLst>
              <a:ext uri="{FF2B5EF4-FFF2-40B4-BE49-F238E27FC236}">
                <a16:creationId xmlns:a16="http://schemas.microsoft.com/office/drawing/2014/main" id="{A539231B-1B66-4C9E-6A95-A2BAB58E6F14}"/>
              </a:ext>
            </a:extLst>
          </p:cNvPr>
          <p:cNvSpPr txBox="1"/>
          <p:nvPr/>
        </p:nvSpPr>
        <p:spPr>
          <a:xfrm>
            <a:off x="9566073" y="9287309"/>
            <a:ext cx="6067628"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FADEAR, o.J.)</a:t>
            </a:r>
          </a:p>
        </p:txBody>
      </p:sp>
      <p:sp>
        <p:nvSpPr>
          <p:cNvPr id="12" name="TextBox 16">
            <a:extLst>
              <a:ext uri="{FF2B5EF4-FFF2-40B4-BE49-F238E27FC236}">
                <a16:creationId xmlns:a16="http://schemas.microsoft.com/office/drawing/2014/main" id="{000430E4-91FF-9A78-277C-A907507E109D}"/>
              </a:ext>
            </a:extLst>
          </p:cNvPr>
          <p:cNvSpPr txBox="1"/>
          <p:nvPr/>
        </p:nvSpPr>
        <p:spPr>
          <a:xfrm>
            <a:off x="4909868" y="4572775"/>
            <a:ext cx="12382071" cy="1158587"/>
          </a:xfrm>
          <a:prstGeom prst="rect">
            <a:avLst/>
          </a:prstGeom>
        </p:spPr>
        <p:txBody>
          <a:bodyPr lIns="0" tIns="0" rIns="0" bIns="0" rtlCol="0" anchor="t">
            <a:spAutoFit/>
          </a:bodyPr>
          <a:lstStyle/>
          <a:p>
            <a:pPr>
              <a:lnSpc>
                <a:spcPts val="9799"/>
              </a:lnSpc>
            </a:pPr>
            <a:r>
              <a:rPr lang="de-DE" sz="6000">
                <a:solidFill>
                  <a:srgbClr val="222222"/>
                </a:solidFill>
                <a:latin typeface="Garamond"/>
                <a:ea typeface="Cormorant Garamond Medium Italics" pitchFamily="2" charset="0"/>
              </a:rPr>
              <a:t>Partizipative Bewertungssysteme</a:t>
            </a:r>
          </a:p>
        </p:txBody>
      </p:sp>
      <p:pic>
        <p:nvPicPr>
          <p:cNvPr id="6" name="Grafik 5">
            <a:extLst>
              <a:ext uri="{FF2B5EF4-FFF2-40B4-BE49-F238E27FC236}">
                <a16:creationId xmlns:a16="http://schemas.microsoft.com/office/drawing/2014/main" id="{B57A41A8-A39B-4949-992A-450DD64CBCD9}"/>
              </a:ext>
            </a:extLst>
          </p:cNvPr>
          <p:cNvPicPr>
            <a:picLocks noChangeAspect="1"/>
          </p:cNvPicPr>
          <p:nvPr/>
        </p:nvPicPr>
        <p:blipFill>
          <a:blip r:embed="rId5"/>
          <a:stretch>
            <a:fillRect/>
          </a:stretch>
        </p:blipFill>
        <p:spPr>
          <a:xfrm>
            <a:off x="9502091" y="874966"/>
            <a:ext cx="1125974" cy="1131604"/>
          </a:xfrm>
          <a:prstGeom prst="rect">
            <a:avLst/>
          </a:prstGeom>
        </p:spPr>
      </p:pic>
      <p:pic>
        <p:nvPicPr>
          <p:cNvPr id="9" name="Grafik 8">
            <a:extLst>
              <a:ext uri="{FF2B5EF4-FFF2-40B4-BE49-F238E27FC236}">
                <a16:creationId xmlns:a16="http://schemas.microsoft.com/office/drawing/2014/main" id="{CE6D45F4-6D3E-7608-7ED2-DC6FB1E9C1BA}"/>
              </a:ext>
            </a:extLst>
          </p:cNvPr>
          <p:cNvPicPr>
            <a:picLocks noChangeAspect="1"/>
          </p:cNvPicPr>
          <p:nvPr/>
        </p:nvPicPr>
        <p:blipFill>
          <a:blip r:embed="rId6"/>
          <a:stretch>
            <a:fillRect/>
          </a:stretch>
        </p:blipFill>
        <p:spPr>
          <a:xfrm>
            <a:off x="10745805" y="878651"/>
            <a:ext cx="1125974" cy="1125974"/>
          </a:xfrm>
          <a:prstGeom prst="rect">
            <a:avLst/>
          </a:prstGeom>
        </p:spPr>
      </p:pic>
      <p:pic>
        <p:nvPicPr>
          <p:cNvPr id="18" name="Grafik 17">
            <a:extLst>
              <a:ext uri="{FF2B5EF4-FFF2-40B4-BE49-F238E27FC236}">
                <a16:creationId xmlns:a16="http://schemas.microsoft.com/office/drawing/2014/main" id="{E228AEDF-5B79-9668-6CDD-3BE33BBB3CB9}"/>
              </a:ext>
            </a:extLst>
          </p:cNvPr>
          <p:cNvPicPr>
            <a:picLocks noChangeAspect="1"/>
          </p:cNvPicPr>
          <p:nvPr/>
        </p:nvPicPr>
        <p:blipFill>
          <a:blip r:embed="rId7"/>
          <a:stretch>
            <a:fillRect/>
          </a:stretch>
        </p:blipFill>
        <p:spPr>
          <a:xfrm>
            <a:off x="2129186" y="4776111"/>
            <a:ext cx="1125974" cy="1125974"/>
          </a:xfrm>
          <a:prstGeom prst="rect">
            <a:avLst/>
          </a:prstGeom>
        </p:spPr>
      </p:pic>
      <p:pic>
        <p:nvPicPr>
          <p:cNvPr id="19" name="Grafik 18">
            <a:extLst>
              <a:ext uri="{FF2B5EF4-FFF2-40B4-BE49-F238E27FC236}">
                <a16:creationId xmlns:a16="http://schemas.microsoft.com/office/drawing/2014/main" id="{697AE363-5C19-EAC8-BC04-5DB3F4A6977A}"/>
              </a:ext>
            </a:extLst>
          </p:cNvPr>
          <p:cNvPicPr>
            <a:picLocks noChangeAspect="1"/>
          </p:cNvPicPr>
          <p:nvPr/>
        </p:nvPicPr>
        <p:blipFill>
          <a:blip r:embed="rId6"/>
          <a:stretch>
            <a:fillRect/>
          </a:stretch>
        </p:blipFill>
        <p:spPr>
          <a:xfrm>
            <a:off x="3397395" y="4775233"/>
            <a:ext cx="1125974" cy="1125974"/>
          </a:xfrm>
          <a:prstGeom prst="rect">
            <a:avLst/>
          </a:prstGeom>
        </p:spPr>
      </p:pic>
      <p:sp>
        <p:nvSpPr>
          <p:cNvPr id="13" name="TextBox 14">
            <a:extLst>
              <a:ext uri="{FF2B5EF4-FFF2-40B4-BE49-F238E27FC236}">
                <a16:creationId xmlns:a16="http://schemas.microsoft.com/office/drawing/2014/main" id="{048DF68E-50E3-6B42-A541-AA5EBE184292}"/>
              </a:ext>
            </a:extLst>
          </p:cNvPr>
          <p:cNvSpPr txBox="1"/>
          <p:nvPr/>
        </p:nvSpPr>
        <p:spPr>
          <a:xfrm>
            <a:off x="685990" y="2436780"/>
            <a:ext cx="14646744" cy="1795363"/>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Freie Lizenzen für Saatgut, um dieses zu einem geschützten Allgemeingut zu machen</a:t>
            </a:r>
          </a:p>
          <a:p>
            <a:pPr marL="459543" lvl="1" indent="-229772">
              <a:lnSpc>
                <a:spcPts val="3512"/>
              </a:lnSpc>
              <a:buFont typeface="Arial"/>
              <a:buChar char="•"/>
            </a:pPr>
            <a:r>
              <a:rPr lang="de-DE" sz="2128">
                <a:solidFill>
                  <a:srgbClr val="222222"/>
                </a:solidFill>
                <a:latin typeface="Montserrat"/>
              </a:rPr>
              <a:t>Die Ernährungssouveränität soll verbessert werden </a:t>
            </a:r>
          </a:p>
          <a:p>
            <a:pPr marL="459543" lvl="1" indent="-229772">
              <a:lnSpc>
                <a:spcPts val="3512"/>
              </a:lnSpc>
              <a:buFont typeface="Arial"/>
              <a:buChar char="•"/>
            </a:pPr>
            <a:r>
              <a:rPr lang="de-DE" sz="2128">
                <a:solidFill>
                  <a:srgbClr val="222222"/>
                </a:solidFill>
                <a:latin typeface="Montserrat"/>
              </a:rPr>
              <a:t>Der partizipative Sortenvielfaltaustausch soll gefördert werden </a:t>
            </a:r>
          </a:p>
          <a:p>
            <a:pPr marL="459543" lvl="1" indent="-229772">
              <a:lnSpc>
                <a:spcPts val="3512"/>
              </a:lnSpc>
              <a:buFont typeface="Arial"/>
              <a:buChar char="•"/>
            </a:pPr>
            <a:r>
              <a:rPr lang="de-DE" sz="2128">
                <a:solidFill>
                  <a:srgbClr val="222222"/>
                </a:solidFill>
                <a:latin typeface="Montserrat"/>
              </a:rPr>
              <a:t>Anpassung der Landwirtschaft an den Klimawandel soll verbessert werden</a:t>
            </a:r>
          </a:p>
        </p:txBody>
      </p:sp>
      <p:sp>
        <p:nvSpPr>
          <p:cNvPr id="7" name="Rectangle 6">
            <a:extLst>
              <a:ext uri="{FF2B5EF4-FFF2-40B4-BE49-F238E27FC236}">
                <a16:creationId xmlns:a16="http://schemas.microsoft.com/office/drawing/2014/main" id="{6909BCAF-AEEC-020F-8E05-7772A923C7BB}"/>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2">
            <a:extLst>
              <a:ext uri="{FF2B5EF4-FFF2-40B4-BE49-F238E27FC236}">
                <a16:creationId xmlns:a16="http://schemas.microsoft.com/office/drawing/2014/main" id="{68C7F216-B0E9-DC5A-4FDC-4118D14FAF2A}"/>
              </a:ext>
            </a:extLst>
          </p:cNvPr>
          <p:cNvSpPr txBox="1"/>
          <p:nvPr/>
        </p:nvSpPr>
        <p:spPr>
          <a:xfrm>
            <a:off x="412732" y="98694"/>
            <a:ext cx="64047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3 </a:t>
            </a:r>
            <a:r>
              <a:rPr lang="en-US" sz="2000" err="1">
                <a:solidFill>
                  <a:schemeClr val="tx1">
                    <a:lumMod val="75000"/>
                    <a:lumOff val="25000"/>
                  </a:schemeClr>
                </a:solidFill>
                <a:latin typeface="Montserrat"/>
                <a:cs typeface="Calibri"/>
              </a:rPr>
              <a:t>Handlungsoptionen</a:t>
            </a:r>
            <a:r>
              <a:rPr lang="en-US" sz="2000">
                <a:solidFill>
                  <a:schemeClr val="tx1">
                    <a:lumMod val="75000"/>
                    <a:lumOff val="25000"/>
                  </a:schemeClr>
                </a:solidFill>
                <a:latin typeface="Montserrat"/>
                <a:cs typeface="Calibri"/>
              </a:rPr>
              <a:t> für </a:t>
            </a:r>
            <a:r>
              <a:rPr lang="en-US" sz="2000" err="1">
                <a:solidFill>
                  <a:schemeClr val="tx1">
                    <a:lumMod val="75000"/>
                    <a:lumOff val="25000"/>
                  </a:schemeClr>
                </a:solidFill>
                <a:latin typeface="Montserrat"/>
                <a:cs typeface="Calibri"/>
              </a:rPr>
              <a:t>Konsument</a:t>
            </a:r>
            <a:r>
              <a:rPr lang="en-US" sz="2000">
                <a:solidFill>
                  <a:schemeClr val="tx1">
                    <a:lumMod val="75000"/>
                    <a:lumOff val="25000"/>
                  </a:schemeClr>
                </a:solidFill>
                <a:latin typeface="Montserrat"/>
                <a:cs typeface="Calibri"/>
              </a:rPr>
              <a:t>*</a:t>
            </a:r>
            <a:r>
              <a:rPr lang="en-US" sz="2000" err="1">
                <a:solidFill>
                  <a:schemeClr val="tx1">
                    <a:lumMod val="75000"/>
                    <a:lumOff val="25000"/>
                  </a:schemeClr>
                </a:solidFill>
                <a:latin typeface="Montserrat"/>
                <a:cs typeface="Calibri"/>
              </a:rPr>
              <a:t>innen</a:t>
            </a: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Tree>
    <p:extLst>
      <p:ext uri="{BB962C8B-B14F-4D97-AF65-F5344CB8AC3E}">
        <p14:creationId xmlns:p14="http://schemas.microsoft.com/office/powerpoint/2010/main" val="1587737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8" name="TextBox 12">
            <a:extLst>
              <a:ext uri="{FF2B5EF4-FFF2-40B4-BE49-F238E27FC236}">
                <a16:creationId xmlns:a16="http://schemas.microsoft.com/office/drawing/2014/main" id="{3A24BB5C-3AB3-BE5E-B80B-8BA15D2C8B55}"/>
              </a:ext>
            </a:extLst>
          </p:cNvPr>
          <p:cNvSpPr txBox="1"/>
          <p:nvPr/>
        </p:nvSpPr>
        <p:spPr>
          <a:xfrm>
            <a:off x="1984866" y="6453275"/>
            <a:ext cx="14646744" cy="2648225"/>
          </a:xfrm>
          <a:prstGeom prst="rect">
            <a:avLst/>
          </a:prstGeom>
        </p:spPr>
        <p:txBody>
          <a:bodyPr wrap="square" lIns="0" tIns="0" rIns="0" bIns="0" rtlCol="0" anchor="t">
            <a:spAutoFit/>
          </a:bodyPr>
          <a:lstStyle/>
          <a:p>
            <a:pPr marL="459543" lvl="1" indent="-229772">
              <a:lnSpc>
                <a:spcPts val="3512"/>
              </a:lnSpc>
              <a:buFont typeface="Arial"/>
              <a:buChar char="•"/>
            </a:pPr>
            <a:r>
              <a:rPr lang="de-DE" sz="2128">
                <a:solidFill>
                  <a:srgbClr val="222222"/>
                </a:solidFill>
                <a:latin typeface="Montserrat"/>
              </a:rPr>
              <a:t>Zusammenschluss eines landwirtschaftlichen Betriebs/ </a:t>
            </a:r>
            <a:r>
              <a:rPr lang="de-DE" sz="2128" err="1">
                <a:solidFill>
                  <a:srgbClr val="222222"/>
                </a:solidFill>
                <a:latin typeface="Montserrat"/>
              </a:rPr>
              <a:t>Gärnterei</a:t>
            </a:r>
            <a:r>
              <a:rPr lang="de-DE" sz="2128">
                <a:solidFill>
                  <a:srgbClr val="222222"/>
                </a:solidFill>
                <a:latin typeface="Montserrat"/>
              </a:rPr>
              <a:t> mit einer Gruppe privater Haushalte</a:t>
            </a:r>
          </a:p>
          <a:p>
            <a:pPr marL="459543" lvl="1" indent="-229772">
              <a:lnSpc>
                <a:spcPts val="3512"/>
              </a:lnSpc>
              <a:buFont typeface="Arial"/>
              <a:buChar char="•"/>
            </a:pPr>
            <a:r>
              <a:rPr lang="de-DE" sz="2128">
                <a:solidFill>
                  <a:srgbClr val="222222"/>
                </a:solidFill>
                <a:latin typeface="Montserrat"/>
              </a:rPr>
              <a:t>Mitgliedsbeitrag zur Deckung der Jahreskosten der landwirtschaftlichen Erzeugung</a:t>
            </a:r>
          </a:p>
          <a:p>
            <a:pPr marL="459543" lvl="1" indent="-229772">
              <a:lnSpc>
                <a:spcPts val="3512"/>
              </a:lnSpc>
              <a:buFont typeface="Arial"/>
              <a:buChar char="•"/>
            </a:pPr>
            <a:r>
              <a:rPr lang="de-DE" sz="2128">
                <a:solidFill>
                  <a:srgbClr val="222222"/>
                </a:solidFill>
                <a:latin typeface="Montserrat"/>
              </a:rPr>
              <a:t>Mitglieder erhalten saisonale Ernteanteile und/oder weiterverarbeitete Produkte aus der Region</a:t>
            </a:r>
          </a:p>
          <a:p>
            <a:pPr marL="459543" lvl="1" indent="-229772">
              <a:lnSpc>
                <a:spcPts val="3512"/>
              </a:lnSpc>
              <a:buFont typeface="Arial"/>
              <a:buChar char="•"/>
            </a:pPr>
            <a:r>
              <a:rPr lang="de-DE" sz="2128">
                <a:solidFill>
                  <a:srgbClr val="222222"/>
                </a:solidFill>
                <a:latin typeface="Montserrat"/>
              </a:rPr>
              <a:t>Wissensvermittlung über Lebensmittelanbau</a:t>
            </a:r>
          </a:p>
          <a:p>
            <a:pPr marL="459543" lvl="1" indent="-229772">
              <a:lnSpc>
                <a:spcPts val="3512"/>
              </a:lnSpc>
              <a:buFont typeface="Arial"/>
              <a:buChar char="•"/>
            </a:pPr>
            <a:r>
              <a:rPr lang="de-DE" sz="2128">
                <a:solidFill>
                  <a:srgbClr val="222222"/>
                </a:solidFill>
                <a:latin typeface="Montserrat"/>
              </a:rPr>
              <a:t>Unterstützung durch Spenden/Beitritt</a:t>
            </a:r>
          </a:p>
          <a:p>
            <a:pPr marL="459543" lvl="1" indent="-229772">
              <a:lnSpc>
                <a:spcPts val="3512"/>
              </a:lnSpc>
              <a:buFont typeface="Arial"/>
              <a:buChar char="•"/>
            </a:pPr>
            <a:r>
              <a:rPr lang="de-DE" sz="2128">
                <a:solidFill>
                  <a:srgbClr val="222222"/>
                </a:solidFill>
                <a:latin typeface="Montserrat"/>
              </a:rPr>
              <a:t>Vielfältige </a:t>
            </a:r>
            <a:r>
              <a:rPr lang="de-DE" sz="2128" err="1">
                <a:solidFill>
                  <a:srgbClr val="222222"/>
                </a:solidFill>
                <a:latin typeface="Montserrat"/>
              </a:rPr>
              <a:t>Engagementsmöglichkeiten</a:t>
            </a:r>
            <a:r>
              <a:rPr lang="de-DE" sz="2128">
                <a:solidFill>
                  <a:srgbClr val="222222"/>
                </a:solidFill>
                <a:latin typeface="Montserrat"/>
              </a:rPr>
              <a:t>: Mitgestaltung, Anbau, Projektorganisation</a:t>
            </a:r>
          </a:p>
        </p:txBody>
      </p:sp>
      <p:sp>
        <p:nvSpPr>
          <p:cNvPr id="19" name="TextBox 14">
            <a:extLst>
              <a:ext uri="{FF2B5EF4-FFF2-40B4-BE49-F238E27FC236}">
                <a16:creationId xmlns:a16="http://schemas.microsoft.com/office/drawing/2014/main" id="{B09FE0B7-0A0B-2932-8EED-307A836BC40A}"/>
              </a:ext>
            </a:extLst>
          </p:cNvPr>
          <p:cNvSpPr txBox="1"/>
          <p:nvPr/>
        </p:nvSpPr>
        <p:spPr>
          <a:xfrm>
            <a:off x="11140098" y="9380669"/>
            <a:ext cx="4235768" cy="264784"/>
          </a:xfrm>
          <a:prstGeom prst="rect">
            <a:avLst/>
          </a:prstGeom>
        </p:spPr>
        <p:txBody>
          <a:bodyPr lIns="0" tIns="0" rIns="0" bIns="0" rtlCol="0" anchor="t">
            <a:spAutoFit/>
          </a:bodyPr>
          <a:lstStyle/>
          <a:p>
            <a:pPr algn="ctr">
              <a:lnSpc>
                <a:spcPts val="2255"/>
              </a:lnSpc>
              <a:spcBef>
                <a:spcPct val="0"/>
              </a:spcBef>
            </a:pPr>
            <a:r>
              <a:rPr lang="de-DE" sz="1366">
                <a:solidFill>
                  <a:srgbClr val="000000"/>
                </a:solidFill>
                <a:latin typeface="Montserrat"/>
              </a:rPr>
              <a:t>(vgl. Netzwerk Solidarische Landwirtschaft, 2023)</a:t>
            </a:r>
          </a:p>
        </p:txBody>
      </p:sp>
      <p:sp>
        <p:nvSpPr>
          <p:cNvPr id="21" name="TextBox 15">
            <a:extLst>
              <a:ext uri="{FF2B5EF4-FFF2-40B4-BE49-F238E27FC236}">
                <a16:creationId xmlns:a16="http://schemas.microsoft.com/office/drawing/2014/main" id="{005198A0-F20B-71D1-D9AE-F1D219B77BA7}"/>
              </a:ext>
            </a:extLst>
          </p:cNvPr>
          <p:cNvSpPr txBox="1"/>
          <p:nvPr/>
        </p:nvSpPr>
        <p:spPr>
          <a:xfrm>
            <a:off x="7861822" y="4913084"/>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ea typeface="Cormorant Garamond Medium Italics" pitchFamily="2" charset="0"/>
              </a:rPr>
              <a:t>Solidarische Landwirtschaft</a:t>
            </a:r>
          </a:p>
        </p:txBody>
      </p:sp>
      <p:pic>
        <p:nvPicPr>
          <p:cNvPr id="22" name="Grafik 21">
            <a:extLst>
              <a:ext uri="{FF2B5EF4-FFF2-40B4-BE49-F238E27FC236}">
                <a16:creationId xmlns:a16="http://schemas.microsoft.com/office/drawing/2014/main" id="{C4311370-9461-CB8C-4829-855418B602A9}"/>
              </a:ext>
            </a:extLst>
          </p:cNvPr>
          <p:cNvPicPr>
            <a:picLocks noChangeAspect="1"/>
          </p:cNvPicPr>
          <p:nvPr/>
        </p:nvPicPr>
        <p:blipFill>
          <a:blip r:embed="rId5"/>
          <a:stretch>
            <a:fillRect/>
          </a:stretch>
        </p:blipFill>
        <p:spPr>
          <a:xfrm>
            <a:off x="2403982" y="5032794"/>
            <a:ext cx="1125974" cy="1131604"/>
          </a:xfrm>
          <a:prstGeom prst="rect">
            <a:avLst/>
          </a:prstGeom>
        </p:spPr>
      </p:pic>
      <p:pic>
        <p:nvPicPr>
          <p:cNvPr id="23" name="Grafik 22">
            <a:extLst>
              <a:ext uri="{FF2B5EF4-FFF2-40B4-BE49-F238E27FC236}">
                <a16:creationId xmlns:a16="http://schemas.microsoft.com/office/drawing/2014/main" id="{4D24849F-978A-FD5D-40C2-80FA321995B0}"/>
              </a:ext>
            </a:extLst>
          </p:cNvPr>
          <p:cNvPicPr>
            <a:picLocks noChangeAspect="1"/>
          </p:cNvPicPr>
          <p:nvPr/>
        </p:nvPicPr>
        <p:blipFill>
          <a:blip r:embed="rId6"/>
          <a:stretch>
            <a:fillRect/>
          </a:stretch>
        </p:blipFill>
        <p:spPr>
          <a:xfrm>
            <a:off x="3684691" y="5032794"/>
            <a:ext cx="1125974" cy="1125974"/>
          </a:xfrm>
          <a:prstGeom prst="rect">
            <a:avLst/>
          </a:prstGeom>
        </p:spPr>
      </p:pic>
      <p:pic>
        <p:nvPicPr>
          <p:cNvPr id="24" name="Grafik 23">
            <a:extLst>
              <a:ext uri="{FF2B5EF4-FFF2-40B4-BE49-F238E27FC236}">
                <a16:creationId xmlns:a16="http://schemas.microsoft.com/office/drawing/2014/main" id="{29AB3E28-98E2-BB39-9C13-29CD98931963}"/>
              </a:ext>
            </a:extLst>
          </p:cNvPr>
          <p:cNvPicPr>
            <a:picLocks noChangeAspect="1"/>
          </p:cNvPicPr>
          <p:nvPr/>
        </p:nvPicPr>
        <p:blipFill>
          <a:blip r:embed="rId7"/>
          <a:stretch>
            <a:fillRect/>
          </a:stretch>
        </p:blipFill>
        <p:spPr>
          <a:xfrm>
            <a:off x="4963065" y="5033672"/>
            <a:ext cx="1125974" cy="1125974"/>
          </a:xfrm>
          <a:prstGeom prst="rect">
            <a:avLst/>
          </a:prstGeom>
        </p:spPr>
      </p:pic>
      <p:pic>
        <p:nvPicPr>
          <p:cNvPr id="25" name="Grafik 24">
            <a:extLst>
              <a:ext uri="{FF2B5EF4-FFF2-40B4-BE49-F238E27FC236}">
                <a16:creationId xmlns:a16="http://schemas.microsoft.com/office/drawing/2014/main" id="{49BB9095-D281-13B2-2862-EC8725E10BC3}"/>
              </a:ext>
            </a:extLst>
          </p:cNvPr>
          <p:cNvPicPr>
            <a:picLocks noChangeAspect="1"/>
          </p:cNvPicPr>
          <p:nvPr/>
        </p:nvPicPr>
        <p:blipFill>
          <a:blip r:embed="rId8"/>
          <a:stretch>
            <a:fillRect/>
          </a:stretch>
        </p:blipFill>
        <p:spPr>
          <a:xfrm>
            <a:off x="6231274" y="5032794"/>
            <a:ext cx="1125974" cy="1125974"/>
          </a:xfrm>
          <a:prstGeom prst="rect">
            <a:avLst/>
          </a:prstGeom>
        </p:spPr>
      </p:pic>
      <p:sp>
        <p:nvSpPr>
          <p:cNvPr id="27" name="TextBox 2">
            <a:extLst>
              <a:ext uri="{FF2B5EF4-FFF2-40B4-BE49-F238E27FC236}">
                <a16:creationId xmlns:a16="http://schemas.microsoft.com/office/drawing/2014/main" id="{6E6A19A5-753C-F40B-1501-FE07F748717E}"/>
              </a:ext>
            </a:extLst>
          </p:cNvPr>
          <p:cNvSpPr txBox="1"/>
          <p:nvPr/>
        </p:nvSpPr>
        <p:spPr>
          <a:xfrm>
            <a:off x="685990" y="935367"/>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Solidaritätstisch</a:t>
            </a:r>
          </a:p>
        </p:txBody>
      </p:sp>
      <p:pic>
        <p:nvPicPr>
          <p:cNvPr id="29" name="Grafik 28">
            <a:extLst>
              <a:ext uri="{FF2B5EF4-FFF2-40B4-BE49-F238E27FC236}">
                <a16:creationId xmlns:a16="http://schemas.microsoft.com/office/drawing/2014/main" id="{D0D46F72-510F-80AB-63B4-5A83624B5BD3}"/>
              </a:ext>
            </a:extLst>
          </p:cNvPr>
          <p:cNvPicPr>
            <a:picLocks noChangeAspect="1"/>
          </p:cNvPicPr>
          <p:nvPr/>
        </p:nvPicPr>
        <p:blipFill>
          <a:blip r:embed="rId6"/>
          <a:stretch>
            <a:fillRect/>
          </a:stretch>
        </p:blipFill>
        <p:spPr>
          <a:xfrm>
            <a:off x="6772695" y="994531"/>
            <a:ext cx="1125974" cy="1125974"/>
          </a:xfrm>
          <a:prstGeom prst="rect">
            <a:avLst/>
          </a:prstGeom>
        </p:spPr>
      </p:pic>
      <p:pic>
        <p:nvPicPr>
          <p:cNvPr id="31" name="Grafik 30">
            <a:extLst>
              <a:ext uri="{FF2B5EF4-FFF2-40B4-BE49-F238E27FC236}">
                <a16:creationId xmlns:a16="http://schemas.microsoft.com/office/drawing/2014/main" id="{BD9EF71E-6F46-CFFB-0661-2A82BF9602F6}"/>
              </a:ext>
            </a:extLst>
          </p:cNvPr>
          <p:cNvPicPr>
            <a:picLocks noChangeAspect="1"/>
          </p:cNvPicPr>
          <p:nvPr/>
        </p:nvPicPr>
        <p:blipFill>
          <a:blip r:embed="rId8"/>
          <a:stretch>
            <a:fillRect/>
          </a:stretch>
        </p:blipFill>
        <p:spPr>
          <a:xfrm>
            <a:off x="8044922" y="1007221"/>
            <a:ext cx="1125974" cy="1125974"/>
          </a:xfrm>
          <a:prstGeom prst="rect">
            <a:avLst/>
          </a:prstGeom>
        </p:spPr>
      </p:pic>
      <p:sp>
        <p:nvSpPr>
          <p:cNvPr id="32" name="TextBox 14">
            <a:extLst>
              <a:ext uri="{FF2B5EF4-FFF2-40B4-BE49-F238E27FC236}">
                <a16:creationId xmlns:a16="http://schemas.microsoft.com/office/drawing/2014/main" id="{8BC7D4EE-A6F1-11D0-DB23-B2644FF553FA}"/>
              </a:ext>
            </a:extLst>
          </p:cNvPr>
          <p:cNvSpPr txBox="1"/>
          <p:nvPr/>
        </p:nvSpPr>
        <p:spPr>
          <a:xfrm>
            <a:off x="729122" y="2285817"/>
            <a:ext cx="14646744" cy="2199385"/>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Lebensmittelabfälle des Einzelhandels werden gemeinschaftlich eingesammelt und an finanziell benachteiligte Menschen verteilt oder zu einem gemeinsamen Abendessen verarbeitet </a:t>
            </a:r>
          </a:p>
          <a:p>
            <a:pPr marL="459543" lvl="1" indent="-229772">
              <a:lnSpc>
                <a:spcPts val="3512"/>
              </a:lnSpc>
              <a:buFont typeface="Arial"/>
              <a:buChar char="•"/>
            </a:pPr>
            <a:r>
              <a:rPr lang="de-DE" sz="2128">
                <a:solidFill>
                  <a:srgbClr val="222222"/>
                </a:solidFill>
                <a:latin typeface="Montserrat"/>
              </a:rPr>
              <a:t>Ermöglicht Menschen mit Migrationshintergrund, geringem Einkommen sowie Menschen ohne festen Wohnort, Arbeit oder Sozialhilfe den Zugang zu Nahrung und Gemeinschaft </a:t>
            </a:r>
          </a:p>
          <a:p>
            <a:pPr marL="459543" lvl="1" indent="-229772">
              <a:lnSpc>
                <a:spcPts val="3512"/>
              </a:lnSpc>
              <a:buFont typeface="Arial"/>
              <a:buChar char="•"/>
            </a:pPr>
            <a:r>
              <a:rPr lang="de-DE" sz="2128">
                <a:solidFill>
                  <a:srgbClr val="222222"/>
                </a:solidFill>
                <a:latin typeface="Montserrat"/>
              </a:rPr>
              <a:t>Verbesserung der Ernährungssicherheit und der sozialen Integration  </a:t>
            </a:r>
          </a:p>
        </p:txBody>
      </p:sp>
      <p:sp>
        <p:nvSpPr>
          <p:cNvPr id="2" name="Rectangle 1">
            <a:extLst>
              <a:ext uri="{FF2B5EF4-FFF2-40B4-BE49-F238E27FC236}">
                <a16:creationId xmlns:a16="http://schemas.microsoft.com/office/drawing/2014/main" id="{6909BCAF-AEEC-020F-8E05-7772A923C7BB}"/>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2">
            <a:extLst>
              <a:ext uri="{FF2B5EF4-FFF2-40B4-BE49-F238E27FC236}">
                <a16:creationId xmlns:a16="http://schemas.microsoft.com/office/drawing/2014/main" id="{68C7F216-B0E9-DC5A-4FDC-4118D14FAF2A}"/>
              </a:ext>
            </a:extLst>
          </p:cNvPr>
          <p:cNvSpPr txBox="1"/>
          <p:nvPr/>
        </p:nvSpPr>
        <p:spPr>
          <a:xfrm>
            <a:off x="412732" y="98694"/>
            <a:ext cx="64047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3 </a:t>
            </a:r>
            <a:r>
              <a:rPr lang="en-US" sz="2000" err="1">
                <a:solidFill>
                  <a:schemeClr val="tx1">
                    <a:lumMod val="75000"/>
                    <a:lumOff val="25000"/>
                  </a:schemeClr>
                </a:solidFill>
                <a:latin typeface="Montserrat"/>
                <a:cs typeface="Calibri"/>
              </a:rPr>
              <a:t>Handlungsoptionen</a:t>
            </a:r>
            <a:r>
              <a:rPr lang="en-US" sz="2000">
                <a:solidFill>
                  <a:schemeClr val="tx1">
                    <a:lumMod val="75000"/>
                    <a:lumOff val="25000"/>
                  </a:schemeClr>
                </a:solidFill>
                <a:latin typeface="Montserrat"/>
                <a:cs typeface="Calibri"/>
              </a:rPr>
              <a:t> </a:t>
            </a:r>
            <a:r>
              <a:rPr lang="en-US" sz="2000">
                <a:solidFill>
                  <a:schemeClr val="tx1">
                    <a:lumMod val="75000"/>
                    <a:lumOff val="25000"/>
                  </a:schemeClr>
                </a:solidFill>
                <a:latin typeface="Montserrat"/>
                <a:ea typeface="+mn-lt"/>
                <a:cs typeface="+mn-lt"/>
              </a:rPr>
              <a:t>für </a:t>
            </a:r>
            <a:r>
              <a:rPr lang="en-US" sz="2000" err="1">
                <a:solidFill>
                  <a:schemeClr val="tx1">
                    <a:lumMod val="75000"/>
                    <a:lumOff val="25000"/>
                  </a:schemeClr>
                </a:solidFill>
                <a:latin typeface="Montserrat"/>
                <a:ea typeface="+mn-lt"/>
                <a:cs typeface="+mn-lt"/>
              </a:rPr>
              <a:t>Konsument</a:t>
            </a:r>
            <a:r>
              <a:rPr lang="en-US" sz="2000">
                <a:solidFill>
                  <a:schemeClr val="tx1">
                    <a:lumMod val="75000"/>
                    <a:lumOff val="25000"/>
                  </a:schemeClr>
                </a:solidFill>
                <a:latin typeface="Montserrat"/>
                <a:ea typeface="+mn-lt"/>
                <a:cs typeface="+mn-lt"/>
              </a:rPr>
              <a:t>*</a:t>
            </a:r>
            <a:r>
              <a:rPr lang="en-US" sz="2000" err="1">
                <a:solidFill>
                  <a:schemeClr val="tx1">
                    <a:lumMod val="75000"/>
                    <a:lumOff val="25000"/>
                  </a:schemeClr>
                </a:solidFill>
                <a:latin typeface="Montserrat"/>
                <a:ea typeface="+mn-lt"/>
                <a:cs typeface="+mn-lt"/>
              </a:rPr>
              <a:t>innen</a:t>
            </a:r>
            <a:endParaRPr lang="en-US" sz="2000" err="1">
              <a:solidFill>
                <a:schemeClr val="tx1">
                  <a:lumMod val="75000"/>
                  <a:lumOff val="25000"/>
                </a:schemeClr>
              </a:solidFill>
              <a:latin typeface="Montserrat"/>
              <a:cs typeface="Calibri"/>
            </a:endParaRP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Tree>
    <p:extLst>
      <p:ext uri="{BB962C8B-B14F-4D97-AF65-F5344CB8AC3E}">
        <p14:creationId xmlns:p14="http://schemas.microsoft.com/office/powerpoint/2010/main" val="1245069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4026" y="770586"/>
            <a:ext cx="12382071" cy="1197828"/>
          </a:xfrm>
          <a:prstGeom prst="rect">
            <a:avLst/>
          </a:prstGeom>
        </p:spPr>
        <p:txBody>
          <a:bodyPr lIns="0" tIns="0" rIns="0" bIns="0" rtlCol="0" anchor="t">
            <a:spAutoFit/>
          </a:bodyPr>
          <a:lstStyle/>
          <a:p>
            <a:pPr>
              <a:lnSpc>
                <a:spcPts val="9799"/>
              </a:lnSpc>
            </a:pPr>
            <a:r>
              <a:rPr lang="de-DE" sz="6000" err="1">
                <a:solidFill>
                  <a:srgbClr val="222222"/>
                </a:solidFill>
                <a:latin typeface="Garamond"/>
              </a:rPr>
              <a:t>Vertical</a:t>
            </a:r>
            <a:r>
              <a:rPr lang="de-DE" sz="6000">
                <a:solidFill>
                  <a:srgbClr val="222222"/>
                </a:solidFill>
                <a:latin typeface="Garamond"/>
              </a:rPr>
              <a:t> Farming</a:t>
            </a:r>
          </a:p>
        </p:txBody>
      </p:sp>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TextBox 10"/>
          <p:cNvSpPr txBox="1"/>
          <p:nvPr/>
        </p:nvSpPr>
        <p:spPr>
          <a:xfrm>
            <a:off x="649328" y="2125127"/>
            <a:ext cx="14646744" cy="2650982"/>
          </a:xfrm>
          <a:prstGeom prst="rect">
            <a:avLst/>
          </a:prstGeom>
        </p:spPr>
        <p:txBody>
          <a:bodyPr lIns="0" tIns="0" rIns="0" bIns="0" rtlCol="0" anchor="t">
            <a:spAutoFit/>
          </a:bodyPr>
          <a:lstStyle/>
          <a:p>
            <a:pPr marL="459105" lvl="1" indent="-229235">
              <a:lnSpc>
                <a:spcPts val="3512"/>
              </a:lnSpc>
              <a:buFont typeface="Arial"/>
              <a:buChar char="•"/>
            </a:pPr>
            <a:r>
              <a:rPr lang="de-DE" sz="2100">
                <a:solidFill>
                  <a:srgbClr val="000000"/>
                </a:solidFill>
                <a:latin typeface="Montserrat"/>
              </a:rPr>
              <a:t>Form der urbanen Landwirtschaft ohne Nutzung herkömmlicher landwirtschaftlicher Nutzflächen</a:t>
            </a:r>
            <a:endParaRPr lang="en-US" sz="2100">
              <a:solidFill>
                <a:srgbClr val="000000"/>
              </a:solidFill>
            </a:endParaRPr>
          </a:p>
          <a:p>
            <a:pPr marL="459105" lvl="1" indent="-229235">
              <a:lnSpc>
                <a:spcPts val="3512"/>
              </a:lnSpc>
              <a:buFont typeface="Arial"/>
              <a:buChar char="•"/>
            </a:pPr>
            <a:r>
              <a:rPr lang="de-DE" sz="2100">
                <a:solidFill>
                  <a:srgbClr val="000000"/>
                </a:solidFill>
                <a:latin typeface="Montserrat"/>
              </a:rPr>
              <a:t>Anbau der Pflanzen auf mehreren Etagen übereinander</a:t>
            </a:r>
          </a:p>
          <a:p>
            <a:pPr marL="459105" lvl="1" indent="-229235">
              <a:lnSpc>
                <a:spcPts val="3512"/>
              </a:lnSpc>
              <a:buFont typeface="Arial"/>
              <a:buChar char="•"/>
            </a:pPr>
            <a:r>
              <a:rPr lang="de-DE" sz="2100">
                <a:solidFill>
                  <a:srgbClr val="000000"/>
                </a:solidFill>
                <a:latin typeface="Montserrat"/>
              </a:rPr>
              <a:t>Reduktion der Anbaufläche und Verkürzung von Transportwegen</a:t>
            </a:r>
          </a:p>
          <a:p>
            <a:pPr marL="459105" lvl="1" indent="-229235">
              <a:lnSpc>
                <a:spcPts val="3511"/>
              </a:lnSpc>
              <a:buFont typeface="Arial"/>
              <a:buChar char="•"/>
            </a:pPr>
            <a:r>
              <a:rPr lang="de-DE" sz="2100">
                <a:solidFill>
                  <a:srgbClr val="000000"/>
                </a:solidFill>
                <a:latin typeface="Montserrat"/>
                <a:ea typeface="Calibri"/>
                <a:cs typeface="Calibri"/>
              </a:rPr>
              <a:t>Potenzial</a:t>
            </a:r>
            <a:r>
              <a:rPr lang="de-DE" sz="2100">
                <a:solidFill>
                  <a:srgbClr val="000000"/>
                </a:solidFill>
                <a:latin typeface="Montserrat"/>
                <a:ea typeface="+mn-lt"/>
                <a:cs typeface="+mn-lt"/>
              </a:rPr>
              <a:t>, die Ernährungssicherheit zu erhöhen, zur Ernährungsbildung beizutragen und den Kontakt zwischen Produzent*innen und Konsument*innen herzustellen</a:t>
            </a:r>
            <a:endParaRPr lang="de-DE">
              <a:solidFill>
                <a:srgbClr val="000000"/>
              </a:solidFill>
              <a:ea typeface="Calibri"/>
              <a:cs typeface="Calibri"/>
            </a:endParaRPr>
          </a:p>
          <a:p>
            <a:pPr marL="459105" lvl="1" indent="-229235">
              <a:lnSpc>
                <a:spcPts val="3511"/>
              </a:lnSpc>
              <a:buFont typeface="Arial"/>
              <a:buChar char="•"/>
            </a:pPr>
            <a:endParaRPr lang="de-DE" sz="2100">
              <a:solidFill>
                <a:srgbClr val="000000"/>
              </a:solidFill>
              <a:latin typeface="Montserrat"/>
              <a:ea typeface="Calibri"/>
              <a:cs typeface="Calibri"/>
            </a:endParaRPr>
          </a:p>
        </p:txBody>
      </p:sp>
      <p:sp>
        <p:nvSpPr>
          <p:cNvPr id="11" name="TextBox 11"/>
          <p:cNvSpPr txBox="1"/>
          <p:nvPr/>
        </p:nvSpPr>
        <p:spPr>
          <a:xfrm>
            <a:off x="1953889" y="6061698"/>
            <a:ext cx="13970314" cy="3545907"/>
          </a:xfrm>
          <a:prstGeom prst="rect">
            <a:avLst/>
          </a:prstGeom>
        </p:spPr>
        <p:txBody>
          <a:bodyPr wrap="square" lIns="0" tIns="0" rIns="0" bIns="0" rtlCol="0" anchor="t">
            <a:spAutoFit/>
          </a:bodyPr>
          <a:lstStyle/>
          <a:p>
            <a:pPr marL="459543" lvl="1" indent="-229772">
              <a:lnSpc>
                <a:spcPts val="3512"/>
              </a:lnSpc>
              <a:buFont typeface="Arial"/>
              <a:buChar char="•"/>
            </a:pPr>
            <a:r>
              <a:rPr lang="de-DE" sz="2128">
                <a:solidFill>
                  <a:srgbClr val="222222"/>
                </a:solidFill>
                <a:latin typeface="Montserrat"/>
              </a:rPr>
              <a:t>Integration von Menschen mit körperlichen, geistigen oder seelischen Beeinträchtigungen in den landwirtschaftlichen Betrieb </a:t>
            </a:r>
          </a:p>
          <a:p>
            <a:pPr marL="459543" lvl="1" indent="-229772">
              <a:lnSpc>
                <a:spcPts val="3512"/>
              </a:lnSpc>
              <a:buFont typeface="Arial"/>
              <a:buChar char="•"/>
            </a:pPr>
            <a:r>
              <a:rPr lang="de-DE" sz="2128">
                <a:solidFill>
                  <a:srgbClr val="222222"/>
                </a:solidFill>
                <a:latin typeface="Montserrat"/>
              </a:rPr>
              <a:t>Das Konzept richtet sich auch an straffällige oder lernschwache Jugendliche, Suchtkranke, Obdachlose, Langzeitarbeitslose, Senior*innen und Geflüchtete  </a:t>
            </a:r>
          </a:p>
          <a:p>
            <a:pPr marL="459543" lvl="1" indent="-229772">
              <a:lnSpc>
                <a:spcPts val="3512"/>
              </a:lnSpc>
              <a:buFont typeface="Arial"/>
              <a:buChar char="•"/>
            </a:pPr>
            <a:r>
              <a:rPr lang="de-DE" sz="2128">
                <a:solidFill>
                  <a:srgbClr val="222222"/>
                </a:solidFill>
                <a:latin typeface="Montserrat"/>
              </a:rPr>
              <a:t>Die multifunktionalen Höfe tragen neben ihren ökologischen Wirkungen zur Entwicklung ländlicher Räume und regionaler Netzwerke bei</a:t>
            </a:r>
          </a:p>
          <a:p>
            <a:pPr marL="459543" lvl="1" indent="-229772">
              <a:lnSpc>
                <a:spcPts val="3512"/>
              </a:lnSpc>
              <a:buFont typeface="Arial"/>
              <a:buChar char="•"/>
            </a:pPr>
            <a:r>
              <a:rPr lang="de-DE" sz="2128">
                <a:solidFill>
                  <a:srgbClr val="222222"/>
                </a:solidFill>
                <a:latin typeface="Montserrat"/>
              </a:rPr>
              <a:t>Höfe werden zu einem  Lern-, Erfahrungs-, Therapie-, Arbeits- und Wohnort als auch zu einem Ort der sozialen Begegnung und Kultur </a:t>
            </a:r>
          </a:p>
        </p:txBody>
      </p:sp>
      <p:sp>
        <p:nvSpPr>
          <p:cNvPr id="14" name="TextBox 14"/>
          <p:cNvSpPr txBox="1"/>
          <p:nvPr/>
        </p:nvSpPr>
        <p:spPr>
          <a:xfrm>
            <a:off x="11863478" y="4196095"/>
            <a:ext cx="3621564" cy="264784"/>
          </a:xfrm>
          <a:prstGeom prst="rect">
            <a:avLst/>
          </a:prstGeom>
        </p:spPr>
        <p:txBody>
          <a:bodyPr lIns="0" tIns="0" rIns="0" bIns="0" rtlCol="0" anchor="t">
            <a:spAutoFit/>
          </a:bodyPr>
          <a:lstStyle/>
          <a:p>
            <a:pPr algn="ctr">
              <a:lnSpc>
                <a:spcPts val="2255"/>
              </a:lnSpc>
              <a:spcBef>
                <a:spcPct val="0"/>
              </a:spcBef>
            </a:pPr>
            <a:r>
              <a:rPr lang="de-DE" sz="1366">
                <a:solidFill>
                  <a:srgbClr val="000000"/>
                </a:solidFill>
                <a:latin typeface="Montserrat"/>
              </a:rPr>
              <a:t>(vgl. Specht et al. , 2014; Maier-Sohn, 2023)</a:t>
            </a:r>
          </a:p>
        </p:txBody>
      </p:sp>
      <p:pic>
        <p:nvPicPr>
          <p:cNvPr id="16" name="Grafik 15">
            <a:extLst>
              <a:ext uri="{FF2B5EF4-FFF2-40B4-BE49-F238E27FC236}">
                <a16:creationId xmlns:a16="http://schemas.microsoft.com/office/drawing/2014/main" id="{8AD915CD-C486-4C43-736C-313688BAA908}"/>
              </a:ext>
            </a:extLst>
          </p:cNvPr>
          <p:cNvPicPr>
            <a:picLocks noChangeAspect="1"/>
          </p:cNvPicPr>
          <p:nvPr/>
        </p:nvPicPr>
        <p:blipFill>
          <a:blip r:embed="rId5"/>
          <a:stretch>
            <a:fillRect/>
          </a:stretch>
        </p:blipFill>
        <p:spPr>
          <a:xfrm>
            <a:off x="6148427" y="971445"/>
            <a:ext cx="1125974" cy="1125974"/>
          </a:xfrm>
          <a:prstGeom prst="rect">
            <a:avLst/>
          </a:prstGeom>
        </p:spPr>
      </p:pic>
      <p:sp>
        <p:nvSpPr>
          <p:cNvPr id="5" name="TextBox 14">
            <a:extLst>
              <a:ext uri="{FF2B5EF4-FFF2-40B4-BE49-F238E27FC236}">
                <a16:creationId xmlns:a16="http://schemas.microsoft.com/office/drawing/2014/main" id="{DC9AB667-9369-00CF-ED0D-F0B7AFD34FEA}"/>
              </a:ext>
            </a:extLst>
          </p:cNvPr>
          <p:cNvSpPr txBox="1"/>
          <p:nvPr/>
        </p:nvSpPr>
        <p:spPr>
          <a:xfrm>
            <a:off x="6281995" y="9472797"/>
            <a:ext cx="9604884"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Alma, o.J.; Soziale Landwirtschaft, 2015; Forschungsinstitut für biologischen Landbau, 2008)</a:t>
            </a:r>
          </a:p>
        </p:txBody>
      </p:sp>
      <p:sp>
        <p:nvSpPr>
          <p:cNvPr id="6" name="TextBox 13">
            <a:extLst>
              <a:ext uri="{FF2B5EF4-FFF2-40B4-BE49-F238E27FC236}">
                <a16:creationId xmlns:a16="http://schemas.microsoft.com/office/drawing/2014/main" id="{820D366E-196D-2B81-A7D8-1666B13C5E70}"/>
              </a:ext>
            </a:extLst>
          </p:cNvPr>
          <p:cNvSpPr txBox="1"/>
          <p:nvPr/>
        </p:nvSpPr>
        <p:spPr>
          <a:xfrm>
            <a:off x="5137213" y="4598935"/>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Soziale Landwirtschaft</a:t>
            </a:r>
          </a:p>
        </p:txBody>
      </p:sp>
      <p:pic>
        <p:nvPicPr>
          <p:cNvPr id="8" name="Grafik 7">
            <a:extLst>
              <a:ext uri="{FF2B5EF4-FFF2-40B4-BE49-F238E27FC236}">
                <a16:creationId xmlns:a16="http://schemas.microsoft.com/office/drawing/2014/main" id="{1786A2CD-26A1-B8CB-8807-F6C339C04399}"/>
              </a:ext>
            </a:extLst>
          </p:cNvPr>
          <p:cNvPicPr>
            <a:picLocks noChangeAspect="1"/>
          </p:cNvPicPr>
          <p:nvPr/>
        </p:nvPicPr>
        <p:blipFill>
          <a:blip r:embed="rId5"/>
          <a:stretch>
            <a:fillRect/>
          </a:stretch>
        </p:blipFill>
        <p:spPr>
          <a:xfrm>
            <a:off x="2285340" y="4729071"/>
            <a:ext cx="1125974" cy="1125974"/>
          </a:xfrm>
          <a:prstGeom prst="rect">
            <a:avLst/>
          </a:prstGeom>
        </p:spPr>
      </p:pic>
      <p:pic>
        <p:nvPicPr>
          <p:cNvPr id="12" name="Grafik 11">
            <a:extLst>
              <a:ext uri="{FF2B5EF4-FFF2-40B4-BE49-F238E27FC236}">
                <a16:creationId xmlns:a16="http://schemas.microsoft.com/office/drawing/2014/main" id="{28C4AC30-86CE-E6BC-A8F0-5ADE2DCE0666}"/>
              </a:ext>
            </a:extLst>
          </p:cNvPr>
          <p:cNvPicPr>
            <a:picLocks noChangeAspect="1"/>
          </p:cNvPicPr>
          <p:nvPr/>
        </p:nvPicPr>
        <p:blipFill>
          <a:blip r:embed="rId6"/>
          <a:stretch>
            <a:fillRect/>
          </a:stretch>
        </p:blipFill>
        <p:spPr>
          <a:xfrm>
            <a:off x="3542175" y="4712580"/>
            <a:ext cx="1125974" cy="1125974"/>
          </a:xfrm>
          <a:prstGeom prst="rect">
            <a:avLst/>
          </a:prstGeom>
        </p:spPr>
      </p:pic>
      <p:sp>
        <p:nvSpPr>
          <p:cNvPr id="9" name="Rectangle 1">
            <a:extLst>
              <a:ext uri="{FF2B5EF4-FFF2-40B4-BE49-F238E27FC236}">
                <a16:creationId xmlns:a16="http://schemas.microsoft.com/office/drawing/2014/main" id="{66CCA94E-5D82-3C09-A953-E9601814A91E}"/>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2">
            <a:extLst>
              <a:ext uri="{FF2B5EF4-FFF2-40B4-BE49-F238E27FC236}">
                <a16:creationId xmlns:a16="http://schemas.microsoft.com/office/drawing/2014/main" id="{7A174CE6-89AF-B2EF-18FC-B8F467635534}"/>
              </a:ext>
            </a:extLst>
          </p:cNvPr>
          <p:cNvSpPr txBox="1"/>
          <p:nvPr/>
        </p:nvSpPr>
        <p:spPr>
          <a:xfrm>
            <a:off x="412732" y="98694"/>
            <a:ext cx="64047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3 </a:t>
            </a:r>
            <a:r>
              <a:rPr lang="en-US" sz="2000" err="1">
                <a:solidFill>
                  <a:schemeClr val="tx1">
                    <a:lumMod val="75000"/>
                    <a:lumOff val="25000"/>
                  </a:schemeClr>
                </a:solidFill>
                <a:latin typeface="Montserrat"/>
                <a:cs typeface="Calibri"/>
              </a:rPr>
              <a:t>Handlungsoptionen</a:t>
            </a:r>
            <a:r>
              <a:rPr lang="en-US" sz="2000">
                <a:solidFill>
                  <a:schemeClr val="tx1">
                    <a:lumMod val="75000"/>
                    <a:lumOff val="25000"/>
                  </a:schemeClr>
                </a:solidFill>
                <a:latin typeface="Montserrat"/>
                <a:cs typeface="Calibri"/>
              </a:rPr>
              <a:t> </a:t>
            </a:r>
            <a:r>
              <a:rPr lang="en-US" sz="2000">
                <a:solidFill>
                  <a:schemeClr val="tx1">
                    <a:lumMod val="75000"/>
                    <a:lumOff val="25000"/>
                  </a:schemeClr>
                </a:solidFill>
                <a:latin typeface="Montserrat"/>
                <a:ea typeface="+mn-lt"/>
                <a:cs typeface="+mn-lt"/>
              </a:rPr>
              <a:t>für </a:t>
            </a:r>
            <a:r>
              <a:rPr lang="en-US" sz="2000" err="1">
                <a:solidFill>
                  <a:schemeClr val="tx1">
                    <a:lumMod val="75000"/>
                    <a:lumOff val="25000"/>
                  </a:schemeClr>
                </a:solidFill>
                <a:latin typeface="Montserrat"/>
                <a:ea typeface="+mn-lt"/>
                <a:cs typeface="+mn-lt"/>
              </a:rPr>
              <a:t>Konsument</a:t>
            </a:r>
            <a:r>
              <a:rPr lang="en-US" sz="2000">
                <a:solidFill>
                  <a:schemeClr val="tx1">
                    <a:lumMod val="75000"/>
                    <a:lumOff val="25000"/>
                  </a:schemeClr>
                </a:solidFill>
                <a:latin typeface="Montserrat"/>
                <a:ea typeface="+mn-lt"/>
                <a:cs typeface="+mn-lt"/>
              </a:rPr>
              <a:t>*</a:t>
            </a:r>
            <a:r>
              <a:rPr lang="en-US" sz="2000" err="1">
                <a:solidFill>
                  <a:schemeClr val="tx1">
                    <a:lumMod val="75000"/>
                    <a:lumOff val="25000"/>
                  </a:schemeClr>
                </a:solidFill>
                <a:latin typeface="Montserrat"/>
                <a:ea typeface="+mn-lt"/>
                <a:cs typeface="+mn-lt"/>
              </a:rPr>
              <a:t>innen</a:t>
            </a:r>
            <a:endParaRPr lang="en-US" sz="2000" err="1">
              <a:solidFill>
                <a:schemeClr val="tx1">
                  <a:lumMod val="75000"/>
                  <a:lumOff val="25000"/>
                </a:schemeClr>
              </a:solidFill>
              <a:latin typeface="Montserrat"/>
              <a:cs typeface="Calibri"/>
            </a:endParaRPr>
          </a:p>
        </p:txBody>
      </p:sp>
      <p:sp>
        <p:nvSpPr>
          <p:cNvPr id="3" name="Freeform 3"/>
          <p:cNvSpPr/>
          <p:nvPr/>
        </p:nvSpPr>
        <p:spPr>
          <a:xfrm rot="5254875" flipH="1">
            <a:off x="12351615" y="-4872655"/>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4630" y="1034451"/>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Ernährungsräte</a:t>
            </a:r>
          </a:p>
        </p:txBody>
      </p:sp>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TextBox 10"/>
          <p:cNvSpPr txBox="1"/>
          <p:nvPr/>
        </p:nvSpPr>
        <p:spPr>
          <a:xfrm>
            <a:off x="584630" y="2539954"/>
            <a:ext cx="14646744" cy="1307106"/>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Austausch verschiedener Akteur*innen auf lokaler Ebene zur Identifikation und Diskussion lokaler Handlungsoptionen für den Wandel des Ernährungssystems</a:t>
            </a:r>
          </a:p>
          <a:p>
            <a:pPr marL="459543" lvl="1" indent="-229772">
              <a:lnSpc>
                <a:spcPts val="3512"/>
              </a:lnSpc>
              <a:buFont typeface="Arial"/>
              <a:buChar char="•"/>
            </a:pPr>
            <a:r>
              <a:rPr lang="de-DE" sz="2128">
                <a:solidFill>
                  <a:srgbClr val="222222"/>
                </a:solidFill>
                <a:latin typeface="Montserrat"/>
              </a:rPr>
              <a:t>Alle interessierten Bürger*innen können teilnehmen</a:t>
            </a:r>
          </a:p>
        </p:txBody>
      </p:sp>
      <p:sp>
        <p:nvSpPr>
          <p:cNvPr id="14" name="TextBox 14"/>
          <p:cNvSpPr txBox="1"/>
          <p:nvPr/>
        </p:nvSpPr>
        <p:spPr>
          <a:xfrm>
            <a:off x="10218708" y="3991633"/>
            <a:ext cx="4061301" cy="264784"/>
          </a:xfrm>
          <a:prstGeom prst="rect">
            <a:avLst/>
          </a:prstGeom>
        </p:spPr>
        <p:txBody>
          <a:bodyPr lIns="0" tIns="0" rIns="0" bIns="0" rtlCol="0" anchor="t">
            <a:spAutoFit/>
          </a:bodyPr>
          <a:lstStyle/>
          <a:p>
            <a:pPr algn="ctr">
              <a:lnSpc>
                <a:spcPts val="2255"/>
              </a:lnSpc>
              <a:spcBef>
                <a:spcPct val="0"/>
              </a:spcBef>
            </a:pPr>
            <a:r>
              <a:rPr lang="de-DE" sz="1366">
                <a:solidFill>
                  <a:srgbClr val="000000"/>
                </a:solidFill>
                <a:latin typeface="Montserrat"/>
              </a:rPr>
              <a:t>(vgl. </a:t>
            </a:r>
            <a:r>
              <a:rPr lang="de-DE" sz="1366" err="1">
                <a:solidFill>
                  <a:srgbClr val="000000"/>
                </a:solidFill>
                <a:latin typeface="Montserrat"/>
              </a:rPr>
              <a:t>Stierand</a:t>
            </a:r>
            <a:r>
              <a:rPr lang="de-DE" sz="1366">
                <a:solidFill>
                  <a:srgbClr val="000000"/>
                </a:solidFill>
                <a:latin typeface="Montserrat"/>
              </a:rPr>
              <a:t>, 2017; Ernährungsrat Berlin, 2023)</a:t>
            </a:r>
          </a:p>
        </p:txBody>
      </p:sp>
      <p:pic>
        <p:nvPicPr>
          <p:cNvPr id="17" name="Grafik 16">
            <a:extLst>
              <a:ext uri="{FF2B5EF4-FFF2-40B4-BE49-F238E27FC236}">
                <a16:creationId xmlns:a16="http://schemas.microsoft.com/office/drawing/2014/main" id="{8B2C81F1-EE3D-928D-0781-2EC048F0B53F}"/>
              </a:ext>
            </a:extLst>
          </p:cNvPr>
          <p:cNvPicPr>
            <a:picLocks noChangeAspect="1"/>
          </p:cNvPicPr>
          <p:nvPr/>
        </p:nvPicPr>
        <p:blipFill>
          <a:blip r:embed="rId5"/>
          <a:stretch>
            <a:fillRect/>
          </a:stretch>
        </p:blipFill>
        <p:spPr>
          <a:xfrm>
            <a:off x="5649227" y="1122482"/>
            <a:ext cx="1125974" cy="1125974"/>
          </a:xfrm>
          <a:prstGeom prst="rect">
            <a:avLst/>
          </a:prstGeom>
        </p:spPr>
      </p:pic>
      <p:sp>
        <p:nvSpPr>
          <p:cNvPr id="5" name="TextBox 2">
            <a:extLst>
              <a:ext uri="{FF2B5EF4-FFF2-40B4-BE49-F238E27FC236}">
                <a16:creationId xmlns:a16="http://schemas.microsoft.com/office/drawing/2014/main" id="{A0C3B5D1-66D3-7E02-280C-06474D389966}"/>
              </a:ext>
            </a:extLst>
          </p:cNvPr>
          <p:cNvSpPr txBox="1"/>
          <p:nvPr/>
        </p:nvSpPr>
        <p:spPr>
          <a:xfrm>
            <a:off x="1897937" y="4749771"/>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Waldgärten</a:t>
            </a:r>
          </a:p>
        </p:txBody>
      </p:sp>
      <p:sp>
        <p:nvSpPr>
          <p:cNvPr id="6" name="TextBox 13">
            <a:extLst>
              <a:ext uri="{FF2B5EF4-FFF2-40B4-BE49-F238E27FC236}">
                <a16:creationId xmlns:a16="http://schemas.microsoft.com/office/drawing/2014/main" id="{520C6F3C-8051-C1DA-DCF8-00E7141A6A59}"/>
              </a:ext>
            </a:extLst>
          </p:cNvPr>
          <p:cNvSpPr txBox="1"/>
          <p:nvPr/>
        </p:nvSpPr>
        <p:spPr>
          <a:xfrm>
            <a:off x="1897937" y="6255274"/>
            <a:ext cx="14646744" cy="2244204"/>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Nutzung mehrjähriger Pflanzen auf mehreren Vegetationsschichten zur Lebensmittelproduktion</a:t>
            </a:r>
          </a:p>
          <a:p>
            <a:pPr marL="459543" lvl="1" indent="-229772">
              <a:lnSpc>
                <a:spcPts val="3512"/>
              </a:lnSpc>
              <a:buFont typeface="Arial"/>
              <a:buChar char="•"/>
            </a:pPr>
            <a:r>
              <a:rPr lang="de-DE" sz="2128">
                <a:solidFill>
                  <a:srgbClr val="222222"/>
                </a:solidFill>
                <a:latin typeface="Montserrat"/>
              </a:rPr>
              <a:t>Schichten gebildet aus Beerensträuchern, Obst- und Nussbäumen, Gemüse und Kräutern</a:t>
            </a:r>
          </a:p>
          <a:p>
            <a:pPr marL="459543" lvl="1" indent="-229772">
              <a:lnSpc>
                <a:spcPts val="3512"/>
              </a:lnSpc>
              <a:buFont typeface="Arial"/>
              <a:buChar char="•"/>
            </a:pPr>
            <a:r>
              <a:rPr lang="de-DE" sz="2128">
                <a:solidFill>
                  <a:srgbClr val="222222"/>
                </a:solidFill>
                <a:latin typeface="Montserrat"/>
              </a:rPr>
              <a:t>Waldartiges ökologisches Anbausystem</a:t>
            </a:r>
          </a:p>
          <a:p>
            <a:pPr marL="459543" lvl="1" indent="-229772">
              <a:lnSpc>
                <a:spcPts val="3512"/>
              </a:lnSpc>
              <a:buFont typeface="Arial"/>
              <a:buChar char="•"/>
            </a:pPr>
            <a:r>
              <a:rPr lang="de-DE" sz="2128">
                <a:solidFill>
                  <a:srgbClr val="222222"/>
                </a:solidFill>
                <a:latin typeface="Montserrat"/>
              </a:rPr>
              <a:t>Erhöhung des Selbstversorgungsgrades und Zugang zu regionalen Lebensmitteln</a:t>
            </a:r>
          </a:p>
          <a:p>
            <a:pPr marL="459543" lvl="1" indent="-229772">
              <a:lnSpc>
                <a:spcPts val="3512"/>
              </a:lnSpc>
              <a:buFont typeface="Arial"/>
              <a:buChar char="•"/>
            </a:pPr>
            <a:r>
              <a:rPr lang="de-DE" sz="2128">
                <a:solidFill>
                  <a:srgbClr val="222222"/>
                </a:solidFill>
                <a:latin typeface="Montserrat"/>
              </a:rPr>
              <a:t>Unterstützung durch Spenden und Engagement</a:t>
            </a:r>
          </a:p>
        </p:txBody>
      </p:sp>
      <p:sp>
        <p:nvSpPr>
          <p:cNvPr id="7" name="TextBox 17">
            <a:extLst>
              <a:ext uri="{FF2B5EF4-FFF2-40B4-BE49-F238E27FC236}">
                <a16:creationId xmlns:a16="http://schemas.microsoft.com/office/drawing/2014/main" id="{63FDC42A-FC3C-3817-0951-6C7A8C57A81D}"/>
              </a:ext>
            </a:extLst>
          </p:cNvPr>
          <p:cNvSpPr txBox="1"/>
          <p:nvPr/>
        </p:nvSpPr>
        <p:spPr>
          <a:xfrm>
            <a:off x="12545164" y="8691509"/>
            <a:ext cx="2686209" cy="264784"/>
          </a:xfrm>
          <a:prstGeom prst="rect">
            <a:avLst/>
          </a:prstGeom>
        </p:spPr>
        <p:txBody>
          <a:bodyPr lIns="0" tIns="0" rIns="0" bIns="0" rtlCol="0" anchor="t">
            <a:spAutoFit/>
          </a:bodyPr>
          <a:lstStyle/>
          <a:p>
            <a:pPr algn="ctr">
              <a:lnSpc>
                <a:spcPts val="2255"/>
              </a:lnSpc>
              <a:spcBef>
                <a:spcPct val="0"/>
              </a:spcBef>
            </a:pPr>
            <a:r>
              <a:rPr lang="de-DE" sz="1366">
                <a:solidFill>
                  <a:srgbClr val="000000"/>
                </a:solidFill>
                <a:latin typeface="Montserrat"/>
              </a:rPr>
              <a:t>(vgl. Urbane Waldgärten, 2023)</a:t>
            </a:r>
          </a:p>
        </p:txBody>
      </p:sp>
      <p:pic>
        <p:nvPicPr>
          <p:cNvPr id="8" name="Grafik 7">
            <a:extLst>
              <a:ext uri="{FF2B5EF4-FFF2-40B4-BE49-F238E27FC236}">
                <a16:creationId xmlns:a16="http://schemas.microsoft.com/office/drawing/2014/main" id="{5EA8A357-7F54-6341-B1BE-08E8EB058222}"/>
              </a:ext>
            </a:extLst>
          </p:cNvPr>
          <p:cNvPicPr>
            <a:picLocks noChangeAspect="1"/>
          </p:cNvPicPr>
          <p:nvPr/>
        </p:nvPicPr>
        <p:blipFill>
          <a:blip r:embed="rId6"/>
          <a:stretch>
            <a:fillRect/>
          </a:stretch>
        </p:blipFill>
        <p:spPr>
          <a:xfrm>
            <a:off x="5723452" y="4783642"/>
            <a:ext cx="1125974" cy="1131604"/>
          </a:xfrm>
          <a:prstGeom prst="rect">
            <a:avLst/>
          </a:prstGeom>
        </p:spPr>
      </p:pic>
      <p:pic>
        <p:nvPicPr>
          <p:cNvPr id="9" name="Grafik 8">
            <a:extLst>
              <a:ext uri="{FF2B5EF4-FFF2-40B4-BE49-F238E27FC236}">
                <a16:creationId xmlns:a16="http://schemas.microsoft.com/office/drawing/2014/main" id="{43FC1C16-08D9-5A47-3C99-24DB9F0CB320}"/>
              </a:ext>
            </a:extLst>
          </p:cNvPr>
          <p:cNvPicPr>
            <a:picLocks noChangeAspect="1"/>
          </p:cNvPicPr>
          <p:nvPr/>
        </p:nvPicPr>
        <p:blipFill>
          <a:blip r:embed="rId7"/>
          <a:stretch>
            <a:fillRect/>
          </a:stretch>
        </p:blipFill>
        <p:spPr>
          <a:xfrm>
            <a:off x="7004161" y="4783642"/>
            <a:ext cx="1125974" cy="1125974"/>
          </a:xfrm>
          <a:prstGeom prst="rect">
            <a:avLst/>
          </a:prstGeom>
        </p:spPr>
      </p:pic>
      <p:pic>
        <p:nvPicPr>
          <p:cNvPr id="15" name="Grafik 14">
            <a:extLst>
              <a:ext uri="{FF2B5EF4-FFF2-40B4-BE49-F238E27FC236}">
                <a16:creationId xmlns:a16="http://schemas.microsoft.com/office/drawing/2014/main" id="{22563147-A48A-01CD-7CBE-205A410D5568}"/>
              </a:ext>
            </a:extLst>
          </p:cNvPr>
          <p:cNvPicPr>
            <a:picLocks noChangeAspect="1"/>
          </p:cNvPicPr>
          <p:nvPr/>
        </p:nvPicPr>
        <p:blipFill>
          <a:blip r:embed="rId8"/>
          <a:stretch>
            <a:fillRect/>
          </a:stretch>
        </p:blipFill>
        <p:spPr>
          <a:xfrm>
            <a:off x="8289346" y="4783642"/>
            <a:ext cx="1125974" cy="1125974"/>
          </a:xfrm>
          <a:prstGeom prst="rect">
            <a:avLst/>
          </a:prstGeom>
        </p:spPr>
      </p:pic>
      <p:sp>
        <p:nvSpPr>
          <p:cNvPr id="11" name="Rectangle 10">
            <a:extLst>
              <a:ext uri="{FF2B5EF4-FFF2-40B4-BE49-F238E27FC236}">
                <a16:creationId xmlns:a16="http://schemas.microsoft.com/office/drawing/2014/main" id="{6909BCAF-AEEC-020F-8E05-7772A923C7BB}"/>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2">
            <a:extLst>
              <a:ext uri="{FF2B5EF4-FFF2-40B4-BE49-F238E27FC236}">
                <a16:creationId xmlns:a16="http://schemas.microsoft.com/office/drawing/2014/main" id="{68C7F216-B0E9-DC5A-4FDC-4118D14FAF2A}"/>
              </a:ext>
            </a:extLst>
          </p:cNvPr>
          <p:cNvSpPr txBox="1"/>
          <p:nvPr/>
        </p:nvSpPr>
        <p:spPr>
          <a:xfrm>
            <a:off x="412732" y="98694"/>
            <a:ext cx="64047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3 </a:t>
            </a:r>
            <a:r>
              <a:rPr lang="en-US" sz="2000" err="1">
                <a:solidFill>
                  <a:schemeClr val="tx1">
                    <a:lumMod val="75000"/>
                    <a:lumOff val="25000"/>
                  </a:schemeClr>
                </a:solidFill>
                <a:latin typeface="Montserrat"/>
                <a:cs typeface="Calibri"/>
              </a:rPr>
              <a:t>Handlungsoptionen</a:t>
            </a:r>
            <a:r>
              <a:rPr lang="en-US" sz="2000">
                <a:solidFill>
                  <a:schemeClr val="tx1">
                    <a:lumMod val="75000"/>
                    <a:lumOff val="25000"/>
                  </a:schemeClr>
                </a:solidFill>
                <a:latin typeface="Montserrat"/>
                <a:cs typeface="Calibri"/>
              </a:rPr>
              <a:t> für </a:t>
            </a:r>
            <a:r>
              <a:rPr lang="en-US" sz="2000" err="1">
                <a:solidFill>
                  <a:schemeClr val="tx1">
                    <a:lumMod val="75000"/>
                    <a:lumOff val="25000"/>
                  </a:schemeClr>
                </a:solidFill>
                <a:latin typeface="Montserrat"/>
                <a:cs typeface="Calibri"/>
              </a:rPr>
              <a:t>Konsument</a:t>
            </a:r>
            <a:r>
              <a:rPr lang="en-US" sz="2000">
                <a:solidFill>
                  <a:schemeClr val="tx1">
                    <a:lumMod val="75000"/>
                    <a:lumOff val="25000"/>
                  </a:schemeClr>
                </a:solidFill>
                <a:latin typeface="Montserrat"/>
                <a:cs typeface="Calibri"/>
              </a:rPr>
              <a:t>*</a:t>
            </a:r>
            <a:r>
              <a:rPr lang="en-US" sz="2000" err="1">
                <a:solidFill>
                  <a:schemeClr val="tx1">
                    <a:lumMod val="75000"/>
                    <a:lumOff val="25000"/>
                  </a:schemeClr>
                </a:solidFill>
                <a:latin typeface="Montserrat"/>
                <a:cs typeface="Calibri"/>
              </a:rPr>
              <a:t>innen</a:t>
            </a:r>
            <a:endParaRPr lang="en-US" sz="2000" err="1">
              <a:solidFill>
                <a:schemeClr val="tx1">
                  <a:lumMod val="75000"/>
                  <a:lumOff val="25000"/>
                </a:schemeClr>
              </a:solidFill>
              <a:latin typeface="Montserrat"/>
              <a:ea typeface="+mn-lt"/>
              <a:cs typeface="+mn-lt"/>
            </a:endParaRP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1856" y="938863"/>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Essbare Städte</a:t>
            </a:r>
          </a:p>
        </p:txBody>
      </p:sp>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9" name="TextBox 9"/>
          <p:cNvSpPr txBox="1"/>
          <p:nvPr/>
        </p:nvSpPr>
        <p:spPr>
          <a:xfrm>
            <a:off x="821856" y="2444366"/>
            <a:ext cx="14646744" cy="2650131"/>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Lebensmittelanbau auf städtischen Grünanlagen, auf dem Balkon oder Freiflächen nahe dem Wohnort ("Urban </a:t>
            </a:r>
            <a:r>
              <a:rPr lang="de-DE" sz="2128" err="1">
                <a:solidFill>
                  <a:srgbClr val="222222"/>
                </a:solidFill>
                <a:latin typeface="Montserrat"/>
              </a:rPr>
              <a:t>Gardening</a:t>
            </a:r>
            <a:r>
              <a:rPr lang="de-DE" sz="2128">
                <a:solidFill>
                  <a:srgbClr val="222222"/>
                </a:solidFill>
                <a:latin typeface="Montserrat"/>
              </a:rPr>
              <a:t>")</a:t>
            </a:r>
          </a:p>
          <a:p>
            <a:pPr marL="459543" lvl="1" indent="-229772">
              <a:lnSpc>
                <a:spcPts val="3512"/>
              </a:lnSpc>
              <a:buFont typeface="Arial"/>
              <a:buChar char="•"/>
            </a:pPr>
            <a:r>
              <a:rPr lang="de-DE" sz="2128">
                <a:solidFill>
                  <a:srgbClr val="222222"/>
                </a:solidFill>
                <a:latin typeface="Montserrat"/>
              </a:rPr>
              <a:t>Zugang zu hochwertigen Lebensmitteln mitten in der Stadt: regionale Lebensmittel ernten statt kaufen</a:t>
            </a:r>
          </a:p>
          <a:p>
            <a:pPr marL="459543" lvl="1" indent="-229772">
              <a:lnSpc>
                <a:spcPts val="3512"/>
              </a:lnSpc>
              <a:buFont typeface="Arial"/>
              <a:buChar char="•"/>
            </a:pPr>
            <a:r>
              <a:rPr lang="de-DE" sz="2128">
                <a:solidFill>
                  <a:srgbClr val="222222"/>
                </a:solidFill>
                <a:latin typeface="Montserrat"/>
              </a:rPr>
              <a:t>Erhöhung des Selbstversorgungsgrades</a:t>
            </a:r>
          </a:p>
          <a:p>
            <a:pPr marL="459543" lvl="1" indent="-229772">
              <a:lnSpc>
                <a:spcPts val="3512"/>
              </a:lnSpc>
              <a:buFont typeface="Arial"/>
              <a:buChar char="•"/>
            </a:pPr>
            <a:r>
              <a:rPr lang="de-DE" sz="2128">
                <a:solidFill>
                  <a:srgbClr val="222222"/>
                </a:solidFill>
                <a:latin typeface="Montserrat"/>
              </a:rPr>
              <a:t>Online-Plattform "Mundraub" zeigt Lebensmittelstandorte im öffentlichen Raum</a:t>
            </a:r>
          </a:p>
          <a:p>
            <a:pPr marL="459543" lvl="1" indent="-229772">
              <a:lnSpc>
                <a:spcPts val="3512"/>
              </a:lnSpc>
              <a:buFont typeface="Arial"/>
              <a:buChar char="•"/>
            </a:pPr>
            <a:r>
              <a:rPr lang="de-DE" sz="2128">
                <a:solidFill>
                  <a:srgbClr val="222222"/>
                </a:solidFill>
                <a:latin typeface="Montserrat"/>
              </a:rPr>
              <a:t>Unterstützung der Arbeit von Essbaren Städten möglich</a:t>
            </a:r>
          </a:p>
        </p:txBody>
      </p:sp>
      <p:sp>
        <p:nvSpPr>
          <p:cNvPr id="15" name="TextBox 15"/>
          <p:cNvSpPr txBox="1"/>
          <p:nvPr/>
        </p:nvSpPr>
        <p:spPr>
          <a:xfrm>
            <a:off x="13989929" y="4962105"/>
            <a:ext cx="1448435" cy="264784"/>
          </a:xfrm>
          <a:prstGeom prst="rect">
            <a:avLst/>
          </a:prstGeom>
        </p:spPr>
        <p:txBody>
          <a:bodyPr lIns="0" tIns="0" rIns="0" bIns="0" rtlCol="0" anchor="t">
            <a:spAutoFit/>
          </a:bodyPr>
          <a:lstStyle/>
          <a:p>
            <a:pPr algn="ctr">
              <a:lnSpc>
                <a:spcPts val="2255"/>
              </a:lnSpc>
              <a:spcBef>
                <a:spcPct val="0"/>
              </a:spcBef>
            </a:pPr>
            <a:r>
              <a:rPr lang="de-DE" sz="1366">
                <a:solidFill>
                  <a:srgbClr val="000000"/>
                </a:solidFill>
                <a:latin typeface="Montserrat"/>
              </a:rPr>
              <a:t>(vgl. Kaiser, 2017)</a:t>
            </a:r>
          </a:p>
        </p:txBody>
      </p:sp>
      <p:pic>
        <p:nvPicPr>
          <p:cNvPr id="17" name="Grafik 16">
            <a:extLst>
              <a:ext uri="{FF2B5EF4-FFF2-40B4-BE49-F238E27FC236}">
                <a16:creationId xmlns:a16="http://schemas.microsoft.com/office/drawing/2014/main" id="{A0BF0DF5-7CE1-71BC-3C00-A43E5C8D7CC8}"/>
              </a:ext>
            </a:extLst>
          </p:cNvPr>
          <p:cNvPicPr>
            <a:picLocks noChangeAspect="1"/>
          </p:cNvPicPr>
          <p:nvPr/>
        </p:nvPicPr>
        <p:blipFill>
          <a:blip r:embed="rId5"/>
          <a:stretch>
            <a:fillRect/>
          </a:stretch>
        </p:blipFill>
        <p:spPr>
          <a:xfrm>
            <a:off x="5566373" y="989470"/>
            <a:ext cx="1125974" cy="1125974"/>
          </a:xfrm>
          <a:prstGeom prst="rect">
            <a:avLst/>
          </a:prstGeom>
        </p:spPr>
      </p:pic>
      <p:pic>
        <p:nvPicPr>
          <p:cNvPr id="19" name="Grafik 18">
            <a:extLst>
              <a:ext uri="{FF2B5EF4-FFF2-40B4-BE49-F238E27FC236}">
                <a16:creationId xmlns:a16="http://schemas.microsoft.com/office/drawing/2014/main" id="{563BA3E6-C895-5D00-2304-2124BAA22F3C}"/>
              </a:ext>
            </a:extLst>
          </p:cNvPr>
          <p:cNvPicPr>
            <a:picLocks noChangeAspect="1"/>
          </p:cNvPicPr>
          <p:nvPr/>
        </p:nvPicPr>
        <p:blipFill>
          <a:blip r:embed="rId6"/>
          <a:stretch>
            <a:fillRect/>
          </a:stretch>
        </p:blipFill>
        <p:spPr>
          <a:xfrm>
            <a:off x="6851398" y="971690"/>
            <a:ext cx="1125974" cy="1125974"/>
          </a:xfrm>
          <a:prstGeom prst="rect">
            <a:avLst/>
          </a:prstGeom>
        </p:spPr>
      </p:pic>
      <p:sp>
        <p:nvSpPr>
          <p:cNvPr id="5" name="Rectangle 4">
            <a:extLst>
              <a:ext uri="{FF2B5EF4-FFF2-40B4-BE49-F238E27FC236}">
                <a16:creationId xmlns:a16="http://schemas.microsoft.com/office/drawing/2014/main" id="{6909BCAF-AEEC-020F-8E05-7772A923C7BB}"/>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2">
            <a:extLst>
              <a:ext uri="{FF2B5EF4-FFF2-40B4-BE49-F238E27FC236}">
                <a16:creationId xmlns:a16="http://schemas.microsoft.com/office/drawing/2014/main" id="{68C7F216-B0E9-DC5A-4FDC-4118D14FAF2A}"/>
              </a:ext>
            </a:extLst>
          </p:cNvPr>
          <p:cNvSpPr txBox="1"/>
          <p:nvPr/>
        </p:nvSpPr>
        <p:spPr>
          <a:xfrm>
            <a:off x="412732" y="98694"/>
            <a:ext cx="64047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3 </a:t>
            </a:r>
            <a:r>
              <a:rPr lang="en-US" sz="2000" err="1">
                <a:solidFill>
                  <a:schemeClr val="tx1">
                    <a:lumMod val="75000"/>
                    <a:lumOff val="25000"/>
                  </a:schemeClr>
                </a:solidFill>
                <a:latin typeface="Montserrat"/>
                <a:cs typeface="Calibri"/>
              </a:rPr>
              <a:t>Handlungsoptionen</a:t>
            </a:r>
            <a:r>
              <a:rPr lang="en-US" sz="2000">
                <a:solidFill>
                  <a:schemeClr val="tx1">
                    <a:lumMod val="75000"/>
                    <a:lumOff val="25000"/>
                  </a:schemeClr>
                </a:solidFill>
                <a:latin typeface="Montserrat"/>
                <a:cs typeface="Calibri"/>
              </a:rPr>
              <a:t> </a:t>
            </a:r>
            <a:r>
              <a:rPr lang="en-US" sz="2000">
                <a:solidFill>
                  <a:schemeClr val="tx1">
                    <a:lumMod val="75000"/>
                    <a:lumOff val="25000"/>
                  </a:schemeClr>
                </a:solidFill>
                <a:latin typeface="Montserrat"/>
                <a:ea typeface="+mn-lt"/>
                <a:cs typeface="+mn-lt"/>
              </a:rPr>
              <a:t>für </a:t>
            </a:r>
            <a:r>
              <a:rPr lang="en-US" sz="2000" err="1">
                <a:solidFill>
                  <a:schemeClr val="tx1">
                    <a:lumMod val="75000"/>
                    <a:lumOff val="25000"/>
                  </a:schemeClr>
                </a:solidFill>
                <a:latin typeface="Montserrat"/>
                <a:ea typeface="+mn-lt"/>
                <a:cs typeface="+mn-lt"/>
              </a:rPr>
              <a:t>Konsument</a:t>
            </a:r>
            <a:r>
              <a:rPr lang="en-US" sz="2000">
                <a:solidFill>
                  <a:schemeClr val="tx1">
                    <a:lumMod val="75000"/>
                    <a:lumOff val="25000"/>
                  </a:schemeClr>
                </a:solidFill>
                <a:latin typeface="Montserrat"/>
                <a:ea typeface="+mn-lt"/>
                <a:cs typeface="+mn-lt"/>
              </a:rPr>
              <a:t>*</a:t>
            </a:r>
            <a:r>
              <a:rPr lang="en-US" sz="2000" err="1">
                <a:solidFill>
                  <a:schemeClr val="tx1">
                    <a:lumMod val="75000"/>
                    <a:lumOff val="25000"/>
                  </a:schemeClr>
                </a:solidFill>
                <a:latin typeface="Montserrat"/>
                <a:ea typeface="+mn-lt"/>
                <a:cs typeface="+mn-lt"/>
              </a:rPr>
              <a:t>innen</a:t>
            </a:r>
            <a:endParaRPr lang="en-US" sz="2000" err="1">
              <a:solidFill>
                <a:schemeClr val="tx1">
                  <a:lumMod val="75000"/>
                  <a:lumOff val="25000"/>
                </a:schemeClr>
              </a:solidFill>
              <a:latin typeface="Montserrat"/>
              <a:cs typeface="Calibri"/>
            </a:endParaRP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4BDB1"/>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EE2A429F-57EE-A305-9AF9-CD55E901E0FC}"/>
              </a:ext>
            </a:extLst>
          </p:cNvPr>
          <p:cNvSpPr txBox="1"/>
          <p:nvPr/>
        </p:nvSpPr>
        <p:spPr>
          <a:xfrm>
            <a:off x="3791436" y="3855197"/>
            <a:ext cx="10728233" cy="126477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a:solidFill>
                  <a:schemeClr val="bg1"/>
                </a:solidFill>
                <a:latin typeface="Garamond"/>
              </a:rPr>
              <a:t>Quellen</a:t>
            </a:r>
          </a:p>
        </p:txBody>
      </p:sp>
    </p:spTree>
    <p:extLst>
      <p:ext uri="{BB962C8B-B14F-4D97-AF65-F5344CB8AC3E}">
        <p14:creationId xmlns:p14="http://schemas.microsoft.com/office/powerpoint/2010/main" val="32656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6581">
            <a:off x="-10459673" y="-3010769"/>
            <a:ext cx="14229678" cy="14177934"/>
          </a:xfrm>
          <a:custGeom>
            <a:avLst/>
            <a:gdLst/>
            <a:ahLst/>
            <a:cxnLst/>
            <a:rect l="l" t="t" r="r" b="b"/>
            <a:pathLst>
              <a:path w="14229678" h="14177934">
                <a:moveTo>
                  <a:pt x="0" y="0"/>
                </a:moveTo>
                <a:lnTo>
                  <a:pt x="14229678" y="0"/>
                </a:lnTo>
                <a:lnTo>
                  <a:pt x="14229678" y="14177934"/>
                </a:lnTo>
                <a:lnTo>
                  <a:pt x="0" y="141779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1283693">
            <a:off x="8611403" y="310278"/>
            <a:ext cx="1670750" cy="1436845"/>
          </a:xfrm>
          <a:custGeom>
            <a:avLst/>
            <a:gdLst/>
            <a:ahLst/>
            <a:cxnLst/>
            <a:rect l="l" t="t" r="r" b="b"/>
            <a:pathLst>
              <a:path w="1670750" h="1436845">
                <a:moveTo>
                  <a:pt x="0" y="0"/>
                </a:moveTo>
                <a:lnTo>
                  <a:pt x="1670750" y="0"/>
                </a:lnTo>
                <a:lnTo>
                  <a:pt x="1670750" y="1436844"/>
                </a:lnTo>
                <a:lnTo>
                  <a:pt x="0" y="1436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solidFill>
                <a:schemeClr val="bg1"/>
              </a:solidFill>
            </a:endParaRPr>
          </a:p>
        </p:txBody>
      </p:sp>
      <p:sp>
        <p:nvSpPr>
          <p:cNvPr id="4" name="Freeform 4"/>
          <p:cNvSpPr/>
          <p:nvPr/>
        </p:nvSpPr>
        <p:spPr>
          <a:xfrm rot="5400000">
            <a:off x="8763554" y="1693091"/>
            <a:ext cx="1360792" cy="1752776"/>
          </a:xfrm>
          <a:custGeom>
            <a:avLst/>
            <a:gdLst/>
            <a:ahLst/>
            <a:cxnLst/>
            <a:rect l="l" t="t" r="r" b="b"/>
            <a:pathLst>
              <a:path w="1360792" h="1752776">
                <a:moveTo>
                  <a:pt x="0" y="0"/>
                </a:moveTo>
                <a:lnTo>
                  <a:pt x="1360792" y="0"/>
                </a:lnTo>
                <a:lnTo>
                  <a:pt x="1360792" y="1752777"/>
                </a:lnTo>
                <a:lnTo>
                  <a:pt x="0" y="17527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lIns="91440" tIns="45720" rIns="91440" bIns="45720" anchor="t"/>
          <a:lstStyle/>
          <a:p>
            <a:endParaRPr lang="de-DE">
              <a:solidFill>
                <a:schemeClr val="bg1"/>
              </a:solidFill>
              <a:cs typeface="Calibri"/>
            </a:endParaRPr>
          </a:p>
        </p:txBody>
      </p:sp>
      <p:sp>
        <p:nvSpPr>
          <p:cNvPr id="5" name="Freeform 5"/>
          <p:cNvSpPr/>
          <p:nvPr/>
        </p:nvSpPr>
        <p:spPr>
          <a:xfrm rot="21136566" flipH="1">
            <a:off x="9720068" y="4928390"/>
            <a:ext cx="739778" cy="605154"/>
          </a:xfrm>
          <a:custGeom>
            <a:avLst/>
            <a:gdLst/>
            <a:ahLst/>
            <a:cxnLst/>
            <a:rect l="l" t="t" r="r" b="b"/>
            <a:pathLst>
              <a:path w="1731815" h="1489361">
                <a:moveTo>
                  <a:pt x="1731815" y="0"/>
                </a:moveTo>
                <a:lnTo>
                  <a:pt x="0" y="0"/>
                </a:lnTo>
                <a:lnTo>
                  <a:pt x="0" y="1489361"/>
                </a:lnTo>
                <a:lnTo>
                  <a:pt x="1731815" y="1489361"/>
                </a:lnTo>
                <a:lnTo>
                  <a:pt x="173181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solidFill>
                <a:schemeClr val="bg1"/>
              </a:solidFill>
            </a:endParaRPr>
          </a:p>
        </p:txBody>
      </p:sp>
      <p:sp>
        <p:nvSpPr>
          <p:cNvPr id="6" name="Freeform 6"/>
          <p:cNvSpPr/>
          <p:nvPr/>
        </p:nvSpPr>
        <p:spPr>
          <a:xfrm rot="5400000" flipV="1">
            <a:off x="9678739" y="7668539"/>
            <a:ext cx="476585" cy="803871"/>
          </a:xfrm>
          <a:custGeom>
            <a:avLst/>
            <a:gdLst/>
            <a:ahLst/>
            <a:cxnLst/>
            <a:rect l="l" t="t" r="r" b="b"/>
            <a:pathLst>
              <a:path w="1360792" h="1752776">
                <a:moveTo>
                  <a:pt x="0" y="1752776"/>
                </a:moveTo>
                <a:lnTo>
                  <a:pt x="1360792" y="1752776"/>
                </a:lnTo>
                <a:lnTo>
                  <a:pt x="1360792" y="0"/>
                </a:lnTo>
                <a:lnTo>
                  <a:pt x="0" y="0"/>
                </a:lnTo>
                <a:lnTo>
                  <a:pt x="0" y="1752776"/>
                </a:lnTo>
                <a:close/>
              </a:path>
            </a:pathLst>
          </a:custGeom>
          <a:blipFill>
            <a:blip r:embed="rId10">
              <a:alphaModFix amt="90000"/>
              <a:extLst>
                <a:ext uri="{96DAC541-7B7A-43D3-8B79-37D633B846F1}">
                  <asvg:svgBlip xmlns:asvg="http://schemas.microsoft.com/office/drawing/2016/SVG/main" r:embed="rId11"/>
                </a:ext>
              </a:extLst>
            </a:blip>
            <a:stretch>
              <a:fillRect/>
            </a:stretch>
          </a:blipFill>
        </p:spPr>
        <p:txBody>
          <a:bodyPr/>
          <a:lstStyle/>
          <a:p>
            <a:endParaRPr lang="de-DE">
              <a:solidFill>
                <a:schemeClr val="bg1"/>
              </a:solidFill>
            </a:endParaRPr>
          </a:p>
        </p:txBody>
      </p:sp>
      <p:sp>
        <p:nvSpPr>
          <p:cNvPr id="7" name="Freeform 7"/>
          <p:cNvSpPr/>
          <p:nvPr/>
        </p:nvSpPr>
        <p:spPr>
          <a:xfrm rot="21136566" flipH="1">
            <a:off x="8580871" y="8598706"/>
            <a:ext cx="1731815" cy="1489361"/>
          </a:xfrm>
          <a:custGeom>
            <a:avLst/>
            <a:gdLst/>
            <a:ahLst/>
            <a:cxnLst/>
            <a:rect l="l" t="t" r="r" b="b"/>
            <a:pathLst>
              <a:path w="1731815" h="1489361">
                <a:moveTo>
                  <a:pt x="1731815" y="0"/>
                </a:moveTo>
                <a:lnTo>
                  <a:pt x="0" y="0"/>
                </a:lnTo>
                <a:lnTo>
                  <a:pt x="0" y="1489361"/>
                </a:lnTo>
                <a:lnTo>
                  <a:pt x="1731815" y="1489361"/>
                </a:lnTo>
                <a:lnTo>
                  <a:pt x="1731815"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solidFill>
                <a:schemeClr val="bg1"/>
              </a:solidFill>
            </a:endParaRPr>
          </a:p>
        </p:txBody>
      </p:sp>
      <p:sp>
        <p:nvSpPr>
          <p:cNvPr id="9" name="TextBox 9"/>
          <p:cNvSpPr txBox="1"/>
          <p:nvPr/>
        </p:nvSpPr>
        <p:spPr>
          <a:xfrm>
            <a:off x="3595940" y="3456381"/>
            <a:ext cx="4193281" cy="1668069"/>
          </a:xfrm>
          <a:prstGeom prst="rect">
            <a:avLst/>
          </a:prstGeom>
        </p:spPr>
        <p:txBody>
          <a:bodyPr lIns="0" tIns="0" rIns="0" bIns="0" rtlCol="0" anchor="t">
            <a:spAutoFit/>
          </a:bodyPr>
          <a:lstStyle/>
          <a:p>
            <a:pPr>
              <a:lnSpc>
                <a:spcPts val="13584"/>
              </a:lnSpc>
            </a:pPr>
            <a:r>
              <a:rPr lang="en-US" sz="9702">
                <a:solidFill>
                  <a:srgbClr val="222222"/>
                </a:solidFill>
                <a:latin typeface="Garamond"/>
              </a:rPr>
              <a:t>Agenda</a:t>
            </a:r>
          </a:p>
        </p:txBody>
      </p:sp>
      <p:sp>
        <p:nvSpPr>
          <p:cNvPr id="11" name="TextBox 11"/>
          <p:cNvSpPr txBox="1"/>
          <p:nvPr/>
        </p:nvSpPr>
        <p:spPr>
          <a:xfrm>
            <a:off x="8640571" y="1922272"/>
            <a:ext cx="1612413" cy="1285785"/>
          </a:xfrm>
          <a:prstGeom prst="rect">
            <a:avLst/>
          </a:prstGeom>
        </p:spPr>
        <p:txBody>
          <a:bodyPr wrap="square" lIns="0" tIns="0" rIns="0" bIns="0" rtlCol="0" anchor="t">
            <a:spAutoFit/>
          </a:bodyPr>
          <a:lstStyle/>
          <a:p>
            <a:pPr marL="0" lvl="0" indent="0" algn="ctr">
              <a:lnSpc>
                <a:spcPts val="10504"/>
              </a:lnSpc>
              <a:spcBef>
                <a:spcPct val="0"/>
              </a:spcBef>
            </a:pPr>
            <a:r>
              <a:rPr lang="en-US" sz="7503" u="none">
                <a:solidFill>
                  <a:schemeClr val="bg1"/>
                </a:solidFill>
                <a:latin typeface="Cormorant Garamond Medium"/>
              </a:rPr>
              <a:t>o2</a:t>
            </a:r>
          </a:p>
        </p:txBody>
      </p:sp>
      <p:sp>
        <p:nvSpPr>
          <p:cNvPr id="14" name="TextBox 14"/>
          <p:cNvSpPr txBox="1"/>
          <p:nvPr/>
        </p:nvSpPr>
        <p:spPr>
          <a:xfrm>
            <a:off x="10756555" y="612909"/>
            <a:ext cx="6621400" cy="1096609"/>
          </a:xfrm>
          <a:prstGeom prst="rect">
            <a:avLst/>
          </a:prstGeom>
        </p:spPr>
        <p:txBody>
          <a:bodyPr wrap="square" lIns="0" tIns="0" rIns="0" bIns="0" rtlCol="0" anchor="t">
            <a:spAutoFit/>
          </a:bodyPr>
          <a:lstStyle/>
          <a:p>
            <a:pPr>
              <a:lnSpc>
                <a:spcPts val="4336"/>
              </a:lnSpc>
            </a:pPr>
            <a:r>
              <a:rPr lang="en-US" sz="3871" err="1">
                <a:solidFill>
                  <a:srgbClr val="000000"/>
                </a:solidFill>
                <a:latin typeface="Montserrat"/>
              </a:rPr>
              <a:t>Einführung</a:t>
            </a:r>
            <a:r>
              <a:rPr lang="en-US" sz="3871">
                <a:solidFill>
                  <a:srgbClr val="000000"/>
                </a:solidFill>
                <a:latin typeface="Montserrat"/>
              </a:rPr>
              <a:t> und </a:t>
            </a:r>
            <a:r>
              <a:rPr lang="en-US" sz="3871" err="1">
                <a:solidFill>
                  <a:srgbClr val="000000"/>
                </a:solidFill>
                <a:latin typeface="Montserrat"/>
              </a:rPr>
              <a:t>Problemsituation</a:t>
            </a:r>
            <a:endParaRPr lang="en-US" sz="3871">
              <a:solidFill>
                <a:srgbClr val="000000"/>
              </a:solidFill>
              <a:latin typeface="Montserrat"/>
            </a:endParaRPr>
          </a:p>
        </p:txBody>
      </p:sp>
      <p:sp>
        <p:nvSpPr>
          <p:cNvPr id="15" name="TextBox 15"/>
          <p:cNvSpPr txBox="1"/>
          <p:nvPr/>
        </p:nvSpPr>
        <p:spPr>
          <a:xfrm>
            <a:off x="10775293" y="2003409"/>
            <a:ext cx="6974941" cy="6617196"/>
          </a:xfrm>
          <a:prstGeom prst="rect">
            <a:avLst/>
          </a:prstGeom>
        </p:spPr>
        <p:txBody>
          <a:bodyPr wrap="square" lIns="0" tIns="0" rIns="0" bIns="0" rtlCol="0" anchor="t">
            <a:spAutoFit/>
          </a:bodyPr>
          <a:lstStyle/>
          <a:p>
            <a:pPr>
              <a:lnSpc>
                <a:spcPts val="4336"/>
              </a:lnSpc>
            </a:pPr>
            <a:r>
              <a:rPr lang="en-US" sz="3850" err="1">
                <a:solidFill>
                  <a:srgbClr val="000000"/>
                </a:solidFill>
                <a:latin typeface="Montserrat"/>
              </a:rPr>
              <a:t>Subthemen</a:t>
            </a:r>
            <a:r>
              <a:rPr lang="en-US" sz="3850">
                <a:solidFill>
                  <a:srgbClr val="000000"/>
                </a:solidFill>
                <a:latin typeface="Montserrat"/>
              </a:rPr>
              <a:t>:</a:t>
            </a:r>
          </a:p>
          <a:p>
            <a:pPr>
              <a:lnSpc>
                <a:spcPts val="4336"/>
              </a:lnSpc>
            </a:pPr>
            <a:endParaRPr lang="en-US" sz="3850">
              <a:solidFill>
                <a:srgbClr val="000000"/>
              </a:solidFill>
              <a:latin typeface="Montserrat"/>
            </a:endParaRPr>
          </a:p>
          <a:p>
            <a:pPr>
              <a:lnSpc>
                <a:spcPts val="4336"/>
              </a:lnSpc>
            </a:pPr>
            <a:r>
              <a:rPr lang="en-US" sz="3850" dirty="0" err="1">
                <a:solidFill>
                  <a:srgbClr val="000000"/>
                </a:solidFill>
                <a:latin typeface="Montserrat"/>
              </a:rPr>
              <a:t>Generationengerechtigkeit</a:t>
            </a:r>
            <a:r>
              <a:rPr lang="en-US" sz="3850" dirty="0">
                <a:solidFill>
                  <a:srgbClr val="000000"/>
                </a:solidFill>
                <a:latin typeface="Montserrat"/>
              </a:rPr>
              <a:t> und </a:t>
            </a:r>
            <a:r>
              <a:rPr lang="en-US" sz="3850" dirty="0" err="1">
                <a:solidFill>
                  <a:srgbClr val="000000"/>
                </a:solidFill>
                <a:latin typeface="Montserrat"/>
              </a:rPr>
              <a:t>Ernährung</a:t>
            </a:r>
            <a:endParaRPr lang="en-US" sz="3850" dirty="0">
              <a:solidFill>
                <a:srgbClr val="000000"/>
              </a:solidFill>
              <a:latin typeface="Montserrat"/>
            </a:endParaRPr>
          </a:p>
          <a:p>
            <a:pPr>
              <a:lnSpc>
                <a:spcPts val="4336"/>
              </a:lnSpc>
            </a:pPr>
            <a:endParaRPr lang="en-US" sz="3850">
              <a:solidFill>
                <a:srgbClr val="000000"/>
              </a:solidFill>
              <a:latin typeface="Montserrat"/>
            </a:endParaRPr>
          </a:p>
          <a:p>
            <a:pPr>
              <a:lnSpc>
                <a:spcPts val="4336"/>
              </a:lnSpc>
            </a:pPr>
            <a:r>
              <a:rPr lang="en-US" sz="3900" err="1">
                <a:solidFill>
                  <a:srgbClr val="000000"/>
                </a:solidFill>
                <a:latin typeface="Montserrat"/>
                <a:ea typeface="+mn-lt"/>
                <a:cs typeface="+mn-lt"/>
              </a:rPr>
              <a:t>Ungleichheit</a:t>
            </a:r>
            <a:r>
              <a:rPr lang="en-US" sz="3900">
                <a:solidFill>
                  <a:srgbClr val="000000"/>
                </a:solidFill>
                <a:latin typeface="Montserrat"/>
                <a:ea typeface="+mn-lt"/>
                <a:cs typeface="+mn-lt"/>
              </a:rPr>
              <a:t> und </a:t>
            </a:r>
            <a:r>
              <a:rPr lang="en-US" sz="3900" err="1">
                <a:solidFill>
                  <a:srgbClr val="000000"/>
                </a:solidFill>
                <a:latin typeface="Montserrat"/>
                <a:ea typeface="+mn-lt"/>
                <a:cs typeface="+mn-lt"/>
              </a:rPr>
              <a:t>nachhaltige</a:t>
            </a:r>
            <a:r>
              <a:rPr lang="en-US" sz="3900" dirty="0">
                <a:solidFill>
                  <a:srgbClr val="000000"/>
                </a:solidFill>
                <a:latin typeface="Montserrat"/>
                <a:ea typeface="+mn-lt"/>
                <a:cs typeface="+mn-lt"/>
              </a:rPr>
              <a:t> </a:t>
            </a:r>
            <a:r>
              <a:rPr lang="en-US" sz="3900" err="1">
                <a:solidFill>
                  <a:srgbClr val="000000"/>
                </a:solidFill>
                <a:latin typeface="Montserrat"/>
                <a:ea typeface="+mn-lt"/>
                <a:cs typeface="+mn-lt"/>
              </a:rPr>
              <a:t>Ernährung</a:t>
            </a:r>
            <a:endParaRPr lang="en-US" sz="3900">
              <a:solidFill>
                <a:srgbClr val="000000"/>
              </a:solidFill>
              <a:latin typeface="Montserrat"/>
              <a:ea typeface="+mn-lt"/>
              <a:cs typeface="+mn-lt"/>
            </a:endParaRPr>
          </a:p>
          <a:p>
            <a:pPr>
              <a:lnSpc>
                <a:spcPts val="4336"/>
              </a:lnSpc>
            </a:pPr>
            <a:endParaRPr lang="en-US" sz="3900">
              <a:latin typeface="Montserrat"/>
              <a:cs typeface="Calibri"/>
            </a:endParaRPr>
          </a:p>
          <a:p>
            <a:pPr>
              <a:lnSpc>
                <a:spcPts val="4336"/>
              </a:lnSpc>
            </a:pPr>
            <a:r>
              <a:rPr lang="en-US" sz="3900" err="1">
                <a:latin typeface="Montserrat"/>
                <a:cs typeface="Calibri"/>
              </a:rPr>
              <a:t>Ernährungssouveränität</a:t>
            </a:r>
            <a:endParaRPr lang="en-US" sz="3900">
              <a:latin typeface="Montserrat"/>
              <a:cs typeface="Calibri"/>
            </a:endParaRPr>
          </a:p>
          <a:p>
            <a:pPr>
              <a:lnSpc>
                <a:spcPts val="4336"/>
              </a:lnSpc>
            </a:pPr>
            <a:endParaRPr lang="en-US" sz="3900">
              <a:latin typeface="Montserrat"/>
              <a:cs typeface="Calibri"/>
            </a:endParaRPr>
          </a:p>
          <a:p>
            <a:pPr>
              <a:lnSpc>
                <a:spcPts val="4336"/>
              </a:lnSpc>
            </a:pPr>
            <a:r>
              <a:rPr lang="en-US" sz="3900">
                <a:latin typeface="Montserrat"/>
                <a:cs typeface="Calibri"/>
              </a:rPr>
              <a:t>Open Source, Open Access, Open Data</a:t>
            </a:r>
          </a:p>
        </p:txBody>
      </p:sp>
      <p:sp>
        <p:nvSpPr>
          <p:cNvPr id="18" name="TextBox 18"/>
          <p:cNvSpPr txBox="1"/>
          <p:nvPr/>
        </p:nvSpPr>
        <p:spPr>
          <a:xfrm>
            <a:off x="8640571" y="8703285"/>
            <a:ext cx="1612413" cy="1285785"/>
          </a:xfrm>
          <a:prstGeom prst="rect">
            <a:avLst/>
          </a:prstGeom>
        </p:spPr>
        <p:txBody>
          <a:bodyPr wrap="square" lIns="0" tIns="0" rIns="0" bIns="0" rtlCol="0" anchor="t">
            <a:spAutoFit/>
          </a:bodyPr>
          <a:lstStyle/>
          <a:p>
            <a:pPr marL="0" lvl="0" indent="0" algn="ctr">
              <a:lnSpc>
                <a:spcPts val="10504"/>
              </a:lnSpc>
              <a:spcBef>
                <a:spcPct val="0"/>
              </a:spcBef>
            </a:pPr>
            <a:r>
              <a:rPr lang="en-US" sz="7500">
                <a:solidFill>
                  <a:schemeClr val="bg1"/>
                </a:solidFill>
                <a:latin typeface="Cormorant Garamond Medium"/>
              </a:rPr>
              <a:t>03</a:t>
            </a:r>
            <a:endParaRPr lang="en-US">
              <a:solidFill>
                <a:schemeClr val="bg1"/>
              </a:solidFill>
            </a:endParaRPr>
          </a:p>
        </p:txBody>
      </p:sp>
      <p:sp>
        <p:nvSpPr>
          <p:cNvPr id="19" name="TextBox 19"/>
          <p:cNvSpPr txBox="1"/>
          <p:nvPr/>
        </p:nvSpPr>
        <p:spPr>
          <a:xfrm>
            <a:off x="10775293" y="8884321"/>
            <a:ext cx="6804520" cy="1102866"/>
          </a:xfrm>
          <a:prstGeom prst="rect">
            <a:avLst/>
          </a:prstGeom>
        </p:spPr>
        <p:txBody>
          <a:bodyPr wrap="square" lIns="0" tIns="0" rIns="0" bIns="0" rtlCol="0" anchor="t">
            <a:spAutoFit/>
          </a:bodyPr>
          <a:lstStyle/>
          <a:p>
            <a:pPr>
              <a:lnSpc>
                <a:spcPts val="4336"/>
              </a:lnSpc>
            </a:pPr>
            <a:r>
              <a:rPr lang="en-US" sz="3850" err="1">
                <a:solidFill>
                  <a:srgbClr val="000000"/>
                </a:solidFill>
                <a:latin typeface="Montserrat"/>
              </a:rPr>
              <a:t>Handlungsoptionen</a:t>
            </a:r>
            <a:r>
              <a:rPr lang="en-US" sz="3850">
                <a:solidFill>
                  <a:srgbClr val="000000"/>
                </a:solidFill>
                <a:latin typeface="Montserrat"/>
              </a:rPr>
              <a:t> für </a:t>
            </a:r>
            <a:r>
              <a:rPr lang="en-US" sz="3850" err="1">
                <a:solidFill>
                  <a:srgbClr val="000000"/>
                </a:solidFill>
                <a:latin typeface="Montserrat"/>
              </a:rPr>
              <a:t>Konsument</a:t>
            </a:r>
            <a:r>
              <a:rPr lang="en-US" sz="3850">
                <a:solidFill>
                  <a:srgbClr val="000000"/>
                </a:solidFill>
                <a:latin typeface="Montserrat"/>
              </a:rPr>
              <a:t>*</a:t>
            </a:r>
            <a:r>
              <a:rPr lang="en-US" sz="3850" err="1">
                <a:solidFill>
                  <a:srgbClr val="000000"/>
                </a:solidFill>
                <a:latin typeface="Montserrat"/>
              </a:rPr>
              <a:t>innen</a:t>
            </a:r>
          </a:p>
        </p:txBody>
      </p:sp>
      <p:pic>
        <p:nvPicPr>
          <p:cNvPr id="21" name="Grafik 20">
            <a:extLst>
              <a:ext uri="{FF2B5EF4-FFF2-40B4-BE49-F238E27FC236}">
                <a16:creationId xmlns:a16="http://schemas.microsoft.com/office/drawing/2014/main" id="{76B8AA4C-0D7B-1DC7-5B2F-E2CB3D523AA9}"/>
              </a:ext>
            </a:extLst>
          </p:cNvPr>
          <p:cNvPicPr>
            <a:picLocks noChangeAspect="1"/>
          </p:cNvPicPr>
          <p:nvPr/>
        </p:nvPicPr>
        <p:blipFill>
          <a:blip r:embed="rId14"/>
          <a:stretch>
            <a:fillRect/>
          </a:stretch>
        </p:blipFill>
        <p:spPr>
          <a:xfrm rot="307220">
            <a:off x="2478048" y="6640826"/>
            <a:ext cx="3177981" cy="3212827"/>
          </a:xfrm>
          <a:prstGeom prst="rect">
            <a:avLst/>
          </a:prstGeom>
        </p:spPr>
      </p:pic>
      <p:sp>
        <p:nvSpPr>
          <p:cNvPr id="20" name="Freeform 4">
            <a:extLst>
              <a:ext uri="{FF2B5EF4-FFF2-40B4-BE49-F238E27FC236}">
                <a16:creationId xmlns:a16="http://schemas.microsoft.com/office/drawing/2014/main" id="{937EE40B-D87D-731D-2414-6FFDFCF9A35D}"/>
              </a:ext>
            </a:extLst>
          </p:cNvPr>
          <p:cNvSpPr/>
          <p:nvPr/>
        </p:nvSpPr>
        <p:spPr>
          <a:xfrm rot="5400000">
            <a:off x="9820290" y="3439940"/>
            <a:ext cx="519717" cy="696041"/>
          </a:xfrm>
          <a:custGeom>
            <a:avLst/>
            <a:gdLst/>
            <a:ahLst/>
            <a:cxnLst/>
            <a:rect l="l" t="t" r="r" b="b"/>
            <a:pathLst>
              <a:path w="1360792" h="1752776">
                <a:moveTo>
                  <a:pt x="0" y="0"/>
                </a:moveTo>
                <a:lnTo>
                  <a:pt x="1360792" y="0"/>
                </a:lnTo>
                <a:lnTo>
                  <a:pt x="1360792" y="1752777"/>
                </a:lnTo>
                <a:lnTo>
                  <a:pt x="0" y="17527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lIns="91440" tIns="45720" rIns="91440" bIns="45720" anchor="t"/>
          <a:lstStyle/>
          <a:p>
            <a:endParaRPr lang="de-DE">
              <a:solidFill>
                <a:schemeClr val="bg1"/>
              </a:solidFill>
              <a:cs typeface="Calibri"/>
            </a:endParaRPr>
          </a:p>
        </p:txBody>
      </p:sp>
      <p:sp>
        <p:nvSpPr>
          <p:cNvPr id="12" name="Freeform 3">
            <a:extLst>
              <a:ext uri="{FF2B5EF4-FFF2-40B4-BE49-F238E27FC236}">
                <a16:creationId xmlns:a16="http://schemas.microsoft.com/office/drawing/2014/main" id="{BFFE2533-FFA4-7A10-966D-221AF44EDE3C}"/>
              </a:ext>
            </a:extLst>
          </p:cNvPr>
          <p:cNvSpPr/>
          <p:nvPr/>
        </p:nvSpPr>
        <p:spPr>
          <a:xfrm rot="1283693">
            <a:off x="9699888" y="6330373"/>
            <a:ext cx="658915" cy="574911"/>
          </a:xfrm>
          <a:custGeom>
            <a:avLst/>
            <a:gdLst/>
            <a:ahLst/>
            <a:cxnLst/>
            <a:rect l="l" t="t" r="r" b="b"/>
            <a:pathLst>
              <a:path w="1670750" h="1436845">
                <a:moveTo>
                  <a:pt x="0" y="0"/>
                </a:moveTo>
                <a:lnTo>
                  <a:pt x="1670750" y="0"/>
                </a:lnTo>
                <a:lnTo>
                  <a:pt x="1670750" y="1436844"/>
                </a:lnTo>
                <a:lnTo>
                  <a:pt x="0" y="1436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solidFill>
                <a:schemeClr val="bg1"/>
              </a:solidFill>
            </a:endParaRPr>
          </a:p>
        </p:txBody>
      </p:sp>
      <p:sp>
        <p:nvSpPr>
          <p:cNvPr id="8" name="TextBox 10">
            <a:extLst>
              <a:ext uri="{FF2B5EF4-FFF2-40B4-BE49-F238E27FC236}">
                <a16:creationId xmlns:a16="http://schemas.microsoft.com/office/drawing/2014/main" id="{84A1F108-B5C0-B37D-C7C3-2441269D66CF}"/>
              </a:ext>
            </a:extLst>
          </p:cNvPr>
          <p:cNvSpPr txBox="1"/>
          <p:nvPr/>
        </p:nvSpPr>
        <p:spPr>
          <a:xfrm>
            <a:off x="8640571" y="314370"/>
            <a:ext cx="1612413" cy="128578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504"/>
              </a:lnSpc>
            </a:pPr>
            <a:r>
              <a:rPr lang="en-US" sz="7503">
                <a:solidFill>
                  <a:schemeClr val="bg1"/>
                </a:solidFill>
                <a:latin typeface="Cormorant Garamond Medium Italics"/>
              </a:rPr>
              <a:t>o1</a:t>
            </a:r>
          </a:p>
        </p:txBody>
      </p:sp>
    </p:spTree>
    <p:extLst>
      <p:ext uri="{BB962C8B-B14F-4D97-AF65-F5344CB8AC3E}">
        <p14:creationId xmlns:p14="http://schemas.microsoft.com/office/powerpoint/2010/main" val="578592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2333">
            <a:off x="11351456" y="5665408"/>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TextBox 4"/>
          <p:cNvSpPr txBox="1"/>
          <p:nvPr/>
        </p:nvSpPr>
        <p:spPr>
          <a:xfrm>
            <a:off x="5355855" y="180129"/>
            <a:ext cx="7576290" cy="1525692"/>
          </a:xfrm>
          <a:prstGeom prst="rect">
            <a:avLst/>
          </a:prstGeom>
        </p:spPr>
        <p:txBody>
          <a:bodyPr lIns="0" tIns="0" rIns="0" bIns="0" rtlCol="0" anchor="t">
            <a:spAutoFit/>
          </a:bodyPr>
          <a:lstStyle/>
          <a:p>
            <a:pPr algn="ctr">
              <a:lnSpc>
                <a:spcPts val="12506"/>
              </a:lnSpc>
            </a:pPr>
            <a:r>
              <a:rPr lang="en-US" sz="8933">
                <a:solidFill>
                  <a:srgbClr val="222222"/>
                </a:solidFill>
                <a:latin typeface="Garamond"/>
              </a:rPr>
              <a:t>Quellen</a:t>
            </a:r>
          </a:p>
        </p:txBody>
      </p:sp>
      <p:sp>
        <p:nvSpPr>
          <p:cNvPr id="5" name="TextBox 5"/>
          <p:cNvSpPr txBox="1"/>
          <p:nvPr/>
        </p:nvSpPr>
        <p:spPr>
          <a:xfrm>
            <a:off x="2286000" y="2715664"/>
            <a:ext cx="12344400" cy="6217087"/>
          </a:xfrm>
          <a:prstGeom prst="rect">
            <a:avLst/>
          </a:prstGeom>
        </p:spPr>
        <p:txBody>
          <a:bodyPr wrap="square" lIns="0" tIns="0" rIns="0" bIns="0" rtlCol="0" anchor="t">
            <a:spAutoFit/>
          </a:bodyPr>
          <a:lstStyle/>
          <a:p>
            <a:pPr rtl="0">
              <a:spcBef>
                <a:spcPts val="0"/>
              </a:spcBef>
              <a:spcAft>
                <a:spcPts val="1200"/>
              </a:spcAft>
            </a:pPr>
            <a:r>
              <a:rPr lang="de-DE" sz="1400" b="0" i="0" u="none" strike="noStrike" err="1">
                <a:solidFill>
                  <a:srgbClr val="000000"/>
                </a:solidFill>
                <a:effectLst/>
                <a:latin typeface="Montserrat" panose="00000500000000000000" pitchFamily="2" charset="0"/>
              </a:rPr>
              <a:t>Agarwal</a:t>
            </a:r>
            <a:r>
              <a:rPr lang="de-DE" sz="1400" b="0" i="0" u="none" strike="noStrike">
                <a:solidFill>
                  <a:srgbClr val="000000"/>
                </a:solidFill>
                <a:effectLst/>
                <a:latin typeface="Montserrat" panose="00000500000000000000" pitchFamily="2" charset="0"/>
              </a:rPr>
              <a:t>, E., Miller, M., </a:t>
            </a:r>
            <a:r>
              <a:rPr lang="de-DE" sz="1400" b="0" i="0" u="none" strike="noStrike" err="1">
                <a:solidFill>
                  <a:srgbClr val="000000"/>
                </a:solidFill>
                <a:effectLst/>
                <a:latin typeface="Montserrat" panose="00000500000000000000" pitchFamily="2" charset="0"/>
              </a:rPr>
              <a:t>Yaxley</a:t>
            </a:r>
            <a:r>
              <a:rPr lang="de-DE" sz="1400" b="0" i="0" u="none" strike="noStrike">
                <a:solidFill>
                  <a:srgbClr val="000000"/>
                </a:solidFill>
                <a:effectLst/>
                <a:latin typeface="Montserrat" panose="00000500000000000000" pitchFamily="2" charset="0"/>
              </a:rPr>
              <a:t>, A., &amp; </a:t>
            </a:r>
            <a:r>
              <a:rPr lang="de-DE" sz="1400" b="0" i="0" u="none" strike="noStrike" err="1">
                <a:solidFill>
                  <a:srgbClr val="000000"/>
                </a:solidFill>
                <a:effectLst/>
                <a:latin typeface="Montserrat" panose="00000500000000000000" pitchFamily="2" charset="0"/>
              </a:rPr>
              <a:t>Isenring</a:t>
            </a:r>
            <a:r>
              <a:rPr lang="de-DE" sz="1400" b="0" i="0" u="none" strike="noStrike">
                <a:solidFill>
                  <a:srgbClr val="000000"/>
                </a:solidFill>
                <a:effectLst/>
                <a:latin typeface="Montserrat" panose="00000500000000000000" pitchFamily="2" charset="0"/>
              </a:rPr>
              <a:t>, E. (2013). </a:t>
            </a:r>
            <a:r>
              <a:rPr lang="de-DE" sz="1400" b="0" i="1" u="none" strike="noStrike">
                <a:solidFill>
                  <a:srgbClr val="000000"/>
                </a:solidFill>
                <a:effectLst/>
                <a:latin typeface="Montserrat" panose="00000500000000000000" pitchFamily="2" charset="0"/>
              </a:rPr>
              <a:t>Malnutrition in </a:t>
            </a:r>
            <a:r>
              <a:rPr lang="de-DE" sz="1400" b="0" i="1" u="none" strike="noStrike" err="1">
                <a:solidFill>
                  <a:srgbClr val="000000"/>
                </a:solidFill>
                <a:effectLst/>
                <a:latin typeface="Montserrat" panose="00000500000000000000" pitchFamily="2" charset="0"/>
              </a:rPr>
              <a:t>the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elderly</a:t>
            </a:r>
            <a:r>
              <a:rPr lang="de-DE" sz="1400" b="0" i="1" u="none" strike="noStrike">
                <a:solidFill>
                  <a:srgbClr val="000000"/>
                </a:solidFill>
                <a:effectLst/>
                <a:latin typeface="Montserrat" panose="00000500000000000000" pitchFamily="2" charset="0"/>
              </a:rPr>
              <a:t>: A narrative review.</a:t>
            </a:r>
            <a:r>
              <a:rPr lang="de-DE" sz="1400" b="0" i="0" u="none" strike="noStrike">
                <a:solidFill>
                  <a:srgbClr val="000000"/>
                </a:solidFill>
                <a:effectLst/>
                <a:latin typeface="Montserrat" panose="00000500000000000000" pitchFamily="2" charset="0"/>
              </a:rPr>
              <a:t> Maturitas, 76(4), 296–302.</a:t>
            </a:r>
            <a:r>
              <a:rPr lang="de-DE" sz="1400" b="0" i="0" u="none" strike="noStrike">
                <a:solidFill>
                  <a:srgbClr val="000000"/>
                </a:solidFill>
                <a:effectLst/>
                <a:latin typeface="Montserrat" panose="00000500000000000000" pitchFamily="2" charset="0"/>
                <a:hlinkClick r:id="rId6"/>
              </a:rPr>
              <a:t> </a:t>
            </a:r>
            <a:r>
              <a:rPr lang="de-DE" sz="1400" b="0" i="0" u="sng" strike="noStrike">
                <a:solidFill>
                  <a:srgbClr val="1155CC"/>
                </a:solidFill>
                <a:effectLst/>
                <a:latin typeface="Montserrat" panose="00000500000000000000" pitchFamily="2" charset="0"/>
                <a:hlinkClick r:id="rId6"/>
              </a:rPr>
              <a:t>https://doi.org/10.1016/j.maturitas.2013.07.013</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Agrecol</a:t>
            </a:r>
            <a:r>
              <a:rPr lang="de-DE" sz="1400" b="0" i="0" u="none" strike="noStrike">
                <a:solidFill>
                  <a:srgbClr val="000000"/>
                </a:solidFill>
                <a:effectLst/>
                <a:latin typeface="Montserrat" panose="00000500000000000000" pitchFamily="2" charset="0"/>
              </a:rPr>
              <a:t>. (o. J.). Über uns | </a:t>
            </a:r>
            <a:r>
              <a:rPr lang="de-DE" sz="1400" b="0" i="0" u="none" strike="noStrike" err="1">
                <a:solidFill>
                  <a:srgbClr val="000000"/>
                </a:solidFill>
                <a:effectLst/>
                <a:latin typeface="Montserrat" panose="00000500000000000000" pitchFamily="2" charset="0"/>
              </a:rPr>
              <a:t>OpenSourceSeeds</a:t>
            </a:r>
            <a:r>
              <a:rPr lang="de-DE" sz="1400" b="0" i="0" u="none" strike="noStrike">
                <a:solidFill>
                  <a:srgbClr val="000000"/>
                </a:solidFill>
                <a:effectLst/>
                <a:latin typeface="Montserrat" panose="00000500000000000000" pitchFamily="2" charset="0"/>
              </a:rPr>
              <a:t>. Abgerufen 19. September 2023, von </a:t>
            </a:r>
            <a:r>
              <a:rPr lang="de-DE" sz="1400" b="0" i="0" u="sng" strike="noStrike">
                <a:solidFill>
                  <a:srgbClr val="1155CC"/>
                </a:solidFill>
                <a:effectLst/>
                <a:latin typeface="Montserrat" panose="00000500000000000000" pitchFamily="2" charset="0"/>
                <a:hlinkClick r:id="rId7"/>
              </a:rPr>
              <a:t>https://www.opensourceseeds.org/%C3%BCber-uns</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Allemang</a:t>
            </a:r>
            <a:r>
              <a:rPr lang="de-DE" sz="1400" b="0" i="0" u="none" strike="noStrike">
                <a:solidFill>
                  <a:srgbClr val="000000"/>
                </a:solidFill>
                <a:effectLst/>
                <a:latin typeface="Montserrat" panose="00000500000000000000" pitchFamily="2" charset="0"/>
              </a:rPr>
              <a:t>, D., &amp; Teegarden, B. (2016). </a:t>
            </a:r>
            <a:r>
              <a:rPr lang="de-DE" sz="1400" b="0" i="1" u="none" strike="noStrike">
                <a:solidFill>
                  <a:srgbClr val="000000"/>
                </a:solidFill>
                <a:effectLst/>
                <a:latin typeface="Montserrat" panose="00000500000000000000" pitchFamily="2" charset="0"/>
              </a:rPr>
              <a:t>A Global Data </a:t>
            </a:r>
            <a:r>
              <a:rPr lang="de-DE" sz="1400" b="0" i="1" u="none" strike="noStrike" err="1">
                <a:solidFill>
                  <a:srgbClr val="000000"/>
                </a:solidFill>
                <a:effectLst/>
                <a:latin typeface="Montserrat" panose="00000500000000000000" pitchFamily="2" charset="0"/>
              </a:rPr>
              <a:t>Ecosystem</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for</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Agriculture</a:t>
            </a:r>
            <a:r>
              <a:rPr lang="de-DE" sz="1400" b="0" i="1" u="none" strike="noStrike">
                <a:solidFill>
                  <a:srgbClr val="000000"/>
                </a:solidFill>
                <a:effectLst/>
                <a:latin typeface="Montserrat" panose="00000500000000000000" pitchFamily="2" charset="0"/>
              </a:rPr>
              <a:t> and Food</a:t>
            </a:r>
            <a:r>
              <a:rPr lang="de-DE" sz="1400" b="0" i="0" u="none" strike="noStrike">
                <a:solidFill>
                  <a:srgbClr val="000000"/>
                </a:solidFill>
                <a:effectLst/>
                <a:latin typeface="Montserrat" panose="00000500000000000000" pitchFamily="2" charset="0"/>
              </a:rPr>
              <a:t>. GODAN.</a:t>
            </a:r>
            <a:r>
              <a:rPr lang="de-DE" sz="1400" b="0" i="0" u="none" strike="noStrike">
                <a:solidFill>
                  <a:srgbClr val="000000"/>
                </a:solidFill>
                <a:effectLst/>
                <a:latin typeface="Montserrat" panose="00000500000000000000" pitchFamily="2" charset="0"/>
                <a:hlinkClick r:id="rId8"/>
              </a:rPr>
              <a:t> </a:t>
            </a:r>
            <a:r>
              <a:rPr lang="de-DE" sz="1400" b="0" i="0" u="sng" strike="noStrike">
                <a:solidFill>
                  <a:srgbClr val="1155CC"/>
                </a:solidFill>
                <a:effectLst/>
                <a:latin typeface="Montserrat" panose="00000500000000000000" pitchFamily="2" charset="0"/>
                <a:hlinkClick r:id="rId8"/>
              </a:rPr>
              <a:t>https://www.godan.info/rr2.pdf</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Alma (o.J.): </a:t>
            </a:r>
            <a:r>
              <a:rPr lang="de-DE" sz="1400" b="0" i="1" u="none" strike="noStrike">
                <a:solidFill>
                  <a:srgbClr val="000000"/>
                </a:solidFill>
                <a:effectLst/>
                <a:latin typeface="Montserrat" panose="00000500000000000000" pitchFamily="2" charset="0"/>
              </a:rPr>
              <a:t>Unbegleitete Minderjährige Flüchtlinge in der Sozialen Landwirtschaft: Netzwerk </a:t>
            </a:r>
            <a:r>
              <a:rPr lang="de-DE" sz="1400" b="0" i="1" u="none" strike="noStrike" err="1">
                <a:solidFill>
                  <a:srgbClr val="000000"/>
                </a:solidFill>
                <a:effectLst/>
                <a:latin typeface="Montserrat" panose="00000500000000000000" pitchFamily="2" charset="0"/>
              </a:rPr>
              <a:t>alma</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Web, 11.10.2019.</a:t>
            </a:r>
            <a:r>
              <a:rPr lang="de-DE" sz="1400" b="0" i="0" u="sng" strike="noStrike">
                <a:solidFill>
                  <a:srgbClr val="1155CC"/>
                </a:solidFill>
                <a:effectLst/>
                <a:latin typeface="Montserrat" panose="00000500000000000000" pitchFamily="2" charset="0"/>
                <a:hlinkClick r:id="rId9"/>
              </a:rPr>
              <a:t> http://www.netzwerk-alma.de/projekte-fluechtlinge.shtml</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Badgley</a:t>
            </a:r>
            <a:r>
              <a:rPr lang="de-DE" sz="1400" b="0" i="0" u="none" strike="noStrike">
                <a:solidFill>
                  <a:srgbClr val="000000"/>
                </a:solidFill>
                <a:effectLst/>
                <a:latin typeface="Montserrat" panose="00000500000000000000" pitchFamily="2" charset="0"/>
              </a:rPr>
              <a:t>, C., </a:t>
            </a:r>
            <a:r>
              <a:rPr lang="de-DE" sz="1400" b="0" i="0" u="none" strike="noStrike" err="1">
                <a:solidFill>
                  <a:srgbClr val="000000"/>
                </a:solidFill>
                <a:effectLst/>
                <a:latin typeface="Montserrat" panose="00000500000000000000" pitchFamily="2" charset="0"/>
              </a:rPr>
              <a:t>Moghtader</a:t>
            </a:r>
            <a:r>
              <a:rPr lang="de-DE" sz="1400" b="0" i="0" u="none" strike="noStrike">
                <a:solidFill>
                  <a:srgbClr val="000000"/>
                </a:solidFill>
                <a:effectLst/>
                <a:latin typeface="Montserrat" panose="00000500000000000000" pitchFamily="2" charset="0"/>
              </a:rPr>
              <a:t>, J., Quintero, E., </a:t>
            </a:r>
            <a:r>
              <a:rPr lang="de-DE" sz="1400" b="0" i="0" u="none" strike="noStrike" err="1">
                <a:solidFill>
                  <a:srgbClr val="000000"/>
                </a:solidFill>
                <a:effectLst/>
                <a:latin typeface="Montserrat" panose="00000500000000000000" pitchFamily="2" charset="0"/>
              </a:rPr>
              <a:t>Zakem</a:t>
            </a:r>
            <a:r>
              <a:rPr lang="de-DE" sz="1400" b="0" i="0" u="none" strike="noStrike">
                <a:solidFill>
                  <a:srgbClr val="000000"/>
                </a:solidFill>
                <a:effectLst/>
                <a:latin typeface="Montserrat" panose="00000500000000000000" pitchFamily="2" charset="0"/>
              </a:rPr>
              <a:t>, E., </a:t>
            </a:r>
            <a:r>
              <a:rPr lang="de-DE" sz="1400" b="0" i="0" u="none" strike="noStrike" err="1">
                <a:solidFill>
                  <a:srgbClr val="000000"/>
                </a:solidFill>
                <a:effectLst/>
                <a:latin typeface="Montserrat" panose="00000500000000000000" pitchFamily="2" charset="0"/>
              </a:rPr>
              <a:t>Chappell</a:t>
            </a:r>
            <a:r>
              <a:rPr lang="de-DE" sz="1400" b="0" i="0" u="none" strike="noStrike">
                <a:solidFill>
                  <a:srgbClr val="000000"/>
                </a:solidFill>
                <a:effectLst/>
                <a:latin typeface="Montserrat" panose="00000500000000000000" pitchFamily="2" charset="0"/>
              </a:rPr>
              <a:t>, M. J., </a:t>
            </a:r>
            <a:r>
              <a:rPr lang="de-DE" sz="1400" b="0" i="0" u="none" strike="noStrike" err="1">
                <a:solidFill>
                  <a:srgbClr val="000000"/>
                </a:solidFill>
                <a:effectLst/>
                <a:latin typeface="Montserrat" panose="00000500000000000000" pitchFamily="2" charset="0"/>
              </a:rPr>
              <a:t>Avilés</a:t>
            </a:r>
            <a:r>
              <a:rPr lang="de-DE" sz="1400" b="0" i="0" u="none" strike="noStrike">
                <a:solidFill>
                  <a:srgbClr val="000000"/>
                </a:solidFill>
                <a:effectLst/>
                <a:latin typeface="Montserrat" panose="00000500000000000000" pitchFamily="2" charset="0"/>
              </a:rPr>
              <a:t>-Vázquez, K., </a:t>
            </a:r>
            <a:r>
              <a:rPr lang="de-DE" sz="1400" b="0" i="0" u="none" strike="noStrike" err="1">
                <a:solidFill>
                  <a:srgbClr val="000000"/>
                </a:solidFill>
                <a:effectLst/>
                <a:latin typeface="Montserrat" panose="00000500000000000000" pitchFamily="2" charset="0"/>
              </a:rPr>
              <a:t>Samulon</a:t>
            </a:r>
            <a:r>
              <a:rPr lang="de-DE" sz="1400" b="0" i="0" u="none" strike="noStrike">
                <a:solidFill>
                  <a:srgbClr val="000000"/>
                </a:solidFill>
                <a:effectLst/>
                <a:latin typeface="Montserrat" panose="00000500000000000000" pitchFamily="2" charset="0"/>
              </a:rPr>
              <a:t>, A., &amp; </a:t>
            </a:r>
            <a:r>
              <a:rPr lang="de-DE" sz="1400" b="0" i="0" u="none" strike="noStrike" err="1">
                <a:solidFill>
                  <a:srgbClr val="000000"/>
                </a:solidFill>
                <a:effectLst/>
                <a:latin typeface="Montserrat" panose="00000500000000000000" pitchFamily="2" charset="0"/>
              </a:rPr>
              <a:t>Perfecto</a:t>
            </a:r>
            <a:r>
              <a:rPr lang="de-DE" sz="1400" b="0" i="0" u="none" strike="noStrike">
                <a:solidFill>
                  <a:srgbClr val="000000"/>
                </a:solidFill>
                <a:effectLst/>
                <a:latin typeface="Montserrat" panose="00000500000000000000" pitchFamily="2" charset="0"/>
              </a:rPr>
              <a:t>, I. (2007). </a:t>
            </a:r>
            <a:r>
              <a:rPr lang="de-DE" sz="1400" b="0" i="1" u="none" strike="noStrike" err="1">
                <a:solidFill>
                  <a:srgbClr val="000000"/>
                </a:solidFill>
                <a:effectLst/>
                <a:latin typeface="Montserrat" panose="00000500000000000000" pitchFamily="2" charset="0"/>
              </a:rPr>
              <a:t>Organic</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agriculture</a:t>
            </a:r>
            <a:r>
              <a:rPr lang="de-DE" sz="1400" b="0" i="1" u="none" strike="noStrike">
                <a:solidFill>
                  <a:srgbClr val="000000"/>
                </a:solidFill>
                <a:effectLst/>
                <a:latin typeface="Montserrat" panose="00000500000000000000" pitchFamily="2" charset="0"/>
              </a:rPr>
              <a:t> and </a:t>
            </a:r>
            <a:r>
              <a:rPr lang="de-DE" sz="1400" b="0" i="1" u="none" strike="noStrike" err="1">
                <a:solidFill>
                  <a:srgbClr val="000000"/>
                </a:solidFill>
                <a:effectLst/>
                <a:latin typeface="Montserrat" panose="00000500000000000000" pitchFamily="2" charset="0"/>
              </a:rPr>
              <a:t>the</a:t>
            </a:r>
            <a:r>
              <a:rPr lang="de-DE" sz="1400" b="0" i="1" u="none" strike="noStrike">
                <a:solidFill>
                  <a:srgbClr val="000000"/>
                </a:solidFill>
                <a:effectLst/>
                <a:latin typeface="Montserrat" panose="00000500000000000000" pitchFamily="2" charset="0"/>
              </a:rPr>
              <a:t> global </a:t>
            </a:r>
            <a:r>
              <a:rPr lang="de-DE" sz="1400" b="0" i="1" u="none" strike="noStrike" err="1">
                <a:solidFill>
                  <a:srgbClr val="000000"/>
                </a:solidFill>
                <a:effectLst/>
                <a:latin typeface="Montserrat" panose="00000500000000000000" pitchFamily="2" charset="0"/>
              </a:rPr>
              <a:t>food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supply</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Renewable</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Agriculture</a:t>
            </a:r>
            <a:r>
              <a:rPr lang="de-DE" sz="1400" b="0" i="0" u="none" strike="noStrike">
                <a:solidFill>
                  <a:srgbClr val="000000"/>
                </a:solidFill>
                <a:effectLst/>
                <a:latin typeface="Montserrat" panose="00000500000000000000" pitchFamily="2" charset="0"/>
              </a:rPr>
              <a:t> and Food Systems, 22(2), 86–108.</a:t>
            </a:r>
            <a:r>
              <a:rPr lang="de-DE" sz="1400" b="0" i="0" u="none" strike="noStrike">
                <a:solidFill>
                  <a:srgbClr val="000000"/>
                </a:solidFill>
                <a:effectLst/>
                <a:latin typeface="Montserrat" panose="00000500000000000000" pitchFamily="2" charset="0"/>
                <a:hlinkClick r:id="rId10"/>
              </a:rPr>
              <a:t> </a:t>
            </a:r>
            <a:r>
              <a:rPr lang="de-DE" sz="1400" b="0" i="0" u="sng" strike="noStrike">
                <a:solidFill>
                  <a:srgbClr val="1155CC"/>
                </a:solidFill>
                <a:effectLst/>
                <a:latin typeface="Montserrat" panose="00000500000000000000" pitchFamily="2" charset="0"/>
                <a:hlinkClick r:id="rId10"/>
              </a:rPr>
              <a:t>https://doi.org/10.1017/S1742170507001640</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Baumann, A., &amp; Becker, A. (2017). </a:t>
            </a:r>
            <a:r>
              <a:rPr lang="de-DE" sz="1400" b="0" i="1" u="none" strike="noStrike">
                <a:solidFill>
                  <a:srgbClr val="000000"/>
                </a:solidFill>
                <a:effectLst/>
                <a:latin typeface="Montserrat" panose="00000500000000000000" pitchFamily="2" charset="0"/>
              </a:rPr>
              <a:t>Nachhaltigkeit und Generationengerechtigkeit: eine kritische Analyse.</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Oekom</a:t>
            </a:r>
            <a:r>
              <a:rPr lang="de-DE" sz="1400" b="0" i="0" u="none" strike="noStrike">
                <a:solidFill>
                  <a:srgbClr val="000000"/>
                </a:solidFill>
                <a:effectLst/>
                <a:latin typeface="Montserrat" panose="00000500000000000000" pitchFamily="2" charset="0"/>
              </a:rPr>
              <a:t> Verlag.</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Bauwens, M., </a:t>
            </a:r>
            <a:r>
              <a:rPr lang="de-DE" sz="1400" b="0" i="0" u="none" strike="noStrike" err="1">
                <a:solidFill>
                  <a:srgbClr val="000000"/>
                </a:solidFill>
                <a:effectLst/>
                <a:latin typeface="Montserrat" panose="00000500000000000000" pitchFamily="2" charset="0"/>
              </a:rPr>
              <a:t>Reynier</a:t>
            </a:r>
            <a:r>
              <a:rPr lang="de-DE" sz="1400" b="0" i="0" u="none" strike="noStrike">
                <a:solidFill>
                  <a:srgbClr val="000000"/>
                </a:solidFill>
                <a:effectLst/>
                <a:latin typeface="Montserrat" panose="00000500000000000000" pitchFamily="2" charset="0"/>
              </a:rPr>
              <a:t>, J., &amp; Clerc, F. (2018). </a:t>
            </a:r>
            <a:r>
              <a:rPr lang="de-DE" sz="1400" b="0" i="1" u="none" strike="noStrike">
                <a:solidFill>
                  <a:srgbClr val="000000"/>
                </a:solidFill>
                <a:effectLst/>
                <a:latin typeface="Montserrat" panose="00000500000000000000" pitchFamily="2" charset="0"/>
              </a:rPr>
              <a:t>#AgTechTakeback - </a:t>
            </a:r>
            <a:r>
              <a:rPr lang="de-DE" sz="1400" b="0" i="1" u="none" strike="noStrike" err="1">
                <a:solidFill>
                  <a:srgbClr val="000000"/>
                </a:solidFill>
                <a:effectLst/>
                <a:latin typeface="Montserrat" panose="00000500000000000000" pitchFamily="2" charset="0"/>
              </a:rPr>
              <a:t>L’Atelier</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Paysan</a:t>
            </a:r>
            <a:r>
              <a:rPr lang="de-DE" sz="1400" b="0" i="1" u="none" strike="noStrike">
                <a:solidFill>
                  <a:srgbClr val="000000"/>
                </a:solidFill>
                <a:effectLst/>
                <a:latin typeface="Montserrat" panose="00000500000000000000" pitchFamily="2" charset="0"/>
              </a:rPr>
              <a:t> on </a:t>
            </a:r>
            <a:r>
              <a:rPr lang="de-DE" sz="1400" b="0" i="1" u="none" strike="noStrike" err="1">
                <a:solidFill>
                  <a:srgbClr val="000000"/>
                </a:solidFill>
                <a:effectLst/>
                <a:latin typeface="Montserrat" panose="00000500000000000000" pitchFamily="2" charset="0"/>
              </a:rPr>
              <a:t>self-build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communities</a:t>
            </a:r>
            <a:r>
              <a:rPr lang="de-DE" sz="1400" b="0" i="1" u="none" strike="noStrike">
                <a:solidFill>
                  <a:srgbClr val="000000"/>
                </a:solidFill>
                <a:effectLst/>
                <a:latin typeface="Montserrat" panose="00000500000000000000" pitchFamily="2" charset="0"/>
              </a:rPr>
              <a:t> in </a:t>
            </a:r>
            <a:r>
              <a:rPr lang="de-DE" sz="1400" b="0" i="1" u="none" strike="noStrike" err="1">
                <a:solidFill>
                  <a:srgbClr val="000000"/>
                </a:solidFill>
                <a:effectLst/>
                <a:latin typeface="Montserrat" panose="00000500000000000000" pitchFamily="2" charset="0"/>
              </a:rPr>
              <a:t>farming</a:t>
            </a:r>
            <a:r>
              <a:rPr lang="de-DE" sz="1400" b="0" i="1" u="none" strike="noStrike">
                <a:solidFill>
                  <a:srgbClr val="000000"/>
                </a:solidFill>
                <a:effectLst/>
                <a:latin typeface="Montserrat" panose="00000500000000000000" pitchFamily="2" charset="0"/>
              </a:rPr>
              <a:t>. </a:t>
            </a:r>
            <a:r>
              <a:rPr lang="de-DE" sz="1400" b="0" i="0" u="sng" strike="noStrike">
                <a:solidFill>
                  <a:srgbClr val="1155CC"/>
                </a:solidFill>
                <a:effectLst/>
                <a:latin typeface="Montserrat" panose="00000500000000000000" pitchFamily="2" charset="0"/>
                <a:hlinkClick r:id="rId11"/>
              </a:rPr>
              <a:t>https://www.iatp.org/blog/latelier-paysan-self-build-communities-farming</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Bayer, O., </a:t>
            </a:r>
            <a:r>
              <a:rPr lang="de-DE" sz="1400" b="0" i="0" u="none" strike="noStrike" err="1">
                <a:solidFill>
                  <a:srgbClr val="000000"/>
                </a:solidFill>
                <a:effectLst/>
                <a:latin typeface="Montserrat" panose="00000500000000000000" pitchFamily="2" charset="0"/>
              </a:rPr>
              <a:t>Kutsch</a:t>
            </a:r>
            <a:r>
              <a:rPr lang="de-DE" sz="1400" b="0" i="0" u="none" strike="noStrike">
                <a:solidFill>
                  <a:srgbClr val="000000"/>
                </a:solidFill>
                <a:effectLst/>
                <a:latin typeface="Montserrat" panose="00000500000000000000" pitchFamily="2" charset="0"/>
              </a:rPr>
              <a:t>, T., &amp; Ohly, H. P. (1999). </a:t>
            </a:r>
            <a:r>
              <a:rPr lang="de-DE" sz="1400" b="0" i="1" u="none" strike="noStrike" err="1">
                <a:solidFill>
                  <a:srgbClr val="000000"/>
                </a:solidFill>
                <a:effectLst/>
                <a:latin typeface="Montserrat" panose="00000500000000000000" pitchFamily="2" charset="0"/>
              </a:rPr>
              <a:t>Ernährung</a:t>
            </a:r>
            <a:r>
              <a:rPr lang="de-DE" sz="1400" b="0" i="1" u="none" strike="noStrike">
                <a:solidFill>
                  <a:srgbClr val="000000"/>
                </a:solidFill>
                <a:effectLst/>
                <a:latin typeface="Montserrat" panose="00000500000000000000" pitchFamily="2" charset="0"/>
              </a:rPr>
              <a:t> und Gesellschaft: Forschungsstand und Problembereiche</a:t>
            </a:r>
            <a:r>
              <a:rPr lang="de-DE" sz="1400" b="0" i="0" u="none" strike="noStrike">
                <a:solidFill>
                  <a:srgbClr val="000000"/>
                </a:solidFill>
                <a:effectLst/>
                <a:latin typeface="Montserrat" panose="00000500000000000000" pitchFamily="2" charset="0"/>
              </a:rPr>
              <a:t>. VS Verlag </a:t>
            </a:r>
            <a:r>
              <a:rPr lang="de-DE" sz="1400" b="0" i="0" u="none" strike="noStrike" err="1">
                <a:solidFill>
                  <a:srgbClr val="000000"/>
                </a:solidFill>
                <a:effectLst/>
                <a:latin typeface="Montserrat" panose="00000500000000000000" pitchFamily="2" charset="0"/>
              </a:rPr>
              <a:t>für</a:t>
            </a:r>
            <a:r>
              <a:rPr lang="de-DE" sz="1400" b="0" i="0" u="none" strike="noStrike">
                <a:solidFill>
                  <a:srgbClr val="000000"/>
                </a:solidFill>
                <a:effectLst/>
                <a:latin typeface="Montserrat" panose="00000500000000000000" pitchFamily="2" charset="0"/>
              </a:rPr>
              <a:t> Sozialwissenschaften.</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Bernstein, H. (2014). </a:t>
            </a:r>
            <a:r>
              <a:rPr lang="de-DE" sz="1400" b="0" i="1" u="none" strike="noStrike">
                <a:solidFill>
                  <a:srgbClr val="000000"/>
                </a:solidFill>
                <a:effectLst/>
                <a:latin typeface="Montserrat" panose="00000500000000000000" pitchFamily="2" charset="0"/>
              </a:rPr>
              <a:t>Food </a:t>
            </a:r>
            <a:r>
              <a:rPr lang="de-DE" sz="1400" b="0" i="1" u="none" strike="noStrike" err="1">
                <a:solidFill>
                  <a:srgbClr val="000000"/>
                </a:solidFill>
                <a:effectLst/>
                <a:latin typeface="Montserrat" panose="00000500000000000000" pitchFamily="2" charset="0"/>
              </a:rPr>
              <a:t>sovereignty</a:t>
            </a:r>
            <a:r>
              <a:rPr lang="de-DE" sz="1400" b="0" i="1" u="none" strike="noStrike">
                <a:solidFill>
                  <a:srgbClr val="000000"/>
                </a:solidFill>
                <a:effectLst/>
                <a:latin typeface="Montserrat" panose="00000500000000000000" pitchFamily="2" charset="0"/>
              </a:rPr>
              <a:t> via </a:t>
            </a:r>
            <a:r>
              <a:rPr lang="de-DE" sz="1400" b="0" i="1" u="none" strike="noStrike" err="1">
                <a:solidFill>
                  <a:srgbClr val="000000"/>
                </a:solidFill>
                <a:effectLst/>
                <a:latin typeface="Montserrat" panose="00000500000000000000" pitchFamily="2" charset="0"/>
              </a:rPr>
              <a:t>the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peasant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way</a:t>
            </a:r>
            <a:r>
              <a:rPr lang="de-DE" sz="1400" b="0" i="1" u="none" strike="noStrike">
                <a:solidFill>
                  <a:srgbClr val="000000"/>
                </a:solidFill>
                <a:effectLst/>
                <a:latin typeface="Montserrat" panose="00000500000000000000" pitchFamily="2" charset="0"/>
              </a:rPr>
              <a:t>’: a </a:t>
            </a:r>
            <a:r>
              <a:rPr lang="de-DE" sz="1400" b="0" i="1" u="none" strike="noStrike" err="1">
                <a:solidFill>
                  <a:srgbClr val="000000"/>
                </a:solidFill>
                <a:effectLst/>
                <a:latin typeface="Montserrat" panose="00000500000000000000" pitchFamily="2" charset="0"/>
              </a:rPr>
              <a:t>sceptical</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view</a:t>
            </a:r>
            <a:r>
              <a:rPr lang="de-DE" sz="1400" b="0" i="0" u="none" strike="noStrike">
                <a:solidFill>
                  <a:srgbClr val="000000"/>
                </a:solidFill>
                <a:effectLst/>
                <a:latin typeface="Montserrat" panose="00000500000000000000" pitchFamily="2" charset="0"/>
              </a:rPr>
              <a:t>. The Journal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Peasant</a:t>
            </a:r>
            <a:r>
              <a:rPr lang="de-DE" sz="1400" b="0" i="0" u="none" strike="noStrike">
                <a:solidFill>
                  <a:srgbClr val="000000"/>
                </a:solidFill>
                <a:effectLst/>
                <a:latin typeface="Montserrat" panose="00000500000000000000" pitchFamily="2" charset="0"/>
              </a:rPr>
              <a:t> Studies, 41(6), 1031–1063.</a:t>
            </a:r>
            <a:r>
              <a:rPr lang="de-DE" sz="1400" b="0" i="0" u="none" strike="noStrike">
                <a:solidFill>
                  <a:srgbClr val="000000"/>
                </a:solidFill>
                <a:effectLst/>
                <a:latin typeface="Montserrat" panose="00000500000000000000" pitchFamily="2" charset="0"/>
                <a:hlinkClick r:id="rId12"/>
              </a:rPr>
              <a:t> </a:t>
            </a:r>
            <a:r>
              <a:rPr lang="de-DE" sz="1400" b="0" i="0" u="sng" strike="noStrike">
                <a:solidFill>
                  <a:srgbClr val="1155CC"/>
                </a:solidFill>
                <a:effectLst/>
                <a:latin typeface="Montserrat" panose="00000500000000000000" pitchFamily="2" charset="0"/>
                <a:hlinkClick r:id="rId12"/>
              </a:rPr>
              <a:t>https://doi.org/10.1080/03066150.2013.852082</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Besora</a:t>
            </a:r>
            <a:r>
              <a:rPr lang="de-DE" sz="1400" b="0" i="0" u="none" strike="noStrike">
                <a:solidFill>
                  <a:srgbClr val="000000"/>
                </a:solidFill>
                <a:effectLst/>
                <a:latin typeface="Montserrat" panose="00000500000000000000" pitchFamily="2" charset="0"/>
              </a:rPr>
              <a:t>-Moreno, M., </a:t>
            </a:r>
            <a:r>
              <a:rPr lang="de-DE" sz="1400" b="0" i="0" u="none" strike="noStrike" err="1">
                <a:solidFill>
                  <a:srgbClr val="000000"/>
                </a:solidFill>
                <a:effectLst/>
                <a:latin typeface="Montserrat" panose="00000500000000000000" pitchFamily="2" charset="0"/>
              </a:rPr>
              <a:t>Llauradó</a:t>
            </a:r>
            <a:r>
              <a:rPr lang="de-DE" sz="1400" b="0" i="0" u="none" strike="noStrike">
                <a:solidFill>
                  <a:srgbClr val="000000"/>
                </a:solidFill>
                <a:effectLst/>
                <a:latin typeface="Montserrat" panose="00000500000000000000" pitchFamily="2" charset="0"/>
              </a:rPr>
              <a:t>, E., </a:t>
            </a:r>
            <a:r>
              <a:rPr lang="de-DE" sz="1400" b="0" i="0" u="none" strike="noStrike" err="1">
                <a:solidFill>
                  <a:srgbClr val="000000"/>
                </a:solidFill>
                <a:effectLst/>
                <a:latin typeface="Montserrat" panose="00000500000000000000" pitchFamily="2" charset="0"/>
              </a:rPr>
              <a:t>Tarro</a:t>
            </a:r>
            <a:r>
              <a:rPr lang="de-DE" sz="1400" b="0" i="0" u="none" strike="noStrike">
                <a:solidFill>
                  <a:srgbClr val="000000"/>
                </a:solidFill>
                <a:effectLst/>
                <a:latin typeface="Montserrat" panose="00000500000000000000" pitchFamily="2" charset="0"/>
              </a:rPr>
              <a:t>, L., &amp; </a:t>
            </a:r>
            <a:r>
              <a:rPr lang="de-DE" sz="1400" b="0" i="0" u="none" strike="noStrike" err="1">
                <a:solidFill>
                  <a:srgbClr val="000000"/>
                </a:solidFill>
                <a:effectLst/>
                <a:latin typeface="Montserrat" panose="00000500000000000000" pitchFamily="2" charset="0"/>
              </a:rPr>
              <a:t>Solà</a:t>
            </a:r>
            <a:r>
              <a:rPr lang="de-DE" sz="1400" b="0" i="0" u="none" strike="noStrike">
                <a:solidFill>
                  <a:srgbClr val="000000"/>
                </a:solidFill>
                <a:effectLst/>
                <a:latin typeface="Montserrat" panose="00000500000000000000" pitchFamily="2" charset="0"/>
              </a:rPr>
              <a:t>, R. (2020). </a:t>
            </a:r>
            <a:r>
              <a:rPr lang="de-DE" sz="1400" b="0" i="1" u="none" strike="noStrike" err="1">
                <a:solidFill>
                  <a:srgbClr val="000000"/>
                </a:solidFill>
                <a:effectLst/>
                <a:latin typeface="Montserrat" panose="00000500000000000000" pitchFamily="2" charset="0"/>
              </a:rPr>
              <a:t>Social</a:t>
            </a:r>
            <a:r>
              <a:rPr lang="de-DE" sz="1400" b="0" i="1" u="none" strike="noStrike">
                <a:solidFill>
                  <a:srgbClr val="000000"/>
                </a:solidFill>
                <a:effectLst/>
                <a:latin typeface="Montserrat" panose="00000500000000000000" pitchFamily="2" charset="0"/>
              </a:rPr>
              <a:t> and </a:t>
            </a:r>
            <a:r>
              <a:rPr lang="de-DE" sz="1400" b="0" i="1" u="none" strike="noStrike" err="1">
                <a:solidFill>
                  <a:srgbClr val="000000"/>
                </a:solidFill>
                <a:effectLst/>
                <a:latin typeface="Montserrat" panose="00000500000000000000" pitchFamily="2" charset="0"/>
              </a:rPr>
              <a:t>Economic</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Factors</a:t>
            </a:r>
            <a:r>
              <a:rPr lang="de-DE" sz="1400" b="0" i="1" u="none" strike="noStrike">
                <a:solidFill>
                  <a:srgbClr val="000000"/>
                </a:solidFill>
                <a:effectLst/>
                <a:latin typeface="Montserrat" panose="00000500000000000000" pitchFamily="2" charset="0"/>
              </a:rPr>
              <a:t> and Malnutrition </a:t>
            </a:r>
            <a:r>
              <a:rPr lang="de-DE" sz="1400" b="0" i="1" u="none" strike="noStrike" err="1">
                <a:solidFill>
                  <a:srgbClr val="000000"/>
                </a:solidFill>
                <a:effectLst/>
                <a:latin typeface="Montserrat" panose="00000500000000000000" pitchFamily="2" charset="0"/>
              </a:rPr>
              <a:t>or</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the</a:t>
            </a:r>
            <a:r>
              <a:rPr lang="de-DE" sz="1400" b="0" i="1" u="none" strike="noStrike">
                <a:solidFill>
                  <a:srgbClr val="000000"/>
                </a:solidFill>
                <a:effectLst/>
                <a:latin typeface="Montserrat" panose="00000500000000000000" pitchFamily="2" charset="0"/>
              </a:rPr>
              <a:t> Risk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Malnutrition in </a:t>
            </a:r>
            <a:r>
              <a:rPr lang="de-DE" sz="1400" b="0" i="1" u="none" strike="noStrike" err="1">
                <a:solidFill>
                  <a:srgbClr val="000000"/>
                </a:solidFill>
                <a:effectLst/>
                <a:latin typeface="Montserrat" panose="00000500000000000000" pitchFamily="2" charset="0"/>
              </a:rPr>
              <a:t>the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Elderly</a:t>
            </a:r>
            <a:r>
              <a:rPr lang="de-DE" sz="1400" b="0" i="1" u="none" strike="noStrike">
                <a:solidFill>
                  <a:srgbClr val="000000"/>
                </a:solidFill>
                <a:effectLst/>
                <a:latin typeface="Montserrat" panose="00000500000000000000" pitchFamily="2" charset="0"/>
              </a:rPr>
              <a:t>: A </a:t>
            </a:r>
            <a:r>
              <a:rPr lang="de-DE" sz="1400" b="0" i="1" u="none" strike="noStrike" err="1">
                <a:solidFill>
                  <a:srgbClr val="000000"/>
                </a:solidFill>
                <a:effectLst/>
                <a:latin typeface="Montserrat" panose="00000500000000000000" pitchFamily="2" charset="0"/>
              </a:rPr>
              <a:t>Systematic</a:t>
            </a:r>
            <a:r>
              <a:rPr lang="de-DE" sz="1400" b="0" i="1" u="none" strike="noStrike">
                <a:solidFill>
                  <a:srgbClr val="000000"/>
                </a:solidFill>
                <a:effectLst/>
                <a:latin typeface="Montserrat" panose="00000500000000000000" pitchFamily="2" charset="0"/>
              </a:rPr>
              <a:t> Review and Meta-Analysis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Observational</a:t>
            </a:r>
            <a:r>
              <a:rPr lang="de-DE" sz="1400" b="0" i="1" u="none" strike="noStrike">
                <a:solidFill>
                  <a:srgbClr val="000000"/>
                </a:solidFill>
                <a:effectLst/>
                <a:latin typeface="Montserrat" panose="00000500000000000000" pitchFamily="2" charset="0"/>
              </a:rPr>
              <a:t> Studies.</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Nutrients</a:t>
            </a:r>
            <a:r>
              <a:rPr lang="de-DE" sz="1400" b="0" i="0" u="none" strike="noStrike">
                <a:solidFill>
                  <a:srgbClr val="000000"/>
                </a:solidFill>
                <a:effectLst/>
                <a:latin typeface="Montserrat" panose="00000500000000000000" pitchFamily="2" charset="0"/>
              </a:rPr>
              <a:t>, 12(3), 737.</a:t>
            </a:r>
            <a:r>
              <a:rPr lang="de-DE" sz="1400" b="0" i="0" u="none" strike="noStrike">
                <a:solidFill>
                  <a:srgbClr val="000000"/>
                </a:solidFill>
                <a:effectLst/>
                <a:latin typeface="Montserrat" panose="00000500000000000000" pitchFamily="2" charset="0"/>
                <a:hlinkClick r:id="rId13"/>
              </a:rPr>
              <a:t> </a:t>
            </a:r>
            <a:r>
              <a:rPr lang="de-DE" sz="1400" b="0" i="0" u="sng" strike="noStrike">
                <a:solidFill>
                  <a:srgbClr val="1155CC"/>
                </a:solidFill>
                <a:effectLst/>
                <a:latin typeface="Montserrat" panose="00000500000000000000" pitchFamily="2" charset="0"/>
                <a:hlinkClick r:id="rId13"/>
              </a:rPr>
              <a:t>https://doi.org/10.3390/nu12030737</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BioNica</a:t>
            </a:r>
            <a:r>
              <a:rPr lang="de-DE" sz="1400" b="0" i="0" u="none" strike="noStrike">
                <a:solidFill>
                  <a:srgbClr val="000000"/>
                </a:solidFill>
                <a:effectLst/>
                <a:latin typeface="Montserrat" panose="00000500000000000000" pitchFamily="2" charset="0"/>
              </a:rPr>
              <a:t> – </a:t>
            </a:r>
            <a:r>
              <a:rPr lang="de-DE" sz="1400" b="0" i="0" u="none" strike="noStrike" err="1">
                <a:solidFill>
                  <a:srgbClr val="000000"/>
                </a:solidFill>
                <a:effectLst/>
                <a:latin typeface="Montserrat" panose="00000500000000000000" pitchFamily="2" charset="0"/>
              </a:rPr>
              <a:t>Grow</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the</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Soil</a:t>
            </a:r>
            <a:r>
              <a:rPr lang="de-DE" sz="1400" b="0" i="0" u="none" strike="noStrike">
                <a:solidFill>
                  <a:srgbClr val="000000"/>
                </a:solidFill>
                <a:effectLst/>
                <a:latin typeface="Montserrat" panose="00000500000000000000" pitchFamily="2" charset="0"/>
              </a:rPr>
              <a:t> / Seed Network. (o. J.): </a:t>
            </a:r>
            <a:r>
              <a:rPr lang="de-DE" sz="1400" b="0" i="1" u="none" strike="noStrike">
                <a:solidFill>
                  <a:srgbClr val="000000"/>
                </a:solidFill>
                <a:effectLst/>
                <a:latin typeface="Montserrat" panose="00000500000000000000" pitchFamily="2" charset="0"/>
              </a:rPr>
              <a:t>Best Practices in </a:t>
            </a:r>
            <a:r>
              <a:rPr lang="de-DE" sz="1400" b="0" i="1" u="none" strike="noStrike" err="1">
                <a:solidFill>
                  <a:srgbClr val="000000"/>
                </a:solidFill>
                <a:effectLst/>
                <a:latin typeface="Montserrat" panose="00000500000000000000" pitchFamily="2" charset="0"/>
              </a:rPr>
              <a:t>Sustainable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Agriculture</a:t>
            </a:r>
            <a:r>
              <a:rPr lang="de-DE" sz="1400" b="0" i="1" u="none" strike="noStrike">
                <a:solidFill>
                  <a:srgbClr val="000000"/>
                </a:solidFill>
                <a:effectLst/>
                <a:latin typeface="Montserrat" panose="00000500000000000000" pitchFamily="2" charset="0"/>
              </a:rPr>
              <a:t>—Biointensive </a:t>
            </a:r>
            <a:r>
              <a:rPr lang="de-DE" sz="1400" b="0" i="1" u="none" strike="noStrike" err="1">
                <a:solidFill>
                  <a:srgbClr val="000000"/>
                </a:solidFill>
                <a:effectLst/>
                <a:latin typeface="Montserrat" panose="00000500000000000000" pitchFamily="2" charset="0"/>
              </a:rPr>
              <a:t>Agroecology</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Web, 13.10.2019. </a:t>
            </a:r>
            <a:r>
              <a:rPr lang="de-DE" sz="1400" b="0" i="0" u="sng" strike="noStrike">
                <a:solidFill>
                  <a:srgbClr val="1155CC"/>
                </a:solidFill>
                <a:effectLst/>
                <a:latin typeface="Montserrat" panose="00000500000000000000" pitchFamily="2" charset="0"/>
                <a:hlinkClick r:id="rId14"/>
              </a:rPr>
              <a:t>http://bionica.org/</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Bonvoisin</a:t>
            </a:r>
            <a:r>
              <a:rPr lang="de-DE" sz="1400" b="0" i="0" u="none" strike="noStrike">
                <a:solidFill>
                  <a:srgbClr val="000000"/>
                </a:solidFill>
                <a:effectLst/>
                <a:latin typeface="Montserrat" panose="00000500000000000000" pitchFamily="2" charset="0"/>
              </a:rPr>
              <a:t>, J., &amp; </a:t>
            </a:r>
            <a:r>
              <a:rPr lang="de-DE" sz="1400" b="0" i="0" u="none" strike="noStrike" err="1">
                <a:solidFill>
                  <a:srgbClr val="000000"/>
                </a:solidFill>
                <a:effectLst/>
                <a:latin typeface="Montserrat" panose="00000500000000000000" pitchFamily="2" charset="0"/>
              </a:rPr>
              <a:t>Boujut</a:t>
            </a:r>
            <a:r>
              <a:rPr lang="de-DE" sz="1400" b="0" i="0" u="none" strike="noStrike">
                <a:solidFill>
                  <a:srgbClr val="000000"/>
                </a:solidFill>
                <a:effectLst/>
                <a:latin typeface="Montserrat" panose="00000500000000000000" pitchFamily="2" charset="0"/>
              </a:rPr>
              <a:t>, J.-F. (2015).</a:t>
            </a:r>
            <a:r>
              <a:rPr lang="de-DE" sz="1400" b="0" i="1" u="none" strike="noStrike">
                <a:solidFill>
                  <a:srgbClr val="000000"/>
                </a:solidFill>
                <a:effectLst/>
                <a:latin typeface="Montserrat" panose="00000500000000000000" pitchFamily="2" charset="0"/>
              </a:rPr>
              <a:t> Open design </a:t>
            </a:r>
            <a:r>
              <a:rPr lang="de-DE" sz="1400" b="0" i="1" u="none" strike="noStrike" err="1">
                <a:solidFill>
                  <a:srgbClr val="000000"/>
                </a:solidFill>
                <a:effectLst/>
                <a:latin typeface="Montserrat" panose="00000500000000000000" pitchFamily="2" charset="0"/>
              </a:rPr>
              <a:t>platforms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for</a:t>
            </a:r>
            <a:r>
              <a:rPr lang="de-DE" sz="1400" b="0" i="1" u="none" strike="noStrike">
                <a:solidFill>
                  <a:srgbClr val="000000"/>
                </a:solidFill>
                <a:effectLst/>
                <a:latin typeface="Montserrat" panose="00000500000000000000" pitchFamily="2" charset="0"/>
              </a:rPr>
              <a:t> open source </a:t>
            </a:r>
            <a:r>
              <a:rPr lang="de-DE" sz="1400" b="0" i="1" u="none" strike="noStrike" err="1">
                <a:solidFill>
                  <a:srgbClr val="000000"/>
                </a:solidFill>
                <a:effectLst/>
                <a:latin typeface="Montserrat" panose="00000500000000000000" pitchFamily="2" charset="0"/>
              </a:rPr>
              <a:t>product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development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current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state</a:t>
            </a:r>
            <a:r>
              <a:rPr lang="de-DE" sz="1400" b="0" i="1" u="none" strike="noStrike">
                <a:solidFill>
                  <a:srgbClr val="000000"/>
                </a:solidFill>
                <a:effectLst/>
                <a:latin typeface="Montserrat" panose="00000500000000000000" pitchFamily="2" charset="0"/>
              </a:rPr>
              <a:t> and </a:t>
            </a:r>
            <a:r>
              <a:rPr lang="de-DE" sz="1400" b="0" i="1" u="none" strike="noStrike" err="1">
                <a:solidFill>
                  <a:srgbClr val="000000"/>
                </a:solidFill>
                <a:effectLst/>
                <a:latin typeface="Montserrat" panose="00000500000000000000" pitchFamily="2" charset="0"/>
              </a:rPr>
              <a:t>requirements</a:t>
            </a:r>
            <a:r>
              <a:rPr lang="de-DE" sz="1400" b="0" i="0" u="none" strike="noStrike">
                <a:solidFill>
                  <a:srgbClr val="000000"/>
                </a:solidFill>
                <a:effectLst/>
                <a:latin typeface="Montserrat" panose="00000500000000000000" pitchFamily="2" charset="0"/>
              </a:rPr>
              <a:t>. In: Proceedings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the</a:t>
            </a:r>
            <a:r>
              <a:rPr lang="de-DE" sz="1400" b="0" i="0" u="none" strike="noStrike">
                <a:solidFill>
                  <a:srgbClr val="000000"/>
                </a:solidFill>
                <a:effectLst/>
                <a:latin typeface="Montserrat" panose="00000500000000000000" pitchFamily="2" charset="0"/>
              </a:rPr>
              <a:t> 20th International Conference on Engineering Design (ICED15), Milan, </a:t>
            </a:r>
            <a:r>
              <a:rPr lang="de-DE" sz="1400" b="0" i="0" u="none" strike="noStrike" err="1">
                <a:solidFill>
                  <a:srgbClr val="000000"/>
                </a:solidFill>
                <a:effectLst/>
                <a:latin typeface="Montserrat" panose="00000500000000000000" pitchFamily="2" charset="0"/>
              </a:rPr>
              <a:t>Italy</a:t>
            </a:r>
            <a:r>
              <a:rPr lang="de-DE" sz="1400" b="0" i="0" u="none" strike="noStrike">
                <a:solidFill>
                  <a:srgbClr val="000000"/>
                </a:solidFill>
                <a:effectLst/>
                <a:latin typeface="Montserrat" panose="00000500000000000000" pitchFamily="2" charset="0"/>
              </a:rPr>
              <a:t>, 27.-30.07.2015</a:t>
            </a:r>
            <a:endParaRPr lang="de-DE" sz="1400">
              <a:effectLst/>
              <a:latin typeface="Montserrat" panose="00000500000000000000" pitchFamily="2" charset="0"/>
            </a:endParaRPr>
          </a:p>
        </p:txBody>
      </p:sp>
      <p:sp>
        <p:nvSpPr>
          <p:cNvPr id="6" name="Freeform 6"/>
          <p:cNvSpPr/>
          <p:nvPr/>
        </p:nvSpPr>
        <p:spPr>
          <a:xfrm>
            <a:off x="15654515" y="677121"/>
            <a:ext cx="1604785" cy="1705821"/>
          </a:xfrm>
          <a:custGeom>
            <a:avLst/>
            <a:gdLst/>
            <a:ahLst/>
            <a:cxnLst/>
            <a:rect l="l" t="t" r="r" b="b"/>
            <a:pathLst>
              <a:path w="1604785" h="1705821">
                <a:moveTo>
                  <a:pt x="0" y="0"/>
                </a:moveTo>
                <a:lnTo>
                  <a:pt x="1604785" y="0"/>
                </a:lnTo>
                <a:lnTo>
                  <a:pt x="1604785" y="1705821"/>
                </a:lnTo>
                <a:lnTo>
                  <a:pt x="0" y="170582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2333">
            <a:off x="11351456" y="5665408"/>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TextBox 4"/>
          <p:cNvSpPr txBox="1"/>
          <p:nvPr/>
        </p:nvSpPr>
        <p:spPr>
          <a:xfrm>
            <a:off x="5355855" y="180129"/>
            <a:ext cx="7576290" cy="1525692"/>
          </a:xfrm>
          <a:prstGeom prst="rect">
            <a:avLst/>
          </a:prstGeom>
        </p:spPr>
        <p:txBody>
          <a:bodyPr lIns="0" tIns="0" rIns="0" bIns="0" rtlCol="0" anchor="t">
            <a:spAutoFit/>
          </a:bodyPr>
          <a:lstStyle/>
          <a:p>
            <a:pPr algn="ctr">
              <a:lnSpc>
                <a:spcPts val="12506"/>
              </a:lnSpc>
            </a:pPr>
            <a:r>
              <a:rPr lang="en-US" sz="8933">
                <a:solidFill>
                  <a:srgbClr val="222222"/>
                </a:solidFill>
                <a:latin typeface="Garamond"/>
              </a:rPr>
              <a:t>Quellen</a:t>
            </a:r>
          </a:p>
        </p:txBody>
      </p:sp>
      <p:sp>
        <p:nvSpPr>
          <p:cNvPr id="5" name="TextBox 5"/>
          <p:cNvSpPr txBox="1"/>
          <p:nvPr/>
        </p:nvSpPr>
        <p:spPr>
          <a:xfrm>
            <a:off x="2286000" y="2715664"/>
            <a:ext cx="12344400" cy="6217087"/>
          </a:xfrm>
          <a:prstGeom prst="rect">
            <a:avLst/>
          </a:prstGeom>
        </p:spPr>
        <p:txBody>
          <a:bodyPr wrap="square" lIns="0" tIns="0" rIns="0" bIns="0" rtlCol="0" anchor="t">
            <a:spAutoFit/>
          </a:bodyPr>
          <a:lstStyle/>
          <a:p>
            <a:pPr rtl="0">
              <a:spcBef>
                <a:spcPts val="0"/>
              </a:spcBef>
              <a:spcAft>
                <a:spcPts val="1200"/>
              </a:spcAft>
            </a:pPr>
            <a:r>
              <a:rPr lang="de-DE" sz="1400" b="0" i="0" u="none" strike="noStrike">
                <a:solidFill>
                  <a:srgbClr val="000000"/>
                </a:solidFill>
                <a:effectLst/>
                <a:latin typeface="Montserrat" panose="00000500000000000000" pitchFamily="2" charset="0"/>
              </a:rPr>
              <a:t>Burnett, K., &amp; Murphy, S. (2014). </a:t>
            </a:r>
            <a:r>
              <a:rPr lang="de-DE" sz="1400" b="0" i="1" u="none" strike="noStrike" err="1">
                <a:solidFill>
                  <a:srgbClr val="000000"/>
                </a:solidFill>
                <a:effectLst/>
                <a:latin typeface="Montserrat" panose="00000500000000000000" pitchFamily="2" charset="0"/>
              </a:rPr>
              <a:t>What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place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for</a:t>
            </a:r>
            <a:r>
              <a:rPr lang="de-DE" sz="1400" b="0" i="1" u="none" strike="noStrike">
                <a:solidFill>
                  <a:srgbClr val="000000"/>
                </a:solidFill>
                <a:effectLst/>
                <a:latin typeface="Montserrat" panose="00000500000000000000" pitchFamily="2" charset="0"/>
              </a:rPr>
              <a:t> international trade in </a:t>
            </a:r>
            <a:r>
              <a:rPr lang="de-DE" sz="1400" b="0" i="1" u="none" strike="noStrike" err="1">
                <a:solidFill>
                  <a:srgbClr val="000000"/>
                </a:solidFill>
                <a:effectLst/>
                <a:latin typeface="Montserrat" panose="00000500000000000000" pitchFamily="2" charset="0"/>
              </a:rPr>
              <a:t>food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sovereignty</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The Journal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Peasant</a:t>
            </a:r>
            <a:r>
              <a:rPr lang="de-DE" sz="1400" b="0" i="0" u="none" strike="noStrike">
                <a:solidFill>
                  <a:srgbClr val="000000"/>
                </a:solidFill>
                <a:effectLst/>
                <a:latin typeface="Montserrat" panose="00000500000000000000" pitchFamily="2" charset="0"/>
              </a:rPr>
              <a:t> Studies, 41(6), 1065–1084.</a:t>
            </a:r>
            <a:r>
              <a:rPr lang="de-DE" sz="1400" b="0" i="0" u="none" strike="noStrike">
                <a:solidFill>
                  <a:srgbClr val="000000"/>
                </a:solidFill>
                <a:effectLst/>
                <a:latin typeface="Montserrat" panose="00000500000000000000" pitchFamily="2" charset="0"/>
                <a:hlinkClick r:id="rId6"/>
              </a:rPr>
              <a:t> </a:t>
            </a:r>
            <a:r>
              <a:rPr lang="de-DE" sz="1400" b="0" i="0" u="sng" strike="noStrike">
                <a:solidFill>
                  <a:srgbClr val="1155CC"/>
                </a:solidFill>
                <a:effectLst/>
                <a:latin typeface="Montserrat" panose="00000500000000000000" pitchFamily="2" charset="0"/>
                <a:hlinkClick r:id="rId6"/>
              </a:rPr>
              <a:t>https://doi.org/10.1080/03066150.2013.876995</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Carbonell, I. M. (2016). </a:t>
            </a:r>
            <a:r>
              <a:rPr lang="de-DE" sz="1400" b="0" i="1" u="none" strike="noStrike">
                <a:solidFill>
                  <a:srgbClr val="000000"/>
                </a:solidFill>
                <a:effectLst/>
                <a:latin typeface="Montserrat" panose="00000500000000000000" pitchFamily="2" charset="0"/>
              </a:rPr>
              <a:t>The </a:t>
            </a:r>
            <a:r>
              <a:rPr lang="de-DE" sz="1400" b="0" i="1" u="none" strike="noStrike" err="1">
                <a:solidFill>
                  <a:srgbClr val="000000"/>
                </a:solidFill>
                <a:effectLst/>
                <a:latin typeface="Montserrat" panose="00000500000000000000" pitchFamily="2" charset="0"/>
              </a:rPr>
              <a:t>ethics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big</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data</a:t>
            </a:r>
            <a:r>
              <a:rPr lang="de-DE" sz="1400" b="0" i="1" u="none" strike="noStrike">
                <a:solidFill>
                  <a:srgbClr val="000000"/>
                </a:solidFill>
                <a:effectLst/>
                <a:latin typeface="Montserrat" panose="00000500000000000000" pitchFamily="2" charset="0"/>
              </a:rPr>
              <a:t> in </a:t>
            </a:r>
            <a:r>
              <a:rPr lang="de-DE" sz="1400" b="0" i="1" u="none" strike="noStrike" err="1">
                <a:solidFill>
                  <a:srgbClr val="000000"/>
                </a:solidFill>
                <a:effectLst/>
                <a:latin typeface="Montserrat" panose="00000500000000000000" pitchFamily="2" charset="0"/>
              </a:rPr>
              <a:t>big</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agriculture</a:t>
            </a:r>
            <a:r>
              <a:rPr lang="de-DE" sz="1400" b="0" i="0" u="none" strike="noStrike">
                <a:solidFill>
                  <a:srgbClr val="000000"/>
                </a:solidFill>
                <a:effectLst/>
                <a:latin typeface="Montserrat" panose="00000500000000000000" pitchFamily="2" charset="0"/>
              </a:rPr>
              <a:t>. Internet Policy Review, 5(1).</a:t>
            </a:r>
            <a:r>
              <a:rPr lang="de-DE" sz="1400" b="0" i="0" u="none" strike="noStrike">
                <a:solidFill>
                  <a:srgbClr val="000000"/>
                </a:solidFill>
                <a:effectLst/>
                <a:latin typeface="Montserrat" panose="00000500000000000000" pitchFamily="2" charset="0"/>
                <a:hlinkClick r:id="rId7"/>
              </a:rPr>
              <a:t> </a:t>
            </a:r>
            <a:r>
              <a:rPr lang="de-DE" sz="1400" b="0" i="0" u="sng" strike="noStrike">
                <a:solidFill>
                  <a:srgbClr val="1155CC"/>
                </a:solidFill>
                <a:effectLst/>
                <a:latin typeface="Montserrat" panose="00000500000000000000" pitchFamily="2" charset="0"/>
                <a:hlinkClick r:id="rId7"/>
              </a:rPr>
              <a:t>https://doi.org/10.14763/2016.1.405</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CIDSE (2018): </a:t>
            </a:r>
            <a:r>
              <a:rPr lang="de-DE" sz="1400" b="0" i="1" u="none" strike="noStrike">
                <a:solidFill>
                  <a:srgbClr val="000000"/>
                </a:solidFill>
                <a:effectLst/>
                <a:latin typeface="Montserrat" panose="00000500000000000000" pitchFamily="2" charset="0"/>
              </a:rPr>
              <a:t>Die Prinzipien der Agrarökologie. Für gerechte, widerstandsfähige und nachhaltige Ernährungssysteme</a:t>
            </a:r>
            <a:r>
              <a:rPr lang="de-DE" sz="1400" b="0" i="0" u="none" strike="noStrike">
                <a:solidFill>
                  <a:srgbClr val="000000"/>
                </a:solidFill>
                <a:effectLst/>
                <a:latin typeface="Montserrat" panose="00000500000000000000" pitchFamily="2" charset="0"/>
              </a:rPr>
              <a:t>. April 2018. Brüssel.</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De </a:t>
            </a:r>
            <a:r>
              <a:rPr lang="de-DE" sz="1400" b="0" i="0" u="none" strike="noStrike" err="1">
                <a:solidFill>
                  <a:srgbClr val="000000"/>
                </a:solidFill>
                <a:effectLst/>
                <a:latin typeface="Montserrat" panose="00000500000000000000" pitchFamily="2" charset="0"/>
              </a:rPr>
              <a:t>Carné</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Carnavalet</a:t>
            </a:r>
            <a:r>
              <a:rPr lang="de-DE" sz="1400" b="0" i="0" u="none" strike="noStrike">
                <a:solidFill>
                  <a:srgbClr val="000000"/>
                </a:solidFill>
                <a:effectLst/>
                <a:latin typeface="Montserrat" panose="00000500000000000000" pitchFamily="2" charset="0"/>
              </a:rPr>
              <a:t>, C. (2018): </a:t>
            </a:r>
            <a:r>
              <a:rPr lang="de-DE" sz="1400" b="0" i="1" u="none" strike="noStrike" err="1">
                <a:solidFill>
                  <a:srgbClr val="000000"/>
                </a:solidFill>
                <a:effectLst/>
                <a:latin typeface="Montserrat" panose="00000500000000000000" pitchFamily="2" charset="0"/>
              </a:rPr>
              <a:t>Agriculture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filières</a:t>
            </a:r>
            <a:r>
              <a:rPr lang="de-DE" sz="1400" b="0" i="1" u="none" strike="noStrike">
                <a:solidFill>
                  <a:srgbClr val="000000"/>
                </a:solidFill>
                <a:effectLst/>
                <a:latin typeface="Montserrat" panose="00000500000000000000" pitchFamily="2" charset="0"/>
              </a:rPr>
              <a:t> et </a:t>
            </a:r>
            <a:r>
              <a:rPr lang="de-DE" sz="1400" b="0" i="1" u="none" strike="noStrike" err="1">
                <a:solidFill>
                  <a:srgbClr val="000000"/>
                </a:solidFill>
                <a:effectLst/>
                <a:latin typeface="Montserrat" panose="00000500000000000000" pitchFamily="2" charset="0"/>
              </a:rPr>
              <a:t>sécurité</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alimentaire</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De </a:t>
            </a:r>
            <a:r>
              <a:rPr lang="de-DE" sz="1400" b="0" i="0" u="none" strike="noStrike" err="1">
                <a:solidFill>
                  <a:srgbClr val="000000"/>
                </a:solidFill>
                <a:effectLst/>
                <a:latin typeface="Montserrat" panose="00000500000000000000" pitchFamily="2" charset="0"/>
              </a:rPr>
              <a:t>Irala-Estévez</a:t>
            </a:r>
            <a:r>
              <a:rPr lang="de-DE" sz="1400" b="0" i="0" u="none" strike="noStrike">
                <a:solidFill>
                  <a:srgbClr val="000000"/>
                </a:solidFill>
                <a:effectLst/>
                <a:latin typeface="Montserrat" panose="00000500000000000000" pitchFamily="2" charset="0"/>
              </a:rPr>
              <a:t>, J., Groth, M., Johansson, L., Oltersdorf, U., </a:t>
            </a:r>
            <a:r>
              <a:rPr lang="de-DE" sz="1400" b="0" i="0" u="none" strike="noStrike" err="1">
                <a:solidFill>
                  <a:srgbClr val="000000"/>
                </a:solidFill>
                <a:effectLst/>
                <a:latin typeface="Montserrat" panose="00000500000000000000" pitchFamily="2" charset="0"/>
              </a:rPr>
              <a:t>Prättälä</a:t>
            </a:r>
            <a:r>
              <a:rPr lang="de-DE" sz="1400" b="0" i="0" u="none" strike="noStrike">
                <a:solidFill>
                  <a:srgbClr val="000000"/>
                </a:solidFill>
                <a:effectLst/>
                <a:latin typeface="Montserrat" panose="00000500000000000000" pitchFamily="2" charset="0"/>
              </a:rPr>
              <a:t>, R., &amp; Martínez-González, M. (2000).</a:t>
            </a:r>
            <a:r>
              <a:rPr lang="de-DE" sz="1400" b="0" i="1" u="none" strike="noStrike">
                <a:solidFill>
                  <a:srgbClr val="000000"/>
                </a:solidFill>
                <a:effectLst/>
                <a:latin typeface="Montserrat" panose="00000500000000000000" pitchFamily="2" charset="0"/>
              </a:rPr>
              <a:t> A </a:t>
            </a:r>
            <a:r>
              <a:rPr lang="de-DE" sz="1400" b="0" i="1" u="none" strike="noStrike" err="1">
                <a:solidFill>
                  <a:srgbClr val="000000"/>
                </a:solidFill>
                <a:effectLst/>
                <a:latin typeface="Montserrat" panose="00000500000000000000" pitchFamily="2" charset="0"/>
              </a:rPr>
              <a:t>systematic</a:t>
            </a:r>
            <a:r>
              <a:rPr lang="de-DE" sz="1400" b="0" i="1" u="none" strike="noStrike">
                <a:solidFill>
                  <a:srgbClr val="000000"/>
                </a:solidFill>
                <a:effectLst/>
                <a:latin typeface="Montserrat" panose="00000500000000000000" pitchFamily="2" charset="0"/>
              </a:rPr>
              <a:t> review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socio-economic</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differences</a:t>
            </a:r>
            <a:r>
              <a:rPr lang="de-DE" sz="1400" b="0" i="1" u="none" strike="noStrike">
                <a:solidFill>
                  <a:srgbClr val="000000"/>
                </a:solidFill>
                <a:effectLst/>
                <a:latin typeface="Montserrat" panose="00000500000000000000" pitchFamily="2" charset="0"/>
              </a:rPr>
              <a:t> in </a:t>
            </a:r>
            <a:r>
              <a:rPr lang="de-DE" sz="1400" b="0" i="1" u="none" strike="noStrike" err="1">
                <a:solidFill>
                  <a:srgbClr val="000000"/>
                </a:solidFill>
                <a:effectLst/>
                <a:latin typeface="Montserrat" panose="00000500000000000000" pitchFamily="2" charset="0"/>
              </a:rPr>
              <a:t>food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habits</a:t>
            </a:r>
            <a:r>
              <a:rPr lang="de-DE" sz="1400" b="0" i="1" u="none" strike="noStrike">
                <a:solidFill>
                  <a:srgbClr val="000000"/>
                </a:solidFill>
                <a:effectLst/>
                <a:latin typeface="Montserrat" panose="00000500000000000000" pitchFamily="2" charset="0"/>
              </a:rPr>
              <a:t> in Europe: </a:t>
            </a:r>
            <a:r>
              <a:rPr lang="de-DE" sz="1400" b="0" i="1" u="none" strike="noStrike" err="1">
                <a:solidFill>
                  <a:srgbClr val="000000"/>
                </a:solidFill>
                <a:effectLst/>
                <a:latin typeface="Montserrat" panose="00000500000000000000" pitchFamily="2" charset="0"/>
              </a:rPr>
              <a:t>consumption</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fruit</a:t>
            </a:r>
            <a:r>
              <a:rPr lang="de-DE" sz="1400" b="0" i="1" u="none" strike="noStrike">
                <a:solidFill>
                  <a:srgbClr val="000000"/>
                </a:solidFill>
                <a:effectLst/>
                <a:latin typeface="Montserrat" panose="00000500000000000000" pitchFamily="2" charset="0"/>
              </a:rPr>
              <a:t> and </a:t>
            </a:r>
            <a:r>
              <a:rPr lang="de-DE" sz="1400" b="0" i="1" u="none" strike="noStrike" err="1">
                <a:solidFill>
                  <a:srgbClr val="000000"/>
                </a:solidFill>
                <a:effectLst/>
                <a:latin typeface="Montserrat" panose="00000500000000000000" pitchFamily="2" charset="0"/>
              </a:rPr>
              <a:t>vegetables</a:t>
            </a:r>
            <a:r>
              <a:rPr lang="de-DE" sz="1400" b="0" i="1" u="none" strike="noStrike">
                <a:solidFill>
                  <a:srgbClr val="000000"/>
                </a:solidFill>
                <a:effectLst/>
                <a:latin typeface="Montserrat" panose="00000500000000000000" pitchFamily="2" charset="0"/>
              </a:rPr>
              <a:t>. </a:t>
            </a:r>
            <a:r>
              <a:rPr lang="de-DE" sz="1400" b="0" i="0" u="none" strike="noStrike">
                <a:solidFill>
                  <a:srgbClr val="000000"/>
                </a:solidFill>
                <a:effectLst/>
                <a:latin typeface="Montserrat" panose="00000500000000000000" pitchFamily="2" charset="0"/>
              </a:rPr>
              <a:t>European Journal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Clinical Nutrition, 54(9), 706–714.</a:t>
            </a:r>
            <a:r>
              <a:rPr lang="de-DE" sz="1400" b="0" i="0" u="none" strike="noStrike">
                <a:solidFill>
                  <a:srgbClr val="000000"/>
                </a:solidFill>
                <a:effectLst/>
                <a:latin typeface="Montserrat" panose="00000500000000000000" pitchFamily="2" charset="0"/>
                <a:hlinkClick r:id="rId8"/>
              </a:rPr>
              <a:t> </a:t>
            </a:r>
            <a:r>
              <a:rPr lang="de-DE" sz="1400" b="0" i="0" u="sng" strike="noStrike">
                <a:solidFill>
                  <a:srgbClr val="1155CC"/>
                </a:solidFill>
                <a:effectLst/>
                <a:latin typeface="Montserrat" panose="00000500000000000000" pitchFamily="2" charset="0"/>
                <a:hlinkClick r:id="rId8"/>
              </a:rPr>
              <a:t>https://doi.org/10.1038/sj.ejcn.1601080</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de Teran, T. D., &amp; Suckow, T. (2021). </a:t>
            </a:r>
            <a:r>
              <a:rPr lang="de-DE" sz="1400" b="0" i="1" u="none" strike="noStrike">
                <a:solidFill>
                  <a:srgbClr val="000000"/>
                </a:solidFill>
                <a:effectLst/>
                <a:latin typeface="Montserrat" panose="00000500000000000000" pitchFamily="2" charset="0"/>
              </a:rPr>
              <a:t>So schmeckt die Zukunft: der kulinarische Kompass für eine gesunde Erde. Klimaschutz, landwirtschaftliche Fläche und natürliche Lebensräume. </a:t>
            </a:r>
            <a:r>
              <a:rPr lang="de-DE" sz="1400" b="0" i="0" u="none" strike="noStrike">
                <a:solidFill>
                  <a:srgbClr val="000000"/>
                </a:solidFill>
                <a:effectLst/>
                <a:latin typeface="Montserrat" panose="00000500000000000000" pitchFamily="2" charset="0"/>
              </a:rPr>
              <a:t>WWF Deutschland.</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EAT. (o. J.). </a:t>
            </a:r>
            <a:r>
              <a:rPr lang="de-DE" sz="1400" b="0" i="1" u="none" strike="noStrike" err="1">
                <a:solidFill>
                  <a:srgbClr val="000000"/>
                </a:solidFill>
                <a:effectLst/>
                <a:latin typeface="Montserrat" panose="00000500000000000000" pitchFamily="2" charset="0"/>
              </a:rPr>
              <a:t>Healthy</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Diets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From</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Sustainable</a:t>
            </a:r>
            <a:r>
              <a:rPr lang="de-DE" sz="1400" b="0" i="1" u="none" strike="noStrike">
                <a:solidFill>
                  <a:srgbClr val="000000"/>
                </a:solidFill>
                <a:effectLst/>
                <a:latin typeface="Montserrat" panose="00000500000000000000" pitchFamily="2" charset="0"/>
              </a:rPr>
              <a:t> Food Systems. Food Planet Health.</a:t>
            </a:r>
            <a:r>
              <a:rPr lang="de-DE" sz="1400" b="0" i="1" u="none" strike="noStrike">
                <a:solidFill>
                  <a:srgbClr val="000000"/>
                </a:solidFill>
                <a:effectLst/>
                <a:latin typeface="Montserrat" panose="00000500000000000000" pitchFamily="2" charset="0"/>
                <a:hlinkClick r:id="rId9"/>
              </a:rPr>
              <a:t> </a:t>
            </a:r>
            <a:r>
              <a:rPr lang="de-DE" sz="1400" b="0" i="0" u="sng" strike="noStrike">
                <a:solidFill>
                  <a:srgbClr val="1155CC"/>
                </a:solidFill>
                <a:effectLst/>
                <a:latin typeface="Montserrat" panose="00000500000000000000" pitchFamily="2" charset="0"/>
                <a:hlinkClick r:id="rId9"/>
              </a:rPr>
              <a:t>https://eatforum.org/content/uploads/2019/01/EAT-Lancet_Commission_Summary_Report.pdf</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Edelman, M., Weis, T., </a:t>
            </a:r>
            <a:r>
              <a:rPr lang="de-DE" sz="1400" b="0" i="0" u="none" strike="noStrike" err="1">
                <a:solidFill>
                  <a:srgbClr val="000000"/>
                </a:solidFill>
                <a:effectLst/>
                <a:latin typeface="Montserrat" panose="00000500000000000000" pitchFamily="2" charset="0"/>
              </a:rPr>
              <a:t>Baviskar</a:t>
            </a:r>
            <a:r>
              <a:rPr lang="de-DE" sz="1400" b="0" i="0" u="none" strike="noStrike">
                <a:solidFill>
                  <a:srgbClr val="000000"/>
                </a:solidFill>
                <a:effectLst/>
                <a:latin typeface="Montserrat" panose="00000500000000000000" pitchFamily="2" charset="0"/>
              </a:rPr>
              <a:t>, A., </a:t>
            </a:r>
            <a:r>
              <a:rPr lang="de-DE" sz="1400" b="0" i="0" u="none" strike="noStrike" err="1">
                <a:solidFill>
                  <a:srgbClr val="000000"/>
                </a:solidFill>
                <a:effectLst/>
                <a:latin typeface="Montserrat" panose="00000500000000000000" pitchFamily="2" charset="0"/>
              </a:rPr>
              <a:t>Borras</a:t>
            </a:r>
            <a:r>
              <a:rPr lang="de-DE" sz="1400" b="0" i="0" u="none" strike="noStrike">
                <a:solidFill>
                  <a:srgbClr val="000000"/>
                </a:solidFill>
                <a:effectLst/>
                <a:latin typeface="Montserrat" panose="00000500000000000000" pitchFamily="2" charset="0"/>
              </a:rPr>
              <a:t>, S. M., Holt-Giménez, E., </a:t>
            </a:r>
            <a:r>
              <a:rPr lang="de-DE" sz="1400" b="0" i="0" u="none" strike="noStrike" err="1">
                <a:solidFill>
                  <a:srgbClr val="000000"/>
                </a:solidFill>
                <a:effectLst/>
                <a:latin typeface="Montserrat" panose="00000500000000000000" pitchFamily="2" charset="0"/>
              </a:rPr>
              <a:t>Kandiyoti</a:t>
            </a:r>
            <a:r>
              <a:rPr lang="de-DE" sz="1400" b="0" i="0" u="none" strike="noStrike">
                <a:solidFill>
                  <a:srgbClr val="000000"/>
                </a:solidFill>
                <a:effectLst/>
                <a:latin typeface="Montserrat" panose="00000500000000000000" pitchFamily="2" charset="0"/>
              </a:rPr>
              <a:t>, D., &amp; Wolford, W. (2014). </a:t>
            </a:r>
            <a:r>
              <a:rPr lang="de-DE" sz="1400" b="0" i="1" u="none" strike="noStrike" err="1">
                <a:solidFill>
                  <a:srgbClr val="000000"/>
                </a:solidFill>
                <a:effectLst/>
                <a:latin typeface="Montserrat" panose="00000500000000000000" pitchFamily="2" charset="0"/>
              </a:rPr>
              <a:t>Introduction</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critical</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perspectives</a:t>
            </a:r>
            <a:r>
              <a:rPr lang="de-DE" sz="1400" b="0" i="1" u="none" strike="noStrike">
                <a:solidFill>
                  <a:srgbClr val="000000"/>
                </a:solidFill>
                <a:effectLst/>
                <a:latin typeface="Montserrat" panose="00000500000000000000" pitchFamily="2" charset="0"/>
              </a:rPr>
              <a:t> on </a:t>
            </a:r>
            <a:r>
              <a:rPr lang="de-DE" sz="1400" b="0" i="1" u="none" strike="noStrike" err="1">
                <a:solidFill>
                  <a:srgbClr val="000000"/>
                </a:solidFill>
                <a:effectLst/>
                <a:latin typeface="Montserrat" panose="00000500000000000000" pitchFamily="2" charset="0"/>
              </a:rPr>
              <a:t>food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sovereignty</a:t>
            </a:r>
            <a:r>
              <a:rPr lang="de-DE" sz="1400" b="0" i="1" u="none" strike="noStrike">
                <a:solidFill>
                  <a:srgbClr val="000000"/>
                </a:solidFill>
                <a:effectLst/>
                <a:latin typeface="Montserrat" panose="00000500000000000000" pitchFamily="2" charset="0"/>
              </a:rPr>
              <a:t>. </a:t>
            </a:r>
            <a:r>
              <a:rPr lang="de-DE" sz="1400" b="0" i="0" u="none" strike="noStrike">
                <a:solidFill>
                  <a:srgbClr val="000000"/>
                </a:solidFill>
                <a:effectLst/>
                <a:latin typeface="Montserrat" panose="00000500000000000000" pitchFamily="2" charset="0"/>
              </a:rPr>
              <a:t>The Journal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Peasant</a:t>
            </a:r>
            <a:r>
              <a:rPr lang="de-DE" sz="1400" b="0" i="0" u="none" strike="noStrike">
                <a:solidFill>
                  <a:srgbClr val="000000"/>
                </a:solidFill>
                <a:effectLst/>
                <a:latin typeface="Montserrat" panose="00000500000000000000" pitchFamily="2" charset="0"/>
              </a:rPr>
              <a:t> Studies, </a:t>
            </a:r>
            <a:r>
              <a:rPr lang="de-DE" sz="1400" b="0" i="1" u="none" strike="noStrike">
                <a:solidFill>
                  <a:srgbClr val="000000"/>
                </a:solidFill>
                <a:effectLst/>
                <a:latin typeface="Montserrat" panose="00000500000000000000" pitchFamily="2" charset="0"/>
              </a:rPr>
              <a:t>41</a:t>
            </a:r>
            <a:r>
              <a:rPr lang="de-DE" sz="1400" b="0" i="0" u="none" strike="noStrike">
                <a:solidFill>
                  <a:srgbClr val="000000"/>
                </a:solidFill>
                <a:effectLst/>
                <a:latin typeface="Montserrat" panose="00000500000000000000" pitchFamily="2" charset="0"/>
              </a:rPr>
              <a:t>(6), 911–931.</a:t>
            </a:r>
            <a:r>
              <a:rPr lang="de-DE" sz="1400" b="0" i="0" u="none" strike="noStrike">
                <a:solidFill>
                  <a:srgbClr val="000000"/>
                </a:solidFill>
                <a:effectLst/>
                <a:latin typeface="Montserrat" panose="00000500000000000000" pitchFamily="2" charset="0"/>
                <a:hlinkClick r:id="rId10"/>
              </a:rPr>
              <a:t> </a:t>
            </a:r>
            <a:r>
              <a:rPr lang="de-DE" sz="1400" b="0" i="0" u="sng" strike="noStrike">
                <a:solidFill>
                  <a:srgbClr val="1155CC"/>
                </a:solidFill>
                <a:effectLst/>
                <a:latin typeface="Montserrat" panose="00000500000000000000" pitchFamily="2" charset="0"/>
                <a:hlinkClick r:id="rId10"/>
              </a:rPr>
              <a:t>https://doi.org/10.1080/03066150.2014.963568</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Eosta</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Soil</a:t>
            </a:r>
            <a:r>
              <a:rPr lang="de-DE" sz="1400" b="0" i="0" u="none" strike="noStrike">
                <a:solidFill>
                  <a:srgbClr val="000000"/>
                </a:solidFill>
                <a:effectLst/>
                <a:latin typeface="Montserrat" panose="00000500000000000000" pitchFamily="2" charset="0"/>
              </a:rPr>
              <a:t> &amp; More, EY, Triodos Bank, &amp; </a:t>
            </a:r>
            <a:r>
              <a:rPr lang="de-DE" sz="1400" b="0" i="0" u="none" strike="noStrike" err="1">
                <a:solidFill>
                  <a:srgbClr val="000000"/>
                </a:solidFill>
                <a:effectLst/>
                <a:latin typeface="Montserrat" panose="00000500000000000000" pitchFamily="2" charset="0"/>
              </a:rPr>
              <a:t>Hivos</a:t>
            </a:r>
            <a:r>
              <a:rPr lang="de-DE" sz="1400" b="0" i="0" u="none" strike="noStrike">
                <a:solidFill>
                  <a:srgbClr val="000000"/>
                </a:solidFill>
                <a:effectLst/>
                <a:latin typeface="Montserrat" panose="00000500000000000000" pitchFamily="2" charset="0"/>
              </a:rPr>
              <a:t>. (2017). </a:t>
            </a:r>
            <a:r>
              <a:rPr lang="de-DE" sz="1400" b="0" i="1" u="none" strike="noStrike">
                <a:solidFill>
                  <a:srgbClr val="000000"/>
                </a:solidFill>
                <a:effectLst/>
                <a:latin typeface="Montserrat" panose="00000500000000000000" pitchFamily="2" charset="0"/>
              </a:rPr>
              <a:t>True </a:t>
            </a:r>
            <a:r>
              <a:rPr lang="de-DE" sz="1400" b="0" i="1" u="none" strike="noStrike" err="1">
                <a:solidFill>
                  <a:srgbClr val="000000"/>
                </a:solidFill>
                <a:effectLst/>
                <a:latin typeface="Montserrat" panose="00000500000000000000" pitchFamily="2" charset="0"/>
              </a:rPr>
              <a:t>Cost</a:t>
            </a:r>
            <a:r>
              <a:rPr lang="de-DE" sz="1400" b="0" i="1" u="none" strike="noStrike">
                <a:solidFill>
                  <a:srgbClr val="000000"/>
                </a:solidFill>
                <a:effectLst/>
                <a:latin typeface="Montserrat" panose="00000500000000000000" pitchFamily="2" charset="0"/>
              </a:rPr>
              <a:t> Accounting </a:t>
            </a:r>
            <a:r>
              <a:rPr lang="de-DE" sz="1400" b="0" i="1" u="none" strike="noStrike" err="1">
                <a:solidFill>
                  <a:srgbClr val="000000"/>
                </a:solidFill>
                <a:effectLst/>
                <a:latin typeface="Montserrat" panose="00000500000000000000" pitchFamily="2" charset="0"/>
              </a:rPr>
              <a:t>for</a:t>
            </a:r>
            <a:r>
              <a:rPr lang="de-DE" sz="1400" b="0" i="1" u="none" strike="noStrike">
                <a:solidFill>
                  <a:srgbClr val="000000"/>
                </a:solidFill>
                <a:effectLst/>
                <a:latin typeface="Montserrat" panose="00000500000000000000" pitchFamily="2" charset="0"/>
              </a:rPr>
              <a:t> Food, Farming &amp; Finance.</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Ernährungsrat Berlin (2023): </a:t>
            </a:r>
            <a:r>
              <a:rPr lang="de-DE" sz="1400" b="0" i="1" u="none" strike="noStrike">
                <a:solidFill>
                  <a:srgbClr val="000000"/>
                </a:solidFill>
                <a:effectLst/>
                <a:latin typeface="Montserrat" panose="00000500000000000000" pitchFamily="2" charset="0"/>
              </a:rPr>
              <a:t>Wer sind wir? </a:t>
            </a:r>
            <a:r>
              <a:rPr lang="de-DE" sz="1400" b="0" i="0" u="none" strike="noStrike">
                <a:solidFill>
                  <a:srgbClr val="000000"/>
                </a:solidFill>
                <a:effectLst/>
                <a:latin typeface="Montserrat" panose="00000500000000000000" pitchFamily="2" charset="0"/>
              </a:rPr>
              <a:t>Web, 18.07.2023. </a:t>
            </a:r>
            <a:r>
              <a:rPr lang="de-DE" sz="1400" b="0" i="0" u="sng" strike="noStrike">
                <a:solidFill>
                  <a:srgbClr val="1155CC"/>
                </a:solidFill>
                <a:effectLst/>
                <a:latin typeface="Montserrat" panose="00000500000000000000" pitchFamily="2" charset="0"/>
                <a:hlinkClick r:id="rId11"/>
              </a:rPr>
              <a:t>https://ernaehrungsrat-berlin.de/</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Eurostat. (2023a). </a:t>
            </a:r>
            <a:r>
              <a:rPr lang="de-DE" sz="1400" b="0" i="1" u="none" strike="noStrike">
                <a:solidFill>
                  <a:srgbClr val="000000"/>
                </a:solidFill>
                <a:effectLst/>
                <a:latin typeface="Montserrat" panose="00000500000000000000" pitchFamily="2" charset="0"/>
              </a:rPr>
              <a:t>Mean and median </a:t>
            </a:r>
            <a:r>
              <a:rPr lang="de-DE" sz="1400" b="0" i="1" u="none" strike="noStrike" err="1">
                <a:solidFill>
                  <a:srgbClr val="000000"/>
                </a:solidFill>
                <a:effectLst/>
                <a:latin typeface="Montserrat" panose="00000500000000000000" pitchFamily="2" charset="0"/>
              </a:rPr>
              <a:t>income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by</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age</a:t>
            </a:r>
            <a:r>
              <a:rPr lang="de-DE" sz="1400" b="0" i="1" u="none" strike="noStrike">
                <a:solidFill>
                  <a:srgbClr val="000000"/>
                </a:solidFill>
                <a:effectLst/>
                <a:latin typeface="Montserrat" panose="00000500000000000000" pitchFamily="2" charset="0"/>
              </a:rPr>
              <a:t> and sex - EU-SILC and ECHP </a:t>
            </a:r>
            <a:r>
              <a:rPr lang="de-DE" sz="1400" b="0" i="1" u="none" strike="noStrike" err="1">
                <a:solidFill>
                  <a:srgbClr val="000000"/>
                </a:solidFill>
                <a:effectLst/>
                <a:latin typeface="Montserrat" panose="00000500000000000000" pitchFamily="2" charset="0"/>
              </a:rPr>
              <a:t>surveys</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Online </a:t>
            </a:r>
            <a:r>
              <a:rPr lang="de-DE" sz="1400" b="0" i="0" u="none" strike="noStrike" err="1">
                <a:solidFill>
                  <a:srgbClr val="000000"/>
                </a:solidFill>
                <a:effectLst/>
                <a:latin typeface="Montserrat" panose="00000500000000000000" pitchFamily="2" charset="0"/>
              </a:rPr>
              <a:t>data</a:t>
            </a:r>
            <a:r>
              <a:rPr lang="de-DE" sz="1400" b="0" i="0" u="none" strike="noStrike">
                <a:solidFill>
                  <a:srgbClr val="000000"/>
                </a:solidFill>
                <a:effectLst/>
                <a:latin typeface="Montserrat" panose="00000500000000000000" pitchFamily="2" charset="0"/>
              </a:rPr>
              <a:t> code: ILC_DI03. Abgerufen 10. März 2023, von</a:t>
            </a:r>
            <a:r>
              <a:rPr lang="de-DE" sz="1400" b="0" i="0" u="none" strike="noStrike">
                <a:solidFill>
                  <a:srgbClr val="000000"/>
                </a:solidFill>
                <a:effectLst/>
                <a:latin typeface="Montserrat" panose="00000500000000000000" pitchFamily="2" charset="0"/>
                <a:hlinkClick r:id="rId12"/>
              </a:rPr>
              <a:t> </a:t>
            </a:r>
            <a:r>
              <a:rPr lang="de-DE" sz="1400" b="0" i="0" u="sng" strike="noStrike">
                <a:solidFill>
                  <a:srgbClr val="1155CC"/>
                </a:solidFill>
                <a:effectLst/>
                <a:latin typeface="Montserrat" panose="00000500000000000000" pitchFamily="2" charset="0"/>
                <a:hlinkClick r:id="rId12"/>
              </a:rPr>
              <a:t>https://ec.europa.eu/eurostat/databrowser/view/ILC_DI03__custom_4371567/default/table?lang=en</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Eurostat. (2023b). </a:t>
            </a:r>
            <a:r>
              <a:rPr lang="de-DE" sz="1400" b="0" i="1" u="none" strike="noStrike">
                <a:solidFill>
                  <a:srgbClr val="000000"/>
                </a:solidFill>
                <a:effectLst/>
                <a:latin typeface="Montserrat" panose="00000500000000000000" pitchFamily="2" charset="0"/>
              </a:rPr>
              <a:t>Öffentliche Ausgaben für Bildung nach Bildungsbereich und Ausrichtung des Bildungsprogramms - in % des BIP.</a:t>
            </a:r>
            <a:r>
              <a:rPr lang="de-DE" sz="1400" b="0" i="0" u="none" strike="noStrike">
                <a:solidFill>
                  <a:srgbClr val="000000"/>
                </a:solidFill>
                <a:effectLst/>
                <a:latin typeface="Montserrat" panose="00000500000000000000" pitchFamily="2" charset="0"/>
              </a:rPr>
              <a:t> Online </a:t>
            </a:r>
            <a:r>
              <a:rPr lang="de-DE" sz="1400" b="0" i="0" u="none" strike="noStrike" err="1">
                <a:solidFill>
                  <a:srgbClr val="000000"/>
                </a:solidFill>
                <a:effectLst/>
                <a:latin typeface="Montserrat" panose="00000500000000000000" pitchFamily="2" charset="0"/>
              </a:rPr>
              <a:t>data</a:t>
            </a:r>
            <a:r>
              <a:rPr lang="de-DE" sz="1400" b="0" i="0" u="none" strike="noStrike">
                <a:solidFill>
                  <a:srgbClr val="000000"/>
                </a:solidFill>
                <a:effectLst/>
                <a:latin typeface="Montserrat" panose="00000500000000000000" pitchFamily="2" charset="0"/>
              </a:rPr>
              <a:t> code: EDUC_UOE_FINE06. Abgerufen 10. März 2023, von</a:t>
            </a:r>
            <a:r>
              <a:rPr lang="de-DE" sz="1400" b="0" i="0" u="none" strike="noStrike">
                <a:solidFill>
                  <a:srgbClr val="000000"/>
                </a:solidFill>
                <a:effectLst/>
                <a:latin typeface="Montserrat" panose="00000500000000000000" pitchFamily="2" charset="0"/>
                <a:hlinkClick r:id="rId13"/>
              </a:rPr>
              <a:t> </a:t>
            </a:r>
            <a:r>
              <a:rPr lang="de-DE" sz="1400" b="0" i="0" u="sng" strike="noStrike">
                <a:solidFill>
                  <a:srgbClr val="1155CC"/>
                </a:solidFill>
                <a:effectLst/>
                <a:latin typeface="Montserrat" panose="00000500000000000000" pitchFamily="2" charset="0"/>
                <a:hlinkClick r:id="rId13"/>
              </a:rPr>
              <a:t>https://ec.europa.eu/eurostat/databrowser/view/educ_uoe_fine06/default/bar?lang=de</a:t>
            </a:r>
            <a:endParaRPr lang="de-DE" sz="1400">
              <a:effectLst/>
              <a:latin typeface="Montserrat" panose="00000500000000000000" pitchFamily="2" charset="0"/>
            </a:endParaRPr>
          </a:p>
        </p:txBody>
      </p:sp>
      <p:sp>
        <p:nvSpPr>
          <p:cNvPr id="6" name="Freeform 6"/>
          <p:cNvSpPr/>
          <p:nvPr/>
        </p:nvSpPr>
        <p:spPr>
          <a:xfrm>
            <a:off x="15654515" y="677121"/>
            <a:ext cx="1604785" cy="1705821"/>
          </a:xfrm>
          <a:custGeom>
            <a:avLst/>
            <a:gdLst/>
            <a:ahLst/>
            <a:cxnLst/>
            <a:rect l="l" t="t" r="r" b="b"/>
            <a:pathLst>
              <a:path w="1604785" h="1705821">
                <a:moveTo>
                  <a:pt x="0" y="0"/>
                </a:moveTo>
                <a:lnTo>
                  <a:pt x="1604785" y="0"/>
                </a:lnTo>
                <a:lnTo>
                  <a:pt x="1604785" y="1705821"/>
                </a:lnTo>
                <a:lnTo>
                  <a:pt x="0" y="170582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Tree>
    <p:extLst>
      <p:ext uri="{BB962C8B-B14F-4D97-AF65-F5344CB8AC3E}">
        <p14:creationId xmlns:p14="http://schemas.microsoft.com/office/powerpoint/2010/main" val="3350261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2333">
            <a:off x="11351456" y="5665408"/>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TextBox 4"/>
          <p:cNvSpPr txBox="1"/>
          <p:nvPr/>
        </p:nvSpPr>
        <p:spPr>
          <a:xfrm>
            <a:off x="5355855" y="180129"/>
            <a:ext cx="7576290" cy="1525692"/>
          </a:xfrm>
          <a:prstGeom prst="rect">
            <a:avLst/>
          </a:prstGeom>
        </p:spPr>
        <p:txBody>
          <a:bodyPr lIns="0" tIns="0" rIns="0" bIns="0" rtlCol="0" anchor="t">
            <a:spAutoFit/>
          </a:bodyPr>
          <a:lstStyle/>
          <a:p>
            <a:pPr algn="ctr">
              <a:lnSpc>
                <a:spcPts val="12506"/>
              </a:lnSpc>
            </a:pPr>
            <a:r>
              <a:rPr lang="en-US" sz="8933">
                <a:solidFill>
                  <a:srgbClr val="222222"/>
                </a:solidFill>
                <a:latin typeface="Garamond"/>
              </a:rPr>
              <a:t>Quellen</a:t>
            </a:r>
          </a:p>
        </p:txBody>
      </p:sp>
      <p:sp>
        <p:nvSpPr>
          <p:cNvPr id="5" name="TextBox 5"/>
          <p:cNvSpPr txBox="1"/>
          <p:nvPr/>
        </p:nvSpPr>
        <p:spPr>
          <a:xfrm>
            <a:off x="2286000" y="2715664"/>
            <a:ext cx="12344400" cy="6001643"/>
          </a:xfrm>
          <a:prstGeom prst="rect">
            <a:avLst/>
          </a:prstGeom>
        </p:spPr>
        <p:txBody>
          <a:bodyPr wrap="square" lIns="0" tIns="0" rIns="0" bIns="0" rtlCol="0" anchor="t">
            <a:spAutoFit/>
          </a:bodyPr>
          <a:lstStyle/>
          <a:p>
            <a:pPr rtl="0">
              <a:spcBef>
                <a:spcPts val="0"/>
              </a:spcBef>
              <a:spcAft>
                <a:spcPts val="1200"/>
              </a:spcAft>
            </a:pPr>
            <a:r>
              <a:rPr lang="de-DE" sz="1400" b="0" i="0" u="none" strike="noStrike">
                <a:solidFill>
                  <a:srgbClr val="000000"/>
                </a:solidFill>
                <a:effectLst/>
                <a:latin typeface="Montserrat" panose="00000500000000000000" pitchFamily="2" charset="0"/>
              </a:rPr>
              <a:t>FADEAR (o.J.): </a:t>
            </a:r>
            <a:r>
              <a:rPr lang="de-DE" sz="1400" b="0" i="1" u="none" strike="noStrike" err="1">
                <a:solidFill>
                  <a:srgbClr val="000000"/>
                </a:solidFill>
                <a:effectLst/>
                <a:latin typeface="Montserrat" panose="00000500000000000000" pitchFamily="2" charset="0"/>
              </a:rPr>
              <a:t>Réseau</a:t>
            </a:r>
            <a:r>
              <a:rPr lang="de-DE" sz="1400" b="0" i="1" u="none" strike="noStrike">
                <a:solidFill>
                  <a:srgbClr val="000000"/>
                </a:solidFill>
                <a:effectLst/>
                <a:latin typeface="Montserrat" panose="00000500000000000000" pitchFamily="2" charset="0"/>
              </a:rPr>
              <a:t> de </a:t>
            </a:r>
            <a:r>
              <a:rPr lang="de-DE" sz="1400" b="0" i="1" u="none" strike="noStrike" err="1">
                <a:solidFill>
                  <a:srgbClr val="000000"/>
                </a:solidFill>
                <a:effectLst/>
                <a:latin typeface="Montserrat" panose="00000500000000000000" pitchFamily="2" charset="0"/>
              </a:rPr>
              <a:t>l’agriculture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paysanne</a:t>
            </a:r>
            <a:r>
              <a:rPr lang="de-DE" sz="1400" b="0" i="1" u="none" strike="noStrike">
                <a:solidFill>
                  <a:srgbClr val="000000"/>
                </a:solidFill>
                <a:effectLst/>
                <a:latin typeface="Montserrat" panose="00000500000000000000" pitchFamily="2" charset="0"/>
              </a:rPr>
              <a:t>.—</a:t>
            </a:r>
            <a:r>
              <a:rPr lang="de-DE" sz="1400" b="0" i="1" u="none" strike="noStrike" err="1">
                <a:solidFill>
                  <a:srgbClr val="000000"/>
                </a:solidFill>
                <a:effectLst/>
                <a:latin typeface="Montserrat" panose="00000500000000000000" pitchFamily="2" charset="0"/>
              </a:rPr>
              <a:t>Bienvenue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dans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l’agriculture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paysanne</a:t>
            </a:r>
            <a:r>
              <a:rPr lang="de-DE" sz="1400" b="0" i="1" u="none" strike="noStrike">
                <a:solidFill>
                  <a:srgbClr val="000000"/>
                </a:solidFill>
                <a:effectLst/>
                <a:latin typeface="Montserrat" panose="00000500000000000000" pitchFamily="2" charset="0"/>
              </a:rPr>
              <a:t>. </a:t>
            </a:r>
            <a:r>
              <a:rPr lang="de-DE" sz="1400" b="0" i="0" u="none" strike="noStrike">
                <a:solidFill>
                  <a:srgbClr val="000000"/>
                </a:solidFill>
                <a:effectLst/>
                <a:latin typeface="Montserrat" panose="00000500000000000000" pitchFamily="2" charset="0"/>
              </a:rPr>
              <a:t>Web, 13.10.2019.</a:t>
            </a:r>
            <a:r>
              <a:rPr lang="de-DE" sz="1400" b="0" i="0" u="none" strike="noStrike">
                <a:solidFill>
                  <a:srgbClr val="000000"/>
                </a:solidFill>
                <a:effectLst/>
                <a:latin typeface="Montserrat" panose="00000500000000000000" pitchFamily="2" charset="0"/>
                <a:hlinkClick r:id="rId6"/>
              </a:rPr>
              <a:t> </a:t>
            </a:r>
            <a:r>
              <a:rPr lang="de-DE" sz="1400" b="0" i="0" u="sng" strike="noStrike">
                <a:solidFill>
                  <a:srgbClr val="1155CC"/>
                </a:solidFill>
                <a:effectLst/>
                <a:latin typeface="Montserrat" panose="00000500000000000000" pitchFamily="2" charset="0"/>
                <a:hlinkClick r:id="rId6"/>
              </a:rPr>
              <a:t>http://www.agriculturepaysanne.org/</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Farm Hack (o. J.): </a:t>
            </a:r>
            <a:r>
              <a:rPr lang="de-DE" sz="1400" b="0" i="1" u="none" strike="noStrike">
                <a:solidFill>
                  <a:srgbClr val="000000"/>
                </a:solidFill>
                <a:effectLst/>
                <a:latin typeface="Montserrat" panose="00000500000000000000" pitchFamily="2" charset="0"/>
              </a:rPr>
              <a:t>Tools</a:t>
            </a:r>
            <a:r>
              <a:rPr lang="de-DE" sz="1400" b="0" i="0" u="none" strike="noStrike">
                <a:solidFill>
                  <a:srgbClr val="000000"/>
                </a:solidFill>
                <a:effectLst/>
                <a:latin typeface="Montserrat" panose="00000500000000000000" pitchFamily="2" charset="0"/>
              </a:rPr>
              <a:t>. Web, 11.10.2019. </a:t>
            </a:r>
            <a:r>
              <a:rPr lang="de-DE" sz="1400" b="0" i="0" u="sng" strike="noStrike">
                <a:solidFill>
                  <a:srgbClr val="1155CC"/>
                </a:solidFill>
                <a:effectLst/>
                <a:latin typeface="Montserrat" panose="00000500000000000000" pitchFamily="2" charset="0"/>
                <a:hlinkClick r:id="rId7"/>
              </a:rPr>
              <a:t>https://farmhack.org/tools</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Fekete, C., &amp; Weyers, S. (2016). </a:t>
            </a:r>
            <a:r>
              <a:rPr lang="de-DE" sz="1400" b="0" i="1" u="none" strike="noStrike">
                <a:solidFill>
                  <a:srgbClr val="000000"/>
                </a:solidFill>
                <a:effectLst/>
                <a:latin typeface="Montserrat" panose="00000500000000000000" pitchFamily="2" charset="0"/>
              </a:rPr>
              <a:t>Soziale Ungleichheit im Ernährungsverhalten. Bundesgesundheitsblatt - Gesundheitsforschung - Gesundheitsschutz</a:t>
            </a:r>
            <a:r>
              <a:rPr lang="de-DE" sz="1400" b="0" i="0" u="none" strike="noStrike">
                <a:solidFill>
                  <a:srgbClr val="000000"/>
                </a:solidFill>
                <a:effectLst/>
                <a:latin typeface="Montserrat" panose="00000500000000000000" pitchFamily="2" charset="0"/>
              </a:rPr>
              <a:t>, 59(2), 197–205.</a:t>
            </a:r>
            <a:r>
              <a:rPr lang="de-DE" sz="1400" b="0" i="0" u="none" strike="noStrike">
                <a:solidFill>
                  <a:srgbClr val="000000"/>
                </a:solidFill>
                <a:effectLst/>
                <a:latin typeface="Montserrat" panose="00000500000000000000" pitchFamily="2" charset="0"/>
                <a:hlinkClick r:id="rId8"/>
              </a:rPr>
              <a:t> </a:t>
            </a:r>
            <a:r>
              <a:rPr lang="de-DE" sz="1400" b="0" i="0" u="sng" strike="noStrike">
                <a:solidFill>
                  <a:srgbClr val="1155CC"/>
                </a:solidFill>
                <a:effectLst/>
                <a:latin typeface="Montserrat" panose="00000500000000000000" pitchFamily="2" charset="0"/>
                <a:hlinkClick r:id="rId8"/>
              </a:rPr>
              <a:t>https://doi.org/10.1007/s00103-015-2279-2</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Fjeldsted</a:t>
            </a:r>
            <a:r>
              <a:rPr lang="de-DE" sz="1400" b="0" i="0" u="none" strike="noStrike">
                <a:solidFill>
                  <a:srgbClr val="000000"/>
                </a:solidFill>
                <a:effectLst/>
                <a:latin typeface="Montserrat" panose="00000500000000000000" pitchFamily="2" charset="0"/>
              </a:rPr>
              <a:t>, A., </a:t>
            </a:r>
            <a:r>
              <a:rPr lang="de-DE" sz="1400" b="0" i="0" u="none" strike="noStrike" err="1">
                <a:solidFill>
                  <a:srgbClr val="000000"/>
                </a:solidFill>
                <a:effectLst/>
                <a:latin typeface="Montserrat" panose="00000500000000000000" pitchFamily="2" charset="0"/>
              </a:rPr>
              <a:t>Adalsteinsdottir</a:t>
            </a:r>
            <a:r>
              <a:rPr lang="de-DE" sz="1400" b="0" i="0" u="none" strike="noStrike">
                <a:solidFill>
                  <a:srgbClr val="000000"/>
                </a:solidFill>
                <a:effectLst/>
                <a:latin typeface="Montserrat" panose="00000500000000000000" pitchFamily="2" charset="0"/>
              </a:rPr>
              <a:t>, G., Howard, T. J., &amp; </a:t>
            </a:r>
            <a:r>
              <a:rPr lang="de-DE" sz="1400" b="0" i="0" u="none" strike="noStrike" err="1">
                <a:solidFill>
                  <a:srgbClr val="000000"/>
                </a:solidFill>
                <a:effectLst/>
                <a:latin typeface="Montserrat" panose="00000500000000000000" pitchFamily="2" charset="0"/>
              </a:rPr>
              <a:t>McAloone</a:t>
            </a:r>
            <a:r>
              <a:rPr lang="de-DE" sz="1400" b="0" i="0" u="none" strike="noStrike">
                <a:solidFill>
                  <a:srgbClr val="000000"/>
                </a:solidFill>
                <a:effectLst/>
                <a:latin typeface="Montserrat" panose="00000500000000000000" pitchFamily="2" charset="0"/>
              </a:rPr>
              <a:t>, T. (2012). </a:t>
            </a:r>
            <a:r>
              <a:rPr lang="de-DE" sz="1400" b="0" i="1" u="none" strike="noStrike">
                <a:solidFill>
                  <a:srgbClr val="000000"/>
                </a:solidFill>
                <a:effectLst/>
                <a:latin typeface="Montserrat" panose="00000500000000000000" pitchFamily="2" charset="0"/>
              </a:rPr>
              <a:t>Open Source Development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Tangible Products.</a:t>
            </a:r>
            <a:r>
              <a:rPr lang="de-DE" sz="1400" b="0" i="0" u="none" strike="noStrike">
                <a:solidFill>
                  <a:srgbClr val="000000"/>
                </a:solidFill>
                <a:effectLst/>
                <a:latin typeface="Montserrat" panose="00000500000000000000" pitchFamily="2" charset="0"/>
              </a:rPr>
              <a:t> DS 71: Proceedings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NordDesign</a:t>
            </a:r>
            <a:r>
              <a:rPr lang="de-DE" sz="1400" b="0" i="0" u="none" strike="noStrike">
                <a:solidFill>
                  <a:srgbClr val="000000"/>
                </a:solidFill>
                <a:effectLst/>
                <a:latin typeface="Montserrat" panose="00000500000000000000" pitchFamily="2" charset="0"/>
              </a:rPr>
              <a:t> 2012, </a:t>
            </a:r>
            <a:r>
              <a:rPr lang="de-DE" sz="1400" b="0" i="0" u="none" strike="noStrike" err="1">
                <a:solidFill>
                  <a:srgbClr val="000000"/>
                </a:solidFill>
                <a:effectLst/>
                <a:latin typeface="Montserrat" panose="00000500000000000000" pitchFamily="2" charset="0"/>
              </a:rPr>
              <a:t>the</a:t>
            </a:r>
            <a:r>
              <a:rPr lang="de-DE" sz="1400" b="0" i="0" u="none" strike="noStrike">
                <a:solidFill>
                  <a:srgbClr val="000000"/>
                </a:solidFill>
                <a:effectLst/>
                <a:latin typeface="Montserrat" panose="00000500000000000000" pitchFamily="2" charset="0"/>
              </a:rPr>
              <a:t> 9th </a:t>
            </a:r>
            <a:r>
              <a:rPr lang="de-DE" sz="1400" b="0" i="0" u="none" strike="noStrike" err="1">
                <a:solidFill>
                  <a:srgbClr val="000000"/>
                </a:solidFill>
                <a:effectLst/>
                <a:latin typeface="Montserrat" panose="00000500000000000000" pitchFamily="2" charset="0"/>
              </a:rPr>
              <a:t>NordDesign</a:t>
            </a:r>
            <a:r>
              <a:rPr lang="de-DE" sz="1400" b="0" i="0" u="none" strike="noStrike">
                <a:solidFill>
                  <a:srgbClr val="000000"/>
                </a:solidFill>
                <a:effectLst/>
                <a:latin typeface="Montserrat" panose="00000500000000000000" pitchFamily="2" charset="0"/>
              </a:rPr>
              <a:t> Conference, </a:t>
            </a:r>
            <a:r>
              <a:rPr lang="de-DE" sz="1400" b="0" i="0" u="none" strike="noStrike" err="1">
                <a:solidFill>
                  <a:srgbClr val="000000"/>
                </a:solidFill>
                <a:effectLst/>
                <a:latin typeface="Montserrat" panose="00000500000000000000" pitchFamily="2" charset="0"/>
              </a:rPr>
              <a:t>Aarlborg</a:t>
            </a:r>
            <a:r>
              <a:rPr lang="de-DE" sz="1400" b="0" i="0" u="none" strike="noStrike">
                <a:solidFill>
                  <a:srgbClr val="000000"/>
                </a:solidFill>
                <a:effectLst/>
                <a:latin typeface="Montserrat" panose="00000500000000000000" pitchFamily="2" charset="0"/>
              </a:rPr>
              <a:t> University, </a:t>
            </a:r>
            <a:r>
              <a:rPr lang="de-DE" sz="1400" b="0" i="0" u="none" strike="noStrike" err="1">
                <a:solidFill>
                  <a:srgbClr val="000000"/>
                </a:solidFill>
                <a:effectLst/>
                <a:latin typeface="Montserrat" panose="00000500000000000000" pitchFamily="2" charset="0"/>
              </a:rPr>
              <a:t>Denmark</a:t>
            </a:r>
            <a:r>
              <a:rPr lang="de-DE" sz="1400" b="0" i="0" u="none" strike="noStrike">
                <a:solidFill>
                  <a:srgbClr val="000000"/>
                </a:solidFill>
                <a:effectLst/>
                <a:latin typeface="Montserrat" panose="00000500000000000000" pitchFamily="2" charset="0"/>
              </a:rPr>
              <a:t>. 22-24.08.2012.</a:t>
            </a:r>
            <a:r>
              <a:rPr lang="de-DE" sz="1400" b="0" i="0" u="none" strike="noStrike">
                <a:solidFill>
                  <a:srgbClr val="000000"/>
                </a:solidFill>
                <a:effectLst/>
                <a:latin typeface="Montserrat" panose="00000500000000000000" pitchFamily="2" charset="0"/>
                <a:hlinkClick r:id="rId9"/>
              </a:rPr>
              <a:t> </a:t>
            </a:r>
            <a:r>
              <a:rPr lang="de-DE" sz="1400" b="0" i="0" u="sng" strike="noStrike">
                <a:solidFill>
                  <a:srgbClr val="1155CC"/>
                </a:solidFill>
                <a:effectLst/>
                <a:latin typeface="Montserrat" panose="00000500000000000000" pitchFamily="2" charset="0"/>
                <a:hlinkClick r:id="rId9"/>
              </a:rPr>
              <a:t>https://www.designsociety.org/publication/38539/Open+Source+Development+of+Tangible+Products</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FoodCoops</a:t>
            </a:r>
            <a:r>
              <a:rPr lang="de-DE" sz="1400" b="0" i="0" u="none" strike="noStrike">
                <a:solidFill>
                  <a:srgbClr val="000000"/>
                </a:solidFill>
                <a:effectLst/>
                <a:latin typeface="Montserrat" panose="00000500000000000000" pitchFamily="2" charset="0"/>
              </a:rPr>
              <a:t> Bundes AG (2023):</a:t>
            </a:r>
            <a:r>
              <a:rPr lang="de-DE" sz="1400" b="0" i="1" u="none" strike="noStrike">
                <a:solidFill>
                  <a:srgbClr val="000000"/>
                </a:solidFill>
                <a:effectLst/>
                <a:latin typeface="Montserrat" panose="00000500000000000000" pitchFamily="2" charset="0"/>
              </a:rPr>
              <a:t> Was sind </a:t>
            </a:r>
            <a:r>
              <a:rPr lang="de-DE" sz="1400" b="0" i="1" u="none" strike="noStrike" err="1">
                <a:solidFill>
                  <a:srgbClr val="000000"/>
                </a:solidFill>
                <a:effectLst/>
                <a:latin typeface="Montserrat" panose="00000500000000000000" pitchFamily="2" charset="0"/>
              </a:rPr>
              <a:t>Foodcoops</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Web, 19.07.2023. </a:t>
            </a:r>
            <a:r>
              <a:rPr lang="de-DE" sz="1400" b="0" i="0" u="sng" strike="noStrike">
                <a:solidFill>
                  <a:srgbClr val="1155CC"/>
                </a:solidFill>
                <a:effectLst/>
                <a:latin typeface="Montserrat" panose="00000500000000000000" pitchFamily="2" charset="0"/>
                <a:hlinkClick r:id="rId10"/>
              </a:rPr>
              <a:t>https://lebensmittelkooperativen.de.fcoop.org/</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Foodsharing (2018): </a:t>
            </a:r>
            <a:r>
              <a:rPr lang="de-DE" sz="1400" b="0" i="1" u="none" strike="noStrike">
                <a:solidFill>
                  <a:srgbClr val="000000"/>
                </a:solidFill>
                <a:effectLst/>
                <a:latin typeface="Montserrat" panose="00000500000000000000" pitchFamily="2" charset="0"/>
              </a:rPr>
              <a:t>Willkommen bei Foodsharing. </a:t>
            </a:r>
            <a:r>
              <a:rPr lang="de-DE" sz="1400" b="0" i="0" u="none" strike="noStrike">
                <a:solidFill>
                  <a:srgbClr val="000000"/>
                </a:solidFill>
                <a:effectLst/>
                <a:latin typeface="Montserrat" panose="00000500000000000000" pitchFamily="2" charset="0"/>
              </a:rPr>
              <a:t>Web, 01.06.2018.</a:t>
            </a:r>
            <a:r>
              <a:rPr lang="de-DE" sz="1400" b="0" i="0" u="none" strike="noStrike">
                <a:solidFill>
                  <a:srgbClr val="000000"/>
                </a:solidFill>
                <a:effectLst/>
                <a:latin typeface="Montserrat" panose="00000500000000000000" pitchFamily="2" charset="0"/>
                <a:hlinkClick r:id="rId11"/>
              </a:rPr>
              <a:t> </a:t>
            </a:r>
            <a:r>
              <a:rPr lang="de-DE" sz="1400" b="0" i="0" u="sng" strike="noStrike">
                <a:solidFill>
                  <a:srgbClr val="1155CC"/>
                </a:solidFill>
                <a:effectLst/>
                <a:latin typeface="Montserrat" panose="00000500000000000000" pitchFamily="2" charset="0"/>
                <a:hlinkClick r:id="rId12"/>
              </a:rPr>
              <a:t>www.foodsharing.de</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Foodsharing (2015): </a:t>
            </a:r>
            <a:r>
              <a:rPr lang="de-DE" sz="1400" b="0" i="1" u="none" strike="noStrike">
                <a:solidFill>
                  <a:srgbClr val="000000"/>
                </a:solidFill>
                <a:effectLst/>
                <a:latin typeface="Montserrat" panose="00000500000000000000" pitchFamily="2" charset="0"/>
              </a:rPr>
              <a:t>Lebensmittel Retten Wiki: Rechtsvereinbarung</a:t>
            </a:r>
            <a:r>
              <a:rPr lang="de-DE" sz="1400" b="0" i="0" u="none" strike="noStrike">
                <a:solidFill>
                  <a:srgbClr val="000000"/>
                </a:solidFill>
                <a:effectLst/>
                <a:latin typeface="Montserrat" panose="00000500000000000000" pitchFamily="2" charset="0"/>
              </a:rPr>
              <a:t>. Web, 01.06.2018.</a:t>
            </a:r>
            <a:r>
              <a:rPr lang="de-DE" sz="1400" b="0" i="0" u="none" strike="noStrike">
                <a:solidFill>
                  <a:srgbClr val="000000"/>
                </a:solidFill>
                <a:effectLst/>
                <a:latin typeface="Montserrat" panose="00000500000000000000" pitchFamily="2" charset="0"/>
                <a:hlinkClick r:id="rId13"/>
              </a:rPr>
              <a:t> </a:t>
            </a:r>
            <a:r>
              <a:rPr lang="de-DE" sz="1400" b="0" i="0" u="sng" strike="noStrike">
                <a:solidFill>
                  <a:srgbClr val="1155CC"/>
                </a:solidFill>
                <a:effectLst/>
                <a:latin typeface="Montserrat" panose="00000500000000000000" pitchFamily="2" charset="0"/>
                <a:hlinkClick r:id="rId13"/>
              </a:rPr>
              <a:t>wiki.foodsharing.de/Rechtsvereinbarung</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Forschungsinstitut für biologischen Landbau (2008):</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SoFar</a:t>
            </a:r>
            <a:r>
              <a:rPr lang="de-DE" sz="1400" b="0" i="1" u="none" strike="noStrike">
                <a:solidFill>
                  <a:srgbClr val="000000"/>
                </a:solidFill>
                <a:effectLst/>
                <a:latin typeface="Montserrat" panose="00000500000000000000" pitchFamily="2" charset="0"/>
              </a:rPr>
              <a:t> - Soziale Landwirtschaft in Deutschland. </a:t>
            </a:r>
            <a:r>
              <a:rPr lang="de-DE" sz="1400" b="0" i="0" u="none" strike="noStrike">
                <a:solidFill>
                  <a:srgbClr val="000000"/>
                </a:solidFill>
                <a:effectLst/>
                <a:latin typeface="Montserrat" panose="00000500000000000000" pitchFamily="2" charset="0"/>
              </a:rPr>
              <a:t>Web, 11.10.2019.</a:t>
            </a:r>
            <a:r>
              <a:rPr lang="de-DE" sz="1400" b="0" i="0" u="none" strike="noStrike">
                <a:solidFill>
                  <a:srgbClr val="000000"/>
                </a:solidFill>
                <a:effectLst/>
                <a:latin typeface="Montserrat" panose="00000500000000000000" pitchFamily="2" charset="0"/>
                <a:hlinkClick r:id="rId14"/>
              </a:rPr>
              <a:t> </a:t>
            </a:r>
            <a:r>
              <a:rPr lang="de-DE" sz="1400" b="0" i="0" u="sng" strike="noStrike">
                <a:solidFill>
                  <a:srgbClr val="1155CC"/>
                </a:solidFill>
                <a:effectLst/>
                <a:latin typeface="Montserrat" panose="00000500000000000000" pitchFamily="2" charset="0"/>
                <a:hlinkClick r:id="rId14"/>
              </a:rPr>
              <a:t>http://www.sofar-d.de/?sofar_dt</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Free Software </a:t>
            </a:r>
            <a:r>
              <a:rPr lang="de-DE" sz="1400" b="0" i="0" u="none" strike="noStrike" err="1">
                <a:solidFill>
                  <a:srgbClr val="000000"/>
                </a:solidFill>
                <a:effectLst/>
                <a:latin typeface="Montserrat" panose="00000500000000000000" pitchFamily="2" charset="0"/>
              </a:rPr>
              <a:t>Foundation</a:t>
            </a:r>
            <a:r>
              <a:rPr lang="de-DE" sz="1400" b="0" i="0" u="none" strike="noStrike">
                <a:solidFill>
                  <a:srgbClr val="000000"/>
                </a:solidFill>
                <a:effectLst/>
                <a:latin typeface="Montserrat" panose="00000500000000000000" pitchFamily="2" charset="0"/>
              </a:rPr>
              <a:t>. (o. J.). </a:t>
            </a:r>
            <a:r>
              <a:rPr lang="de-DE" sz="1400" b="0" i="1" u="none" strike="noStrike">
                <a:solidFill>
                  <a:srgbClr val="000000"/>
                </a:solidFill>
                <a:effectLst/>
                <a:latin typeface="Montserrat" panose="00000500000000000000" pitchFamily="2" charset="0"/>
              </a:rPr>
              <a:t>Freie Software. Was ist das? - GNU-Projekt - Free Software </a:t>
            </a:r>
            <a:r>
              <a:rPr lang="de-DE" sz="1400" b="0" i="1" u="none" strike="noStrike" err="1">
                <a:solidFill>
                  <a:srgbClr val="000000"/>
                </a:solidFill>
                <a:effectLst/>
                <a:latin typeface="Montserrat" panose="00000500000000000000" pitchFamily="2" charset="0"/>
              </a:rPr>
              <a:t>Foundation</a:t>
            </a:r>
            <a:r>
              <a:rPr lang="de-DE" sz="1400" b="0" i="1" u="none" strike="noStrike">
                <a:solidFill>
                  <a:srgbClr val="000000"/>
                </a:solidFill>
                <a:effectLst/>
                <a:latin typeface="Montserrat" panose="00000500000000000000" pitchFamily="2" charset="0"/>
              </a:rPr>
              <a:t>. </a:t>
            </a:r>
            <a:r>
              <a:rPr lang="de-DE" sz="1400" b="0" i="0" u="none" strike="noStrike">
                <a:solidFill>
                  <a:srgbClr val="000000"/>
                </a:solidFill>
                <a:effectLst/>
                <a:latin typeface="Montserrat" panose="00000500000000000000" pitchFamily="2" charset="0"/>
              </a:rPr>
              <a:t>Abgerufen 4. Mai 2023, von</a:t>
            </a:r>
            <a:r>
              <a:rPr lang="de-DE" sz="1400" b="0" i="0" u="none" strike="noStrike">
                <a:solidFill>
                  <a:srgbClr val="000000"/>
                </a:solidFill>
                <a:effectLst/>
                <a:latin typeface="Montserrat" panose="00000500000000000000" pitchFamily="2" charset="0"/>
                <a:hlinkClick r:id="rId15"/>
              </a:rPr>
              <a:t> </a:t>
            </a:r>
            <a:r>
              <a:rPr lang="de-DE" sz="1400" b="0" i="0" u="sng" strike="noStrike">
                <a:solidFill>
                  <a:srgbClr val="1155CC"/>
                </a:solidFill>
                <a:effectLst/>
                <a:latin typeface="Montserrat" panose="00000500000000000000" pitchFamily="2" charset="0"/>
                <a:hlinkClick r:id="rId15"/>
              </a:rPr>
              <a:t>https://www.gnu.org/philosophy/free-sw.html#n1</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Gomez-Diaz, T. (2014). </a:t>
            </a:r>
            <a:r>
              <a:rPr lang="de-DE" sz="1400" b="0" i="1" u="none" strike="noStrike">
                <a:solidFill>
                  <a:srgbClr val="000000"/>
                </a:solidFill>
                <a:effectLst/>
                <a:latin typeface="Montserrat" panose="00000500000000000000" pitchFamily="2" charset="0"/>
              </a:rPr>
              <a:t>Free </a:t>
            </a:r>
            <a:r>
              <a:rPr lang="de-DE" sz="1400" b="0" i="1" u="none" strike="noStrike" err="1">
                <a:solidFill>
                  <a:srgbClr val="000000"/>
                </a:solidFill>
                <a:effectLst/>
                <a:latin typeface="Montserrat" panose="00000500000000000000" pitchFamily="2" charset="0"/>
              </a:rPr>
              <a:t>software</a:t>
            </a:r>
            <a:r>
              <a:rPr lang="de-DE" sz="1400" b="0" i="1" u="none" strike="noStrike">
                <a:solidFill>
                  <a:srgbClr val="000000"/>
                </a:solidFill>
                <a:effectLst/>
                <a:latin typeface="Montserrat" panose="00000500000000000000" pitchFamily="2" charset="0"/>
              </a:rPr>
              <a:t>, Open source </a:t>
            </a:r>
            <a:r>
              <a:rPr lang="de-DE" sz="1400" b="0" i="1" u="none" strike="noStrike" err="1">
                <a:solidFill>
                  <a:srgbClr val="000000"/>
                </a:solidFill>
                <a:effectLst/>
                <a:latin typeface="Montserrat" panose="00000500000000000000" pitchFamily="2" charset="0"/>
              </a:rPr>
              <a:t>software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licenses</a:t>
            </a:r>
            <a:r>
              <a:rPr lang="de-DE" sz="1400" b="0" i="1" u="none" strike="noStrike">
                <a:solidFill>
                  <a:srgbClr val="000000"/>
                </a:solidFill>
                <a:effectLst/>
                <a:latin typeface="Montserrat" panose="00000500000000000000" pitchFamily="2" charset="0"/>
              </a:rPr>
              <a:t>. A </a:t>
            </a:r>
            <a:r>
              <a:rPr lang="de-DE" sz="1400" b="0" i="1" u="none" strike="noStrike" err="1">
                <a:solidFill>
                  <a:srgbClr val="000000"/>
                </a:solidFill>
                <a:effectLst/>
                <a:latin typeface="Montserrat" panose="00000500000000000000" pitchFamily="2" charset="0"/>
              </a:rPr>
              <a:t>short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presentation</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including</a:t>
            </a:r>
            <a:r>
              <a:rPr lang="de-DE" sz="1400" b="0" i="1" u="none" strike="noStrike">
                <a:solidFill>
                  <a:srgbClr val="000000"/>
                </a:solidFill>
                <a:effectLst/>
                <a:latin typeface="Montserrat" panose="00000500000000000000" pitchFamily="2" charset="0"/>
              </a:rPr>
              <a:t> a </a:t>
            </a:r>
            <a:r>
              <a:rPr lang="de-DE" sz="1400" b="0" i="1" u="none" strike="noStrike" err="1">
                <a:solidFill>
                  <a:srgbClr val="000000"/>
                </a:solidFill>
                <a:effectLst/>
                <a:latin typeface="Montserrat" panose="00000500000000000000" pitchFamily="2" charset="0"/>
              </a:rPr>
              <a:t>procedure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for</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research</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software</a:t>
            </a:r>
            <a:r>
              <a:rPr lang="de-DE" sz="1400" b="0" i="1" u="none" strike="noStrike">
                <a:solidFill>
                  <a:srgbClr val="000000"/>
                </a:solidFill>
                <a:effectLst/>
                <a:latin typeface="Montserrat" panose="00000500000000000000" pitchFamily="2" charset="0"/>
              </a:rPr>
              <a:t> and </a:t>
            </a:r>
            <a:r>
              <a:rPr lang="de-DE" sz="1400" b="0" i="1" u="none" strike="noStrike" err="1">
                <a:solidFill>
                  <a:srgbClr val="000000"/>
                </a:solidFill>
                <a:effectLst/>
                <a:latin typeface="Montserrat" panose="00000500000000000000" pitchFamily="2" charset="0"/>
              </a:rPr>
              <a:t>data</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dissemination</a:t>
            </a:r>
            <a:r>
              <a:rPr lang="de-DE" sz="1400" b="0" i="1" u="none" strike="noStrike">
                <a:solidFill>
                  <a:srgbClr val="000000"/>
                </a:solidFill>
                <a:effectLst/>
                <a:latin typeface="Montserrat" panose="00000500000000000000" pitchFamily="2" charset="0"/>
              </a:rPr>
              <a:t>.</a:t>
            </a:r>
            <a:r>
              <a:rPr lang="de-DE" sz="1400" b="0" i="1" u="none" strike="noStrike">
                <a:solidFill>
                  <a:srgbClr val="000000"/>
                </a:solidFill>
                <a:effectLst/>
                <a:latin typeface="Montserrat" panose="00000500000000000000" pitchFamily="2" charset="0"/>
                <a:hlinkClick r:id="rId16"/>
              </a:rPr>
              <a:t> </a:t>
            </a:r>
            <a:r>
              <a:rPr lang="de-DE" sz="1400" b="0" i="0" u="sng" strike="noStrike">
                <a:solidFill>
                  <a:srgbClr val="1155CC"/>
                </a:solidFill>
                <a:effectLst/>
                <a:latin typeface="Montserrat" panose="00000500000000000000" pitchFamily="2" charset="0"/>
                <a:hlinkClick r:id="rId16"/>
              </a:rPr>
              <a:t>https://doi.org/10.48550/ARXIV.1409.3143</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Gordillo</a:t>
            </a:r>
            <a:r>
              <a:rPr lang="de-DE" sz="1400" b="0" i="0" u="none" strike="noStrike">
                <a:solidFill>
                  <a:srgbClr val="000000"/>
                </a:solidFill>
                <a:effectLst/>
                <a:latin typeface="Montserrat" panose="00000500000000000000" pitchFamily="2" charset="0"/>
              </a:rPr>
              <a:t>, G., &amp; Jerónimo, O. M. (2013). </a:t>
            </a:r>
            <a:r>
              <a:rPr lang="de-DE" sz="1400" b="0" i="1" u="none" strike="noStrike">
                <a:solidFill>
                  <a:srgbClr val="000000"/>
                </a:solidFill>
                <a:effectLst/>
                <a:latin typeface="Montserrat" panose="00000500000000000000" pitchFamily="2" charset="0"/>
              </a:rPr>
              <a:t>Food </a:t>
            </a:r>
            <a:r>
              <a:rPr lang="de-DE" sz="1400" b="0" i="1" u="none" strike="noStrike" err="1">
                <a:solidFill>
                  <a:srgbClr val="000000"/>
                </a:solidFill>
                <a:effectLst/>
                <a:latin typeface="Montserrat" panose="00000500000000000000" pitchFamily="2" charset="0"/>
              </a:rPr>
              <a:t>security</a:t>
            </a:r>
            <a:r>
              <a:rPr lang="de-DE" sz="1400" b="0" i="1" u="none" strike="noStrike">
                <a:solidFill>
                  <a:srgbClr val="000000"/>
                </a:solidFill>
                <a:effectLst/>
                <a:latin typeface="Montserrat" panose="00000500000000000000" pitchFamily="2" charset="0"/>
              </a:rPr>
              <a:t> and </a:t>
            </a:r>
            <a:r>
              <a:rPr lang="de-DE" sz="1400" b="0" i="1" u="none" strike="noStrike" err="1">
                <a:solidFill>
                  <a:srgbClr val="000000"/>
                </a:solidFill>
                <a:effectLst/>
                <a:latin typeface="Montserrat" panose="00000500000000000000" pitchFamily="2" charset="0"/>
              </a:rPr>
              <a:t>sovereignty</a:t>
            </a:r>
            <a:r>
              <a:rPr lang="de-DE" sz="1400" b="0" i="0" u="none" strike="noStrike">
                <a:solidFill>
                  <a:srgbClr val="000000"/>
                </a:solidFill>
                <a:effectLst/>
                <a:latin typeface="Montserrat" panose="00000500000000000000" pitchFamily="2" charset="0"/>
              </a:rPr>
              <a:t>. Food and </a:t>
            </a:r>
            <a:r>
              <a:rPr lang="de-DE" sz="1400" b="0" i="0" u="none" strike="noStrike" err="1">
                <a:solidFill>
                  <a:srgbClr val="000000"/>
                </a:solidFill>
                <a:effectLst/>
                <a:latin typeface="Montserrat" panose="00000500000000000000" pitchFamily="2" charset="0"/>
              </a:rPr>
              <a:t>Agriculture</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Organization</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the</a:t>
            </a:r>
            <a:r>
              <a:rPr lang="de-DE" sz="1400" b="0" i="0" u="none" strike="noStrike">
                <a:solidFill>
                  <a:srgbClr val="000000"/>
                </a:solidFill>
                <a:effectLst/>
                <a:latin typeface="Montserrat" panose="00000500000000000000" pitchFamily="2" charset="0"/>
              </a:rPr>
              <a:t> United </a:t>
            </a:r>
            <a:r>
              <a:rPr lang="de-DE" sz="1400" b="0" i="0" u="none" strike="noStrike" err="1">
                <a:solidFill>
                  <a:srgbClr val="000000"/>
                </a:solidFill>
                <a:effectLst/>
                <a:latin typeface="Montserrat" panose="00000500000000000000" pitchFamily="2" charset="0"/>
              </a:rPr>
              <a:t>Nations</a:t>
            </a:r>
            <a:r>
              <a:rPr lang="de-DE" sz="1400" b="0" i="0" u="none" strike="noStrike">
                <a:solidFill>
                  <a:srgbClr val="000000"/>
                </a:solidFill>
                <a:effectLst/>
                <a:latin typeface="Montserrat" panose="00000500000000000000" pitchFamily="2" charset="0"/>
              </a:rPr>
              <a:t> (FAO).</a:t>
            </a:r>
            <a:r>
              <a:rPr lang="de-DE" sz="1400" b="0" i="0" u="none" strike="noStrike">
                <a:solidFill>
                  <a:srgbClr val="000000"/>
                </a:solidFill>
                <a:effectLst/>
                <a:latin typeface="Montserrat" panose="00000500000000000000" pitchFamily="2" charset="0"/>
                <a:hlinkClick r:id="rId17"/>
              </a:rPr>
              <a:t> </a:t>
            </a:r>
            <a:r>
              <a:rPr lang="de-DE" sz="1400" b="0" i="0" u="sng" strike="noStrike">
                <a:solidFill>
                  <a:srgbClr val="1155CC"/>
                </a:solidFill>
                <a:effectLst/>
                <a:latin typeface="Montserrat" panose="00000500000000000000" pitchFamily="2" charset="0"/>
                <a:hlinkClick r:id="rId17"/>
              </a:rPr>
              <a:t>https://www.fao.org/3/ax736e/ax736e.pdf</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IG </a:t>
            </a:r>
            <a:r>
              <a:rPr lang="de-DE" sz="1400" b="0" i="0" u="none" strike="noStrike" err="1">
                <a:solidFill>
                  <a:srgbClr val="000000"/>
                </a:solidFill>
                <a:effectLst/>
                <a:latin typeface="Montserrat" panose="00000500000000000000" pitchFamily="2" charset="0"/>
              </a:rPr>
              <a:t>FoodCoops</a:t>
            </a:r>
            <a:r>
              <a:rPr lang="de-DE" sz="1400" b="0" i="0" u="none" strike="noStrike">
                <a:solidFill>
                  <a:srgbClr val="000000"/>
                </a:solidFill>
                <a:effectLst/>
                <a:latin typeface="Montserrat" panose="00000500000000000000" pitchFamily="2" charset="0"/>
              </a:rPr>
              <a:t> (2018): </a:t>
            </a:r>
            <a:r>
              <a:rPr lang="de-DE" sz="1400" b="0" i="1" u="none" strike="noStrike">
                <a:solidFill>
                  <a:srgbClr val="000000"/>
                </a:solidFill>
                <a:effectLst/>
                <a:latin typeface="Montserrat" panose="00000500000000000000" pitchFamily="2" charset="0"/>
              </a:rPr>
              <a:t>Was ist eine </a:t>
            </a:r>
            <a:r>
              <a:rPr lang="de-DE" sz="1400" b="0" i="1" u="none" strike="noStrike" err="1">
                <a:solidFill>
                  <a:srgbClr val="000000"/>
                </a:solidFill>
                <a:effectLst/>
                <a:latin typeface="Montserrat" panose="00000500000000000000" pitchFamily="2" charset="0"/>
              </a:rPr>
              <a:t>FoodCoop</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Web, 19.07.2023. </a:t>
            </a:r>
            <a:r>
              <a:rPr lang="de-DE" sz="1400" b="0" i="0" u="sng" strike="noStrike">
                <a:solidFill>
                  <a:srgbClr val="1155CC"/>
                </a:solidFill>
                <a:effectLst/>
                <a:latin typeface="Montserrat" panose="00000500000000000000" pitchFamily="2" charset="0"/>
                <a:hlinkClick r:id="rId18"/>
              </a:rPr>
              <a:t>www.foodcoops.at/was-ist-eine-foodcoop/</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p:txBody>
      </p:sp>
      <p:sp>
        <p:nvSpPr>
          <p:cNvPr id="6" name="Freeform 6"/>
          <p:cNvSpPr/>
          <p:nvPr/>
        </p:nvSpPr>
        <p:spPr>
          <a:xfrm>
            <a:off x="15654515" y="677121"/>
            <a:ext cx="1604785" cy="1705821"/>
          </a:xfrm>
          <a:custGeom>
            <a:avLst/>
            <a:gdLst/>
            <a:ahLst/>
            <a:cxnLst/>
            <a:rect l="l" t="t" r="r" b="b"/>
            <a:pathLst>
              <a:path w="1604785" h="1705821">
                <a:moveTo>
                  <a:pt x="0" y="0"/>
                </a:moveTo>
                <a:lnTo>
                  <a:pt x="1604785" y="0"/>
                </a:lnTo>
                <a:lnTo>
                  <a:pt x="1604785" y="1705821"/>
                </a:lnTo>
                <a:lnTo>
                  <a:pt x="0" y="170582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de-DE"/>
          </a:p>
        </p:txBody>
      </p:sp>
    </p:spTree>
    <p:extLst>
      <p:ext uri="{BB962C8B-B14F-4D97-AF65-F5344CB8AC3E}">
        <p14:creationId xmlns:p14="http://schemas.microsoft.com/office/powerpoint/2010/main" val="597264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2333">
            <a:off x="11351456" y="5665408"/>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TextBox 4"/>
          <p:cNvSpPr txBox="1"/>
          <p:nvPr/>
        </p:nvSpPr>
        <p:spPr>
          <a:xfrm>
            <a:off x="5355855" y="180129"/>
            <a:ext cx="7576290" cy="1525692"/>
          </a:xfrm>
          <a:prstGeom prst="rect">
            <a:avLst/>
          </a:prstGeom>
        </p:spPr>
        <p:txBody>
          <a:bodyPr lIns="0" tIns="0" rIns="0" bIns="0" rtlCol="0" anchor="t">
            <a:spAutoFit/>
          </a:bodyPr>
          <a:lstStyle/>
          <a:p>
            <a:pPr algn="ctr">
              <a:lnSpc>
                <a:spcPts val="12506"/>
              </a:lnSpc>
            </a:pPr>
            <a:r>
              <a:rPr lang="en-US" sz="8933">
                <a:solidFill>
                  <a:srgbClr val="222222"/>
                </a:solidFill>
                <a:latin typeface="Garamond"/>
              </a:rPr>
              <a:t>Quellen</a:t>
            </a:r>
          </a:p>
        </p:txBody>
      </p:sp>
      <p:sp>
        <p:nvSpPr>
          <p:cNvPr id="5" name="TextBox 5"/>
          <p:cNvSpPr txBox="1"/>
          <p:nvPr/>
        </p:nvSpPr>
        <p:spPr>
          <a:xfrm>
            <a:off x="2286000" y="2715664"/>
            <a:ext cx="12344400" cy="6494085"/>
          </a:xfrm>
          <a:prstGeom prst="rect">
            <a:avLst/>
          </a:prstGeom>
        </p:spPr>
        <p:txBody>
          <a:bodyPr wrap="square" lIns="0" tIns="0" rIns="0" bIns="0" rtlCol="0" anchor="t">
            <a:spAutoFit/>
          </a:bodyPr>
          <a:lstStyle/>
          <a:p>
            <a:pPr rtl="0">
              <a:spcBef>
                <a:spcPts val="0"/>
              </a:spcBef>
              <a:spcAft>
                <a:spcPts val="1200"/>
              </a:spcAft>
            </a:pPr>
            <a:r>
              <a:rPr lang="de-DE" sz="1400" b="0" i="0" u="none" strike="noStrike">
                <a:solidFill>
                  <a:srgbClr val="000000"/>
                </a:solidFill>
                <a:effectLst/>
                <a:latin typeface="Montserrat" panose="00000500000000000000" pitchFamily="2" charset="0"/>
              </a:rPr>
              <a:t>IPES-Food. (2016). </a:t>
            </a:r>
            <a:r>
              <a:rPr lang="de-DE" sz="1400" b="0" i="1" u="none" strike="noStrike" err="1">
                <a:solidFill>
                  <a:srgbClr val="000000"/>
                </a:solidFill>
                <a:effectLst/>
                <a:latin typeface="Montserrat" panose="00000500000000000000" pitchFamily="2" charset="0"/>
              </a:rPr>
              <a:t>From</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uniformity</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to</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diversity</a:t>
            </a:r>
            <a:r>
              <a:rPr lang="de-DE" sz="1400" b="0" i="1" u="none" strike="noStrike">
                <a:solidFill>
                  <a:srgbClr val="000000"/>
                </a:solidFill>
                <a:effectLst/>
                <a:latin typeface="Montserrat" panose="00000500000000000000" pitchFamily="2" charset="0"/>
              </a:rPr>
              <a:t>: a </a:t>
            </a:r>
            <a:r>
              <a:rPr lang="de-DE" sz="1400" b="0" i="1" u="none" strike="noStrike" err="1">
                <a:solidFill>
                  <a:srgbClr val="000000"/>
                </a:solidFill>
                <a:effectLst/>
                <a:latin typeface="Montserrat" panose="00000500000000000000" pitchFamily="2" charset="0"/>
              </a:rPr>
              <a:t>paradigm</a:t>
            </a:r>
            <a:r>
              <a:rPr lang="de-DE" sz="1400" b="0" i="1" u="none" strike="noStrike">
                <a:solidFill>
                  <a:srgbClr val="000000"/>
                </a:solidFill>
                <a:effectLst/>
                <a:latin typeface="Montserrat" panose="00000500000000000000" pitchFamily="2" charset="0"/>
              </a:rPr>
              <a:t> shift </a:t>
            </a:r>
            <a:r>
              <a:rPr lang="de-DE" sz="1400" b="0" i="1" u="none" strike="noStrike" err="1">
                <a:solidFill>
                  <a:srgbClr val="000000"/>
                </a:solidFill>
                <a:effectLst/>
                <a:latin typeface="Montserrat" panose="00000500000000000000" pitchFamily="2" charset="0"/>
              </a:rPr>
              <a:t>from</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industrial</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agriculture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to</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diversified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agroecological</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systems</a:t>
            </a:r>
            <a:r>
              <a:rPr lang="de-DE" sz="1400" b="0" i="0" u="none" strike="noStrike">
                <a:solidFill>
                  <a:srgbClr val="000000"/>
                </a:solidFill>
                <a:effectLst/>
                <a:latin typeface="Montserrat" panose="00000500000000000000" pitchFamily="2" charset="0"/>
              </a:rPr>
              <a:t>. International Panel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Experts</a:t>
            </a:r>
            <a:r>
              <a:rPr lang="de-DE" sz="1400" b="0" i="0" u="none" strike="noStrike">
                <a:solidFill>
                  <a:srgbClr val="000000"/>
                </a:solidFill>
                <a:effectLst/>
                <a:latin typeface="Montserrat" panose="00000500000000000000" pitchFamily="2" charset="0"/>
              </a:rPr>
              <a:t> on </a:t>
            </a:r>
            <a:r>
              <a:rPr lang="de-DE" sz="1400" b="0" i="0" u="none" strike="noStrike" err="1">
                <a:solidFill>
                  <a:srgbClr val="000000"/>
                </a:solidFill>
                <a:effectLst/>
                <a:latin typeface="Montserrat" panose="00000500000000000000" pitchFamily="2" charset="0"/>
              </a:rPr>
              <a:t>Sustainable</a:t>
            </a:r>
            <a:r>
              <a:rPr lang="de-DE" sz="1400" b="0" i="0" u="none" strike="noStrike">
                <a:solidFill>
                  <a:srgbClr val="000000"/>
                </a:solidFill>
                <a:effectLst/>
                <a:latin typeface="Montserrat" panose="00000500000000000000" pitchFamily="2" charset="0"/>
              </a:rPr>
              <a:t> Food </a:t>
            </a:r>
            <a:r>
              <a:rPr lang="de-DE" sz="1400" b="0" i="0" u="none" strike="noStrike" err="1">
                <a:solidFill>
                  <a:srgbClr val="000000"/>
                </a:solidFill>
                <a:effectLst/>
                <a:latin typeface="Montserrat" panose="00000500000000000000" pitchFamily="2" charset="0"/>
              </a:rPr>
              <a:t>systems</a:t>
            </a:r>
            <a:r>
              <a:rPr lang="de-DE" sz="1400" b="0" i="0" u="none" strike="noStrike">
                <a:solidFill>
                  <a:srgbClr val="000000"/>
                </a:solidFill>
                <a:effectLst/>
                <a:latin typeface="Montserrat" panose="00000500000000000000" pitchFamily="2" charset="0"/>
              </a:rPr>
              <a:t>.</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Kaiser, M. (2017): </a:t>
            </a:r>
            <a:r>
              <a:rPr lang="de-DE" sz="1400" b="0" i="1" u="none" strike="noStrike">
                <a:solidFill>
                  <a:srgbClr val="000000"/>
                </a:solidFill>
                <a:effectLst/>
                <a:latin typeface="Montserrat" panose="00000500000000000000" pitchFamily="2" charset="0"/>
              </a:rPr>
              <a:t>Werkstätten des Wandels? Essbare Städte und ihr Beitrag zur sozial-ökologischen Transformation,</a:t>
            </a:r>
            <a:r>
              <a:rPr lang="de-DE" sz="1400" b="0" i="0" u="none" strike="noStrike">
                <a:solidFill>
                  <a:srgbClr val="000000"/>
                </a:solidFill>
                <a:effectLst/>
                <a:latin typeface="Montserrat" panose="00000500000000000000" pitchFamily="2" charset="0"/>
              </a:rPr>
              <a:t> in: Markus Keck, Heiko Faust, Michael Fink, Max </a:t>
            </a:r>
            <a:r>
              <a:rPr lang="de-DE" sz="1400" b="0" i="0" u="none" strike="noStrike" err="1">
                <a:solidFill>
                  <a:srgbClr val="000000"/>
                </a:solidFill>
                <a:effectLst/>
                <a:latin typeface="Montserrat" panose="00000500000000000000" pitchFamily="2" charset="0"/>
              </a:rPr>
              <a:t>Gaedke</a:t>
            </a:r>
            <a:r>
              <a:rPr lang="de-DE" sz="1400" b="0" i="0" u="none" strike="noStrike">
                <a:solidFill>
                  <a:srgbClr val="000000"/>
                </a:solidFill>
                <a:effectLst/>
                <a:latin typeface="Montserrat" panose="00000500000000000000" pitchFamily="2" charset="0"/>
              </a:rPr>
              <a:t>, Tobias </a:t>
            </a:r>
            <a:r>
              <a:rPr lang="de-DE" sz="1400" b="0" i="0" u="none" strike="noStrike" err="1">
                <a:solidFill>
                  <a:srgbClr val="000000"/>
                </a:solidFill>
                <a:effectLst/>
                <a:latin typeface="Montserrat" panose="00000500000000000000" pitchFamily="2" charset="0"/>
              </a:rPr>
              <a:t>Reeh</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Hg</a:t>
            </a:r>
            <a:r>
              <a:rPr lang="de-DE" sz="1400" b="0" i="0" u="none" strike="noStrike">
                <a:solidFill>
                  <a:srgbClr val="000000"/>
                </a:solidFill>
                <a:effectLst/>
                <a:latin typeface="Montserrat" panose="00000500000000000000" pitchFamily="2" charset="0"/>
              </a:rPr>
              <a:t>.): Transformationsräume. Lokale Initiativen des sozial-ökologischen Wandels, </a:t>
            </a:r>
            <a:r>
              <a:rPr lang="de-DE" sz="1400" b="0" i="0" u="none" strike="noStrike" err="1">
                <a:solidFill>
                  <a:srgbClr val="000000"/>
                </a:solidFill>
                <a:effectLst/>
                <a:latin typeface="Montserrat" panose="00000500000000000000" pitchFamily="2" charset="0"/>
              </a:rPr>
              <a:t>ZELTForum</a:t>
            </a:r>
            <a:r>
              <a:rPr lang="de-DE" sz="1400" b="0" i="0" u="none" strike="noStrike">
                <a:solidFill>
                  <a:srgbClr val="000000"/>
                </a:solidFill>
                <a:effectLst/>
                <a:latin typeface="Montserrat" panose="00000500000000000000" pitchFamily="2" charset="0"/>
              </a:rPr>
              <a:t> – Göttinger Schriften zu Landschaftsinterpretation und Tourismus, Band 9, S. 62</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Marphatia</a:t>
            </a:r>
            <a:r>
              <a:rPr lang="de-DE" sz="1400" b="0" i="0" u="none" strike="noStrike">
                <a:solidFill>
                  <a:srgbClr val="000000"/>
                </a:solidFill>
                <a:effectLst/>
                <a:latin typeface="Montserrat" panose="00000500000000000000" pitchFamily="2" charset="0"/>
              </a:rPr>
              <a:t>, A. A., Cole, T. J., Grijalva-</a:t>
            </a:r>
            <a:r>
              <a:rPr lang="de-DE" sz="1400" b="0" i="0" u="none" strike="noStrike" err="1">
                <a:solidFill>
                  <a:srgbClr val="000000"/>
                </a:solidFill>
                <a:effectLst/>
                <a:latin typeface="Montserrat" panose="00000500000000000000" pitchFamily="2" charset="0"/>
              </a:rPr>
              <a:t>Eternod</a:t>
            </a:r>
            <a:r>
              <a:rPr lang="de-DE" sz="1400" b="0" i="0" u="none" strike="noStrike">
                <a:solidFill>
                  <a:srgbClr val="000000"/>
                </a:solidFill>
                <a:effectLst/>
                <a:latin typeface="Montserrat" panose="00000500000000000000" pitchFamily="2" charset="0"/>
              </a:rPr>
              <a:t>, C., &amp; Wells, J. C. K. (2016). </a:t>
            </a:r>
            <a:r>
              <a:rPr lang="de-DE" sz="1400" b="0" i="0" u="none" strike="noStrike" err="1">
                <a:solidFill>
                  <a:srgbClr val="000000"/>
                </a:solidFill>
                <a:effectLst/>
                <a:latin typeface="Montserrat" panose="00000500000000000000" pitchFamily="2" charset="0"/>
              </a:rPr>
              <a:t>Associations</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gender</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inequality</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with</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child</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malnutrition</a:t>
            </a:r>
            <a:r>
              <a:rPr lang="de-DE" sz="1400" b="0" i="0" u="none" strike="noStrike">
                <a:solidFill>
                  <a:srgbClr val="000000"/>
                </a:solidFill>
                <a:effectLst/>
                <a:latin typeface="Montserrat" panose="00000500000000000000" pitchFamily="2" charset="0"/>
              </a:rPr>
              <a:t> and </a:t>
            </a:r>
            <a:r>
              <a:rPr lang="de-DE" sz="1400" b="0" i="0" u="none" strike="noStrike" err="1">
                <a:solidFill>
                  <a:srgbClr val="000000"/>
                </a:solidFill>
                <a:effectLst/>
                <a:latin typeface="Montserrat" panose="00000500000000000000" pitchFamily="2" charset="0"/>
              </a:rPr>
              <a:t>mortality</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across</a:t>
            </a:r>
            <a:r>
              <a:rPr lang="de-DE" sz="1400" b="0" i="0" u="none" strike="noStrike">
                <a:solidFill>
                  <a:srgbClr val="000000"/>
                </a:solidFill>
                <a:effectLst/>
                <a:latin typeface="Montserrat" panose="00000500000000000000" pitchFamily="2" charset="0"/>
              </a:rPr>
              <a:t> 96 countries. </a:t>
            </a:r>
            <a:r>
              <a:rPr lang="de-DE" sz="1400" b="0" i="1" u="none" strike="noStrike">
                <a:solidFill>
                  <a:srgbClr val="000000"/>
                </a:solidFill>
                <a:effectLst/>
                <a:latin typeface="Montserrat" panose="00000500000000000000" pitchFamily="2" charset="0"/>
              </a:rPr>
              <a:t>Global Health, </a:t>
            </a:r>
            <a:r>
              <a:rPr lang="de-DE" sz="1400" b="0" i="1" u="none" strike="noStrike" err="1">
                <a:solidFill>
                  <a:srgbClr val="000000"/>
                </a:solidFill>
                <a:effectLst/>
                <a:latin typeface="Montserrat" panose="00000500000000000000" pitchFamily="2" charset="0"/>
              </a:rPr>
              <a:t>Epidemiology</a:t>
            </a:r>
            <a:r>
              <a:rPr lang="de-DE" sz="1400" b="0" i="1" u="none" strike="noStrike">
                <a:solidFill>
                  <a:srgbClr val="000000"/>
                </a:solidFill>
                <a:effectLst/>
                <a:latin typeface="Montserrat" panose="00000500000000000000" pitchFamily="2" charset="0"/>
              </a:rPr>
              <a:t> and </a:t>
            </a:r>
            <a:r>
              <a:rPr lang="de-DE" sz="1400" b="0" i="1" u="none" strike="noStrike" err="1">
                <a:solidFill>
                  <a:srgbClr val="000000"/>
                </a:solidFill>
                <a:effectLst/>
                <a:latin typeface="Montserrat" panose="00000500000000000000" pitchFamily="2" charset="0"/>
              </a:rPr>
              <a:t>Genomics</a:t>
            </a:r>
            <a:r>
              <a:rPr lang="de-DE" sz="1400" b="0" i="1" u="none" strike="noStrike">
                <a:solidFill>
                  <a:srgbClr val="000000"/>
                </a:solidFill>
                <a:effectLst/>
                <a:latin typeface="Montserrat" panose="00000500000000000000" pitchFamily="2" charset="0"/>
              </a:rPr>
              <a:t>, 1</a:t>
            </a:r>
            <a:r>
              <a:rPr lang="de-DE" sz="1400" b="0" i="0" u="none" strike="noStrike">
                <a:solidFill>
                  <a:srgbClr val="000000"/>
                </a:solidFill>
                <a:effectLst/>
                <a:latin typeface="Montserrat" panose="00000500000000000000" pitchFamily="2" charset="0"/>
              </a:rPr>
              <a:t>, e6.</a:t>
            </a:r>
            <a:r>
              <a:rPr lang="de-DE" sz="1400" b="0" i="0" u="none" strike="noStrike">
                <a:solidFill>
                  <a:srgbClr val="000000"/>
                </a:solidFill>
                <a:effectLst/>
                <a:latin typeface="Montserrat" panose="00000500000000000000" pitchFamily="2" charset="0"/>
                <a:hlinkClick r:id="rId6"/>
              </a:rPr>
              <a:t> </a:t>
            </a:r>
            <a:r>
              <a:rPr lang="de-DE" sz="1400" b="0" i="0" u="sng" strike="noStrike">
                <a:solidFill>
                  <a:srgbClr val="1155CC"/>
                </a:solidFill>
                <a:effectLst/>
                <a:latin typeface="Montserrat" panose="00000500000000000000" pitchFamily="2" charset="0"/>
                <a:hlinkClick r:id="rId6"/>
              </a:rPr>
              <a:t>https://doi.org/10.1017/gheg.2016.1</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McKay, B., Nehring, R., &amp; Walsh-</a:t>
            </a:r>
            <a:r>
              <a:rPr lang="de-DE" sz="1400" b="0" i="0" u="none" strike="noStrike" err="1">
                <a:solidFill>
                  <a:srgbClr val="000000"/>
                </a:solidFill>
                <a:effectLst/>
                <a:latin typeface="Montserrat" panose="00000500000000000000" pitchFamily="2" charset="0"/>
              </a:rPr>
              <a:t>Dilley</a:t>
            </a:r>
            <a:r>
              <a:rPr lang="de-DE" sz="1400" b="0" i="0" u="none" strike="noStrike">
                <a:solidFill>
                  <a:srgbClr val="000000"/>
                </a:solidFill>
                <a:effectLst/>
                <a:latin typeface="Montserrat" panose="00000500000000000000" pitchFamily="2" charset="0"/>
              </a:rPr>
              <a:t>, M. (2014). </a:t>
            </a:r>
            <a:r>
              <a:rPr lang="de-DE" sz="1400" b="0" i="1" u="none" strike="noStrike">
                <a:solidFill>
                  <a:srgbClr val="000000"/>
                </a:solidFill>
                <a:effectLst/>
                <a:latin typeface="Montserrat" panose="00000500000000000000" pitchFamily="2" charset="0"/>
              </a:rPr>
              <a:t>The ‘</a:t>
            </a:r>
            <a:r>
              <a:rPr lang="de-DE" sz="1400" b="0" i="1" u="none" strike="noStrike" err="1">
                <a:solidFill>
                  <a:srgbClr val="000000"/>
                </a:solidFill>
                <a:effectLst/>
                <a:latin typeface="Montserrat" panose="00000500000000000000" pitchFamily="2" charset="0"/>
              </a:rPr>
              <a:t>state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food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sovereignty</a:t>
            </a:r>
            <a:r>
              <a:rPr lang="de-DE" sz="1400" b="0" i="1" u="none" strike="noStrike">
                <a:solidFill>
                  <a:srgbClr val="000000"/>
                </a:solidFill>
                <a:effectLst/>
                <a:latin typeface="Montserrat" panose="00000500000000000000" pitchFamily="2" charset="0"/>
              </a:rPr>
              <a:t> in </a:t>
            </a:r>
            <a:r>
              <a:rPr lang="de-DE" sz="1400" b="0" i="1" u="none" strike="noStrike" err="1">
                <a:solidFill>
                  <a:srgbClr val="000000"/>
                </a:solidFill>
                <a:effectLst/>
                <a:latin typeface="Montserrat" panose="00000500000000000000" pitchFamily="2" charset="0"/>
              </a:rPr>
              <a:t>Latin</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America</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political</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projects</a:t>
            </a:r>
            <a:r>
              <a:rPr lang="de-DE" sz="1400" b="0" i="1" u="none" strike="noStrike">
                <a:solidFill>
                  <a:srgbClr val="000000"/>
                </a:solidFill>
                <a:effectLst/>
                <a:latin typeface="Montserrat" panose="00000500000000000000" pitchFamily="2" charset="0"/>
              </a:rPr>
              <a:t> and alternative </a:t>
            </a:r>
            <a:r>
              <a:rPr lang="de-DE" sz="1400" b="0" i="1" u="none" strike="noStrike" err="1">
                <a:solidFill>
                  <a:srgbClr val="000000"/>
                </a:solidFill>
                <a:effectLst/>
                <a:latin typeface="Montserrat" panose="00000500000000000000" pitchFamily="2" charset="0"/>
              </a:rPr>
              <a:t>pathways</a:t>
            </a:r>
            <a:r>
              <a:rPr lang="de-DE" sz="1400" b="0" i="1" u="none" strike="noStrike">
                <a:solidFill>
                  <a:srgbClr val="000000"/>
                </a:solidFill>
                <a:effectLst/>
                <a:latin typeface="Montserrat" panose="00000500000000000000" pitchFamily="2" charset="0"/>
              </a:rPr>
              <a:t> in Venezuela, Ecuador and </a:t>
            </a:r>
            <a:r>
              <a:rPr lang="de-DE" sz="1400" b="0" i="1" u="none" strike="noStrike" err="1">
                <a:solidFill>
                  <a:srgbClr val="000000"/>
                </a:solidFill>
                <a:effectLst/>
                <a:latin typeface="Montserrat" panose="00000500000000000000" pitchFamily="2" charset="0"/>
              </a:rPr>
              <a:t>Bolivia</a:t>
            </a:r>
            <a:r>
              <a:rPr lang="de-DE" sz="1400" b="0" i="0" u="none" strike="noStrike">
                <a:solidFill>
                  <a:srgbClr val="000000"/>
                </a:solidFill>
                <a:effectLst/>
                <a:latin typeface="Montserrat" panose="00000500000000000000" pitchFamily="2" charset="0"/>
              </a:rPr>
              <a:t>. The Journal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Peasant</a:t>
            </a:r>
            <a:r>
              <a:rPr lang="de-DE" sz="1400" b="0" i="0" u="none" strike="noStrike">
                <a:solidFill>
                  <a:srgbClr val="000000"/>
                </a:solidFill>
                <a:effectLst/>
                <a:latin typeface="Montserrat" panose="00000500000000000000" pitchFamily="2" charset="0"/>
              </a:rPr>
              <a:t> Studies, 41(6), 1175–1200.</a:t>
            </a:r>
            <a:r>
              <a:rPr lang="de-DE" sz="1400" b="0" i="0" u="none" strike="noStrike">
                <a:solidFill>
                  <a:srgbClr val="000000"/>
                </a:solidFill>
                <a:effectLst/>
                <a:latin typeface="Montserrat" panose="00000500000000000000" pitchFamily="2" charset="0"/>
                <a:hlinkClick r:id="rId7"/>
              </a:rPr>
              <a:t> </a:t>
            </a:r>
            <a:r>
              <a:rPr lang="de-DE" sz="1400" b="0" i="0" u="sng" strike="noStrike">
                <a:solidFill>
                  <a:srgbClr val="1155CC"/>
                </a:solidFill>
                <a:effectLst/>
                <a:latin typeface="Montserrat" panose="00000500000000000000" pitchFamily="2" charset="0"/>
                <a:hlinkClick r:id="rId7"/>
              </a:rPr>
              <a:t>https://doi.org/10.1080/03066150.2014.964217</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McMichael</a:t>
            </a:r>
            <a:r>
              <a:rPr lang="de-DE" sz="1400" b="0" i="0" u="none" strike="noStrike">
                <a:solidFill>
                  <a:srgbClr val="000000"/>
                </a:solidFill>
                <a:effectLst/>
                <a:latin typeface="Montserrat" panose="00000500000000000000" pitchFamily="2" charset="0"/>
              </a:rPr>
              <a:t>, P. (2009). </a:t>
            </a:r>
            <a:r>
              <a:rPr lang="de-DE" sz="1400" b="0" i="1" u="none" strike="noStrike">
                <a:solidFill>
                  <a:srgbClr val="000000"/>
                </a:solidFill>
                <a:effectLst/>
                <a:latin typeface="Montserrat" panose="00000500000000000000" pitchFamily="2" charset="0"/>
              </a:rPr>
              <a:t>A </a:t>
            </a:r>
            <a:r>
              <a:rPr lang="de-DE" sz="1400" b="0" i="1" u="none" strike="noStrike" err="1">
                <a:solidFill>
                  <a:srgbClr val="000000"/>
                </a:solidFill>
                <a:effectLst/>
                <a:latin typeface="Montserrat" panose="00000500000000000000" pitchFamily="2" charset="0"/>
              </a:rPr>
              <a:t>food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regime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genealogy</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The Journal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Peasant</a:t>
            </a:r>
            <a:r>
              <a:rPr lang="de-DE" sz="1400" b="0" i="0" u="none" strike="noStrike">
                <a:solidFill>
                  <a:srgbClr val="000000"/>
                </a:solidFill>
                <a:effectLst/>
                <a:latin typeface="Montserrat" panose="00000500000000000000" pitchFamily="2" charset="0"/>
              </a:rPr>
              <a:t> Studies, 36(1), 139–169.</a:t>
            </a:r>
            <a:r>
              <a:rPr lang="de-DE" sz="1400" b="0" i="0" u="none" strike="noStrike">
                <a:solidFill>
                  <a:srgbClr val="000000"/>
                </a:solidFill>
                <a:effectLst/>
                <a:latin typeface="Montserrat" panose="00000500000000000000" pitchFamily="2" charset="0"/>
                <a:hlinkClick r:id="rId8"/>
              </a:rPr>
              <a:t> </a:t>
            </a:r>
            <a:r>
              <a:rPr lang="de-DE" sz="1400" b="0" i="0" u="sng" strike="noStrike">
                <a:solidFill>
                  <a:srgbClr val="1155CC"/>
                </a:solidFill>
                <a:effectLst/>
                <a:latin typeface="Montserrat" panose="00000500000000000000" pitchFamily="2" charset="0"/>
                <a:hlinkClick r:id="rId8"/>
              </a:rPr>
              <a:t>https://doi.org/10.1080/03066150902820354</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Mettlach, M., Schreyer, L. M., &amp; Schilling, D. (2022). Mangel- und Fehlernährung im Alter. </a:t>
            </a:r>
            <a:r>
              <a:rPr lang="de-DE" sz="1400" b="0" i="1" u="none" strike="noStrike">
                <a:solidFill>
                  <a:srgbClr val="000000"/>
                </a:solidFill>
                <a:effectLst/>
                <a:latin typeface="Montserrat" panose="00000500000000000000" pitchFamily="2" charset="0"/>
              </a:rPr>
              <a:t>MMW - Fortschritte der Medizin</a:t>
            </a:r>
            <a:r>
              <a:rPr lang="de-DE" sz="1400" b="0" i="0" u="none" strike="noStrike">
                <a:solidFill>
                  <a:srgbClr val="000000"/>
                </a:solidFill>
                <a:effectLst/>
                <a:latin typeface="Montserrat" panose="00000500000000000000" pitchFamily="2" charset="0"/>
              </a:rPr>
              <a:t>, 164(17), 52–56.</a:t>
            </a:r>
            <a:r>
              <a:rPr lang="de-DE" sz="1400" b="0" i="0" u="none" strike="noStrike">
                <a:solidFill>
                  <a:srgbClr val="000000"/>
                </a:solidFill>
                <a:effectLst/>
                <a:latin typeface="Montserrat" panose="00000500000000000000" pitchFamily="2" charset="0"/>
                <a:hlinkClick r:id="rId9"/>
              </a:rPr>
              <a:t> </a:t>
            </a:r>
            <a:r>
              <a:rPr lang="de-DE" sz="1400" b="0" i="0" u="sng" strike="noStrike">
                <a:solidFill>
                  <a:srgbClr val="1155CC"/>
                </a:solidFill>
                <a:effectLst/>
                <a:latin typeface="Montserrat" panose="00000500000000000000" pitchFamily="2" charset="0"/>
                <a:hlinkClick r:id="rId9"/>
              </a:rPr>
              <a:t>https://doi.org/10.1007/s15006-022-1838-3</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Mbow</a:t>
            </a:r>
            <a:r>
              <a:rPr lang="de-DE" sz="1400" b="0" i="0" u="none" strike="noStrike">
                <a:solidFill>
                  <a:srgbClr val="000000"/>
                </a:solidFill>
                <a:effectLst/>
                <a:latin typeface="Montserrat" panose="00000500000000000000" pitchFamily="2" charset="0"/>
              </a:rPr>
              <a:t>, C., C. Rosenzweig, L.G. </a:t>
            </a:r>
            <a:r>
              <a:rPr lang="de-DE" sz="1400" b="0" i="0" u="none" strike="noStrike" err="1">
                <a:solidFill>
                  <a:srgbClr val="000000"/>
                </a:solidFill>
                <a:effectLst/>
                <a:latin typeface="Montserrat" panose="00000500000000000000" pitchFamily="2" charset="0"/>
              </a:rPr>
              <a:t>Barioni</a:t>
            </a:r>
            <a:r>
              <a:rPr lang="de-DE" sz="1400" b="0" i="0" u="none" strike="noStrike">
                <a:solidFill>
                  <a:srgbClr val="000000"/>
                </a:solidFill>
                <a:effectLst/>
                <a:latin typeface="Montserrat" panose="00000500000000000000" pitchFamily="2" charset="0"/>
              </a:rPr>
              <a:t>, T.G. Benton, M. Herrero, M. Krishnapillai, E. </a:t>
            </a:r>
            <a:r>
              <a:rPr lang="de-DE" sz="1400" b="0" i="0" u="none" strike="noStrike" err="1">
                <a:solidFill>
                  <a:srgbClr val="000000"/>
                </a:solidFill>
                <a:effectLst/>
                <a:latin typeface="Montserrat" panose="00000500000000000000" pitchFamily="2" charset="0"/>
              </a:rPr>
              <a:t>Liwenga</a:t>
            </a:r>
            <a:r>
              <a:rPr lang="de-DE" sz="1400" b="0" i="0" u="none" strike="noStrike">
                <a:solidFill>
                  <a:srgbClr val="000000"/>
                </a:solidFill>
                <a:effectLst/>
                <a:latin typeface="Montserrat" panose="00000500000000000000" pitchFamily="2" charset="0"/>
              </a:rPr>
              <a:t>, P. Pradhan, M.G. Rivera-Ferre, T. </a:t>
            </a:r>
            <a:r>
              <a:rPr lang="de-DE" sz="1400" b="0" i="0" u="none" strike="noStrike" err="1">
                <a:solidFill>
                  <a:srgbClr val="000000"/>
                </a:solidFill>
                <a:effectLst/>
                <a:latin typeface="Montserrat" panose="00000500000000000000" pitchFamily="2" charset="0"/>
              </a:rPr>
              <a:t>Sapkota</a:t>
            </a:r>
            <a:r>
              <a:rPr lang="de-DE" sz="1400" b="0" i="0" u="none" strike="noStrike">
                <a:solidFill>
                  <a:srgbClr val="000000"/>
                </a:solidFill>
                <a:effectLst/>
                <a:latin typeface="Montserrat" panose="00000500000000000000" pitchFamily="2" charset="0"/>
              </a:rPr>
              <a:t>, F.N. </a:t>
            </a:r>
            <a:r>
              <a:rPr lang="de-DE" sz="1400" b="0" i="0" u="none" strike="noStrike" err="1">
                <a:solidFill>
                  <a:srgbClr val="000000"/>
                </a:solidFill>
                <a:effectLst/>
                <a:latin typeface="Montserrat" panose="00000500000000000000" pitchFamily="2" charset="0"/>
              </a:rPr>
              <a:t>Tubiello</a:t>
            </a:r>
            <a:r>
              <a:rPr lang="de-DE" sz="1400" b="0" i="0" u="none" strike="noStrike">
                <a:solidFill>
                  <a:srgbClr val="000000"/>
                </a:solidFill>
                <a:effectLst/>
                <a:latin typeface="Montserrat" panose="00000500000000000000" pitchFamily="2" charset="0"/>
              </a:rPr>
              <a:t>, Y. </a:t>
            </a:r>
            <a:r>
              <a:rPr lang="de-DE" sz="1400" b="0" i="0" u="none" strike="noStrike" err="1">
                <a:solidFill>
                  <a:srgbClr val="000000"/>
                </a:solidFill>
                <a:effectLst/>
                <a:latin typeface="Montserrat" panose="00000500000000000000" pitchFamily="2" charset="0"/>
              </a:rPr>
              <a:t>Xu</a:t>
            </a:r>
            <a:r>
              <a:rPr lang="de-DE" sz="1400" b="0" i="0" u="none" strike="noStrike">
                <a:solidFill>
                  <a:srgbClr val="000000"/>
                </a:solidFill>
                <a:effectLst/>
                <a:latin typeface="Montserrat" panose="00000500000000000000" pitchFamily="2" charset="0"/>
              </a:rPr>
              <a:t>, 2019: Food Security. In IPCC (Hrsg.), </a:t>
            </a:r>
            <a:r>
              <a:rPr lang="de-DE" sz="1400" b="0" i="1" u="none" strike="noStrike">
                <a:solidFill>
                  <a:srgbClr val="000000"/>
                </a:solidFill>
                <a:effectLst/>
                <a:latin typeface="Montserrat" panose="00000500000000000000" pitchFamily="2" charset="0"/>
              </a:rPr>
              <a:t>Climate Change and Land: an IPCC </a:t>
            </a:r>
            <a:r>
              <a:rPr lang="de-DE" sz="1400" b="0" i="1" u="none" strike="noStrike" err="1">
                <a:solidFill>
                  <a:srgbClr val="000000"/>
                </a:solidFill>
                <a:effectLst/>
                <a:latin typeface="Montserrat" panose="00000500000000000000" pitchFamily="2" charset="0"/>
              </a:rPr>
              <a:t>special</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report</a:t>
            </a:r>
            <a:r>
              <a:rPr lang="de-DE" sz="1400" b="0" i="1" u="none" strike="noStrike">
                <a:solidFill>
                  <a:srgbClr val="000000"/>
                </a:solidFill>
                <a:effectLst/>
                <a:latin typeface="Montserrat" panose="00000500000000000000" pitchFamily="2" charset="0"/>
              </a:rPr>
              <a:t> on </a:t>
            </a:r>
            <a:r>
              <a:rPr lang="de-DE" sz="1400" b="0" i="1" u="none" strike="noStrike" err="1">
                <a:solidFill>
                  <a:srgbClr val="000000"/>
                </a:solidFill>
                <a:effectLst/>
                <a:latin typeface="Montserrat" panose="00000500000000000000" pitchFamily="2" charset="0"/>
              </a:rPr>
              <a:t>climate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change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desertification</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land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degradation</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sustainable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land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management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food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security</a:t>
            </a:r>
            <a:r>
              <a:rPr lang="de-DE" sz="1400" b="0" i="1" u="none" strike="noStrike">
                <a:solidFill>
                  <a:srgbClr val="000000"/>
                </a:solidFill>
                <a:effectLst/>
                <a:latin typeface="Montserrat" panose="00000500000000000000" pitchFamily="2" charset="0"/>
              </a:rPr>
              <a:t>, and </a:t>
            </a:r>
            <a:r>
              <a:rPr lang="de-DE" sz="1400" b="0" i="1" u="none" strike="noStrike" err="1">
                <a:solidFill>
                  <a:srgbClr val="000000"/>
                </a:solidFill>
                <a:effectLst/>
                <a:latin typeface="Montserrat" panose="00000500000000000000" pitchFamily="2" charset="0"/>
              </a:rPr>
              <a:t>greenhouse</a:t>
            </a:r>
            <a:r>
              <a:rPr lang="de-DE" sz="1400" b="0" i="1" u="none" strike="noStrike">
                <a:solidFill>
                  <a:srgbClr val="000000"/>
                </a:solidFill>
                <a:effectLst/>
                <a:latin typeface="Montserrat" panose="00000500000000000000" pitchFamily="2" charset="0"/>
              </a:rPr>
              <a:t> gas </a:t>
            </a:r>
            <a:r>
              <a:rPr lang="de-DE" sz="1400" b="0" i="1" u="none" strike="noStrike" err="1">
                <a:solidFill>
                  <a:srgbClr val="000000"/>
                </a:solidFill>
                <a:effectLst/>
                <a:latin typeface="Montserrat" panose="00000500000000000000" pitchFamily="2" charset="0"/>
              </a:rPr>
              <a:t>fluxes</a:t>
            </a:r>
            <a:r>
              <a:rPr lang="de-DE" sz="1400" b="0" i="1" u="none" strike="noStrike">
                <a:solidFill>
                  <a:srgbClr val="000000"/>
                </a:solidFill>
                <a:effectLst/>
                <a:latin typeface="Montserrat" panose="00000500000000000000" pitchFamily="2" charset="0"/>
              </a:rPr>
              <a:t> in </a:t>
            </a:r>
            <a:r>
              <a:rPr lang="de-DE" sz="1400" b="0" i="1" u="none" strike="noStrike" err="1">
                <a:solidFill>
                  <a:srgbClr val="000000"/>
                </a:solidFill>
                <a:effectLst/>
                <a:latin typeface="Montserrat" panose="00000500000000000000" pitchFamily="2" charset="0"/>
              </a:rPr>
              <a:t>terrestrial</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ecosystems</a:t>
            </a:r>
            <a:r>
              <a:rPr lang="de-DE" sz="1400" b="0" i="1" u="none" strike="noStrike">
                <a:solidFill>
                  <a:srgbClr val="000000"/>
                </a:solidFill>
                <a:effectLst/>
                <a:latin typeface="Montserrat" panose="00000500000000000000" pitchFamily="2" charset="0"/>
              </a:rPr>
              <a:t> </a:t>
            </a:r>
            <a:r>
              <a:rPr lang="de-DE" sz="1400" b="0" i="0" u="none" strike="noStrike">
                <a:solidFill>
                  <a:srgbClr val="000000"/>
                </a:solidFill>
                <a:effectLst/>
                <a:latin typeface="Montserrat" panose="00000500000000000000" pitchFamily="2" charset="0"/>
              </a:rPr>
              <a:t>(S. 437-550).</a:t>
            </a:r>
            <a:r>
              <a:rPr lang="de-DE" sz="1400" b="0" i="0" u="none" strike="noStrike">
                <a:solidFill>
                  <a:srgbClr val="000000"/>
                </a:solidFill>
                <a:effectLst/>
                <a:latin typeface="Montserrat" panose="00000500000000000000" pitchFamily="2" charset="0"/>
                <a:hlinkClick r:id="rId10"/>
              </a:rPr>
              <a:t> </a:t>
            </a:r>
            <a:r>
              <a:rPr lang="de-DE" sz="1400" b="0" i="0" u="sng" strike="noStrike">
                <a:solidFill>
                  <a:srgbClr val="1155CC"/>
                </a:solidFill>
                <a:effectLst/>
                <a:latin typeface="Montserrat" panose="00000500000000000000" pitchFamily="2" charset="0"/>
                <a:hlinkClick r:id="rId10"/>
              </a:rPr>
              <a:t>https://doi.org/10.1017/9781009157988</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Monton</a:t>
            </a:r>
            <a:r>
              <a:rPr lang="de-DE" sz="1400" b="0" i="0" u="none" strike="noStrike">
                <a:solidFill>
                  <a:srgbClr val="000000"/>
                </a:solidFill>
                <a:effectLst/>
                <a:latin typeface="Montserrat" panose="00000500000000000000" pitchFamily="2" charset="0"/>
              </a:rPr>
              <a:t>, M., &amp; Salazar, X. (2020). </a:t>
            </a:r>
            <a:r>
              <a:rPr lang="de-DE" sz="1400" b="0" i="1" u="none" strike="noStrike">
                <a:solidFill>
                  <a:srgbClr val="000000"/>
                </a:solidFill>
                <a:effectLst/>
                <a:latin typeface="Montserrat" panose="00000500000000000000" pitchFamily="2" charset="0"/>
              </a:rPr>
              <a:t>On </a:t>
            </a:r>
            <a:r>
              <a:rPr lang="de-DE" sz="1400" b="0" i="1" u="none" strike="noStrike" err="1">
                <a:solidFill>
                  <a:srgbClr val="000000"/>
                </a:solidFill>
                <a:effectLst/>
                <a:latin typeface="Montserrat" panose="00000500000000000000" pitchFamily="2" charset="0"/>
              </a:rPr>
              <a:t>licenses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for</a:t>
            </a:r>
            <a:r>
              <a:rPr lang="de-DE" sz="1400" b="0" i="1" u="none" strike="noStrike">
                <a:solidFill>
                  <a:srgbClr val="000000"/>
                </a:solidFill>
                <a:effectLst/>
                <a:latin typeface="Montserrat" panose="00000500000000000000" pitchFamily="2" charset="0"/>
              </a:rPr>
              <a:t> [Open] Hardware</a:t>
            </a:r>
            <a:r>
              <a:rPr lang="de-DE" sz="1400" b="0" i="0" u="none" strike="noStrike">
                <a:solidFill>
                  <a:srgbClr val="000000"/>
                </a:solidFill>
                <a:effectLst/>
                <a:latin typeface="Montserrat" panose="00000500000000000000" pitchFamily="2" charset="0"/>
              </a:rPr>
              <a:t>. 2020 XXXV Conference on Design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Circuits</a:t>
            </a:r>
            <a:r>
              <a:rPr lang="de-DE" sz="1400" b="0" i="0" u="none" strike="noStrike">
                <a:solidFill>
                  <a:srgbClr val="000000"/>
                </a:solidFill>
                <a:effectLst/>
                <a:latin typeface="Montserrat" panose="00000500000000000000" pitchFamily="2" charset="0"/>
              </a:rPr>
              <a:t> and Integrated Systems (DCIS), 1–6.</a:t>
            </a:r>
            <a:r>
              <a:rPr lang="de-DE" sz="1400" b="0" i="0" u="none" strike="noStrike">
                <a:solidFill>
                  <a:srgbClr val="000000"/>
                </a:solidFill>
                <a:effectLst/>
                <a:latin typeface="Montserrat" panose="00000500000000000000" pitchFamily="2" charset="0"/>
                <a:hlinkClick r:id="rId11"/>
              </a:rPr>
              <a:t> </a:t>
            </a:r>
            <a:r>
              <a:rPr lang="de-DE" sz="1400" b="0" i="0" u="sng" strike="noStrike">
                <a:solidFill>
                  <a:srgbClr val="1155CC"/>
                </a:solidFill>
                <a:effectLst/>
                <a:latin typeface="Montserrat" panose="00000500000000000000" pitchFamily="2" charset="0"/>
                <a:hlinkClick r:id="rId11"/>
              </a:rPr>
              <a:t>https://doi.org/10.1109/DCIS51330.2020.9268619</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Maier-Sohn, K. (2018): </a:t>
            </a:r>
            <a:r>
              <a:rPr lang="de-DE" sz="1400" b="0" i="1" u="none" strike="noStrike" err="1">
                <a:solidFill>
                  <a:srgbClr val="000000"/>
                </a:solidFill>
                <a:effectLst/>
                <a:latin typeface="Montserrat" panose="00000500000000000000" pitchFamily="2" charset="0"/>
              </a:rPr>
              <a:t>Vertical</a:t>
            </a:r>
            <a:r>
              <a:rPr lang="de-DE" sz="1400" b="0" i="1" u="none" strike="noStrike">
                <a:solidFill>
                  <a:srgbClr val="000000"/>
                </a:solidFill>
                <a:effectLst/>
                <a:latin typeface="Montserrat" panose="00000500000000000000" pitchFamily="2" charset="0"/>
              </a:rPr>
              <a:t> Farming</a:t>
            </a:r>
            <a:r>
              <a:rPr lang="de-DE" sz="1400" b="0" i="0" u="none" strike="noStrike">
                <a:solidFill>
                  <a:srgbClr val="000000"/>
                </a:solidFill>
                <a:effectLst/>
                <a:latin typeface="Montserrat" panose="00000500000000000000" pitchFamily="2" charset="0"/>
              </a:rPr>
              <a:t>. Web, 18.07.2023. </a:t>
            </a:r>
            <a:r>
              <a:rPr lang="de-DE" sz="1400" b="0" i="0" u="sng" strike="noStrike">
                <a:solidFill>
                  <a:srgbClr val="1155CC"/>
                </a:solidFill>
                <a:effectLst/>
                <a:latin typeface="Montserrat" panose="00000500000000000000" pitchFamily="2" charset="0"/>
                <a:hlinkClick r:id="rId12"/>
              </a:rPr>
              <a:t>www.wir-ernten-was-wir-saeen.de/vertical-farming</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Müller-Rommel, F. (2001). </a:t>
            </a:r>
            <a:r>
              <a:rPr lang="de-DE" sz="1400" b="0" i="1" u="none" strike="noStrike">
                <a:solidFill>
                  <a:srgbClr val="000000"/>
                </a:solidFill>
                <a:effectLst/>
                <a:latin typeface="Montserrat" panose="00000500000000000000" pitchFamily="2" charset="0"/>
              </a:rPr>
              <a:t>Einführung in die Sozialwissenschaftliche Umweltforschung</a:t>
            </a:r>
            <a:r>
              <a:rPr lang="de-DE" sz="1400" b="0" i="0" u="none" strike="noStrike">
                <a:solidFill>
                  <a:srgbClr val="000000"/>
                </a:solidFill>
                <a:effectLst/>
                <a:latin typeface="Montserrat" panose="00000500000000000000" pitchFamily="2" charset="0"/>
              </a:rPr>
              <a:t>. In F. Müller-Rommel (Hrsg.), Sozialwissenschaften (S. 1–20). Springer.</a:t>
            </a:r>
            <a:r>
              <a:rPr lang="de-DE" sz="1400" b="0" i="0" u="none" strike="noStrike">
                <a:solidFill>
                  <a:srgbClr val="000000"/>
                </a:solidFill>
                <a:effectLst/>
                <a:latin typeface="Montserrat" panose="00000500000000000000" pitchFamily="2" charset="0"/>
                <a:hlinkClick r:id="rId13"/>
              </a:rPr>
              <a:t> </a:t>
            </a:r>
            <a:r>
              <a:rPr lang="de-DE" sz="1400" b="0" i="0" u="sng" strike="noStrike">
                <a:solidFill>
                  <a:srgbClr val="1155CC"/>
                </a:solidFill>
                <a:effectLst/>
                <a:latin typeface="Montserrat" panose="00000500000000000000" pitchFamily="2" charset="0"/>
                <a:hlinkClick r:id="rId13"/>
              </a:rPr>
              <a:t>https://doi.org/10.1007/978-3-642-56772-8_1</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Netzwerk Solidarische Landwirtschaft (2023):</a:t>
            </a:r>
            <a:r>
              <a:rPr lang="de-DE" sz="1400" b="0" i="1" u="none" strike="noStrike">
                <a:solidFill>
                  <a:srgbClr val="000000"/>
                </a:solidFill>
                <a:effectLst/>
                <a:latin typeface="Montserrat" panose="00000500000000000000" pitchFamily="2" charset="0"/>
              </a:rPr>
              <a:t> Was ist solidarische Landwirtschaft?</a:t>
            </a:r>
            <a:r>
              <a:rPr lang="de-DE" sz="1400" b="0" i="0" u="none" strike="noStrike">
                <a:solidFill>
                  <a:srgbClr val="000000"/>
                </a:solidFill>
                <a:effectLst/>
                <a:latin typeface="Montserrat" panose="00000500000000000000" pitchFamily="2" charset="0"/>
              </a:rPr>
              <a:t> Web, 19.07.2023. </a:t>
            </a:r>
            <a:r>
              <a:rPr lang="de-DE" sz="1400" b="0" i="0" u="sng" strike="noStrike">
                <a:solidFill>
                  <a:srgbClr val="1155CC"/>
                </a:solidFill>
                <a:effectLst/>
                <a:latin typeface="Montserrat" panose="00000500000000000000" pitchFamily="2" charset="0"/>
                <a:hlinkClick r:id="rId14"/>
              </a:rPr>
              <a:t>https://www.solidarische-landwirtschaft.org/das-konzept/was-ist-solawi</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p:txBody>
      </p:sp>
      <p:sp>
        <p:nvSpPr>
          <p:cNvPr id="6" name="Freeform 6"/>
          <p:cNvSpPr/>
          <p:nvPr/>
        </p:nvSpPr>
        <p:spPr>
          <a:xfrm>
            <a:off x="15654515" y="677121"/>
            <a:ext cx="1604785" cy="1705821"/>
          </a:xfrm>
          <a:custGeom>
            <a:avLst/>
            <a:gdLst/>
            <a:ahLst/>
            <a:cxnLst/>
            <a:rect l="l" t="t" r="r" b="b"/>
            <a:pathLst>
              <a:path w="1604785" h="1705821">
                <a:moveTo>
                  <a:pt x="0" y="0"/>
                </a:moveTo>
                <a:lnTo>
                  <a:pt x="1604785" y="0"/>
                </a:lnTo>
                <a:lnTo>
                  <a:pt x="1604785" y="1705821"/>
                </a:lnTo>
                <a:lnTo>
                  <a:pt x="0" y="170582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Tree>
    <p:extLst>
      <p:ext uri="{BB962C8B-B14F-4D97-AF65-F5344CB8AC3E}">
        <p14:creationId xmlns:p14="http://schemas.microsoft.com/office/powerpoint/2010/main" val="2876078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2333">
            <a:off x="11351456" y="5665408"/>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TextBox 4"/>
          <p:cNvSpPr txBox="1"/>
          <p:nvPr/>
        </p:nvSpPr>
        <p:spPr>
          <a:xfrm>
            <a:off x="5355855" y="180129"/>
            <a:ext cx="7576290" cy="1525692"/>
          </a:xfrm>
          <a:prstGeom prst="rect">
            <a:avLst/>
          </a:prstGeom>
        </p:spPr>
        <p:txBody>
          <a:bodyPr lIns="0" tIns="0" rIns="0" bIns="0" rtlCol="0" anchor="t">
            <a:spAutoFit/>
          </a:bodyPr>
          <a:lstStyle/>
          <a:p>
            <a:pPr algn="ctr">
              <a:lnSpc>
                <a:spcPts val="12506"/>
              </a:lnSpc>
            </a:pPr>
            <a:r>
              <a:rPr lang="en-US" sz="8933">
                <a:solidFill>
                  <a:srgbClr val="222222"/>
                </a:solidFill>
                <a:latin typeface="Garamond"/>
              </a:rPr>
              <a:t>Quellen</a:t>
            </a:r>
          </a:p>
        </p:txBody>
      </p:sp>
      <p:sp>
        <p:nvSpPr>
          <p:cNvPr id="5" name="TextBox 5"/>
          <p:cNvSpPr txBox="1"/>
          <p:nvPr/>
        </p:nvSpPr>
        <p:spPr>
          <a:xfrm>
            <a:off x="2286000" y="2715664"/>
            <a:ext cx="12344400" cy="6586418"/>
          </a:xfrm>
          <a:prstGeom prst="rect">
            <a:avLst/>
          </a:prstGeom>
        </p:spPr>
        <p:txBody>
          <a:bodyPr wrap="square" lIns="0" tIns="0" rIns="0" bIns="0" rtlCol="0" anchor="t">
            <a:spAutoFit/>
          </a:bodyPr>
          <a:lstStyle/>
          <a:p>
            <a:pPr rtl="0">
              <a:spcBef>
                <a:spcPts val="0"/>
              </a:spcBef>
              <a:spcAft>
                <a:spcPts val="1200"/>
              </a:spcAft>
            </a:pPr>
            <a:r>
              <a:rPr lang="de-DE" sz="1400" b="0" i="0" u="none" strike="noStrike" err="1">
                <a:solidFill>
                  <a:srgbClr val="000000"/>
                </a:solidFill>
                <a:effectLst/>
                <a:latin typeface="Montserrat" panose="00000500000000000000" pitchFamily="2" charset="0"/>
              </a:rPr>
              <a:t>Nyéléni</a:t>
            </a:r>
            <a:r>
              <a:rPr lang="de-DE" sz="1400" b="0" i="0" u="none" strike="noStrike">
                <a:solidFill>
                  <a:srgbClr val="000000"/>
                </a:solidFill>
                <a:effectLst/>
                <a:latin typeface="Montserrat" panose="00000500000000000000" pitchFamily="2" charset="0"/>
              </a:rPr>
              <a:t>. (2007a). </a:t>
            </a:r>
            <a:r>
              <a:rPr lang="de-DE" sz="1400" b="0" i="1" u="none" strike="noStrike">
                <a:solidFill>
                  <a:srgbClr val="000000"/>
                </a:solidFill>
                <a:effectLst/>
                <a:latin typeface="Montserrat" panose="00000500000000000000" pitchFamily="2" charset="0"/>
              </a:rPr>
              <a:t>Declaration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Nyéléni</a:t>
            </a:r>
            <a:r>
              <a:rPr lang="de-DE" sz="1400" b="0" i="0"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hlinkClick r:id="rId6"/>
              </a:rPr>
              <a:t> </a:t>
            </a:r>
            <a:r>
              <a:rPr lang="de-DE" sz="1400" b="0" i="0" u="sng" strike="noStrike">
                <a:solidFill>
                  <a:srgbClr val="1155CC"/>
                </a:solidFill>
                <a:effectLst/>
                <a:latin typeface="Montserrat" panose="00000500000000000000" pitchFamily="2" charset="0"/>
                <a:hlinkClick r:id="rId6"/>
              </a:rPr>
              <a:t>https://nyeleni.org/IMG/pdf/DeclNyeleni-en.pdf</a:t>
            </a:r>
            <a:endParaRPr lang="de-DE" sz="1400">
              <a:effectLst/>
              <a:latin typeface="Montserrat" panose="00000500000000000000" pitchFamily="2" charset="0"/>
            </a:endParaRPr>
          </a:p>
          <a:p>
            <a:pPr rtl="0">
              <a:spcBef>
                <a:spcPts val="1200"/>
              </a:spcBef>
              <a:spcAft>
                <a:spcPts val="1200"/>
              </a:spcAft>
            </a:pPr>
            <a:r>
              <a:rPr lang="de-DE" sz="1400" b="0" i="0" u="none" strike="noStrike" err="1">
                <a:solidFill>
                  <a:srgbClr val="000000"/>
                </a:solidFill>
                <a:effectLst/>
                <a:latin typeface="Montserrat" panose="00000500000000000000" pitchFamily="2" charset="0"/>
              </a:rPr>
              <a:t>Nyéléni</a:t>
            </a:r>
            <a:r>
              <a:rPr lang="de-DE" sz="1400" b="0" i="0" u="none" strike="noStrike">
                <a:solidFill>
                  <a:srgbClr val="000000"/>
                </a:solidFill>
                <a:effectLst/>
                <a:latin typeface="Montserrat" panose="00000500000000000000" pitchFamily="2" charset="0"/>
              </a:rPr>
              <a:t>. (2007b).</a:t>
            </a:r>
            <a:r>
              <a:rPr lang="de-DE" sz="1400" b="0" i="1" u="none" strike="noStrike">
                <a:solidFill>
                  <a:srgbClr val="000000"/>
                </a:solidFill>
                <a:effectLst/>
                <a:latin typeface="Montserrat" panose="00000500000000000000" pitchFamily="2" charset="0"/>
              </a:rPr>
              <a:t> Forum </a:t>
            </a:r>
            <a:r>
              <a:rPr lang="de-DE" sz="1400" b="0" i="1" u="none" strike="noStrike" err="1">
                <a:solidFill>
                  <a:srgbClr val="000000"/>
                </a:solidFill>
                <a:effectLst/>
                <a:latin typeface="Montserrat" panose="00000500000000000000" pitchFamily="2" charset="0"/>
              </a:rPr>
              <a:t>for</a:t>
            </a:r>
            <a:r>
              <a:rPr lang="de-DE" sz="1400" b="0" i="1" u="none" strike="noStrike">
                <a:solidFill>
                  <a:srgbClr val="000000"/>
                </a:solidFill>
                <a:effectLst/>
                <a:latin typeface="Montserrat" panose="00000500000000000000" pitchFamily="2" charset="0"/>
              </a:rPr>
              <a:t> Food </a:t>
            </a:r>
            <a:r>
              <a:rPr lang="de-DE" sz="1400" b="0" i="1" u="none" strike="noStrike" err="1">
                <a:solidFill>
                  <a:srgbClr val="000000"/>
                </a:solidFill>
                <a:effectLst/>
                <a:latin typeface="Montserrat" panose="00000500000000000000" pitchFamily="2" charset="0"/>
              </a:rPr>
              <a:t>Sovereignty</a:t>
            </a:r>
            <a:r>
              <a:rPr lang="de-DE" sz="1400" b="0" i="0"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hlinkClick r:id="rId7"/>
              </a:rPr>
              <a:t> </a:t>
            </a:r>
            <a:r>
              <a:rPr lang="de-DE" sz="1400" b="0" i="0" u="sng" strike="noStrike">
                <a:solidFill>
                  <a:srgbClr val="1155CC"/>
                </a:solidFill>
                <a:effectLst/>
                <a:latin typeface="Montserrat" panose="00000500000000000000" pitchFamily="2" charset="0"/>
                <a:hlinkClick r:id="rId7"/>
              </a:rPr>
              <a:t>https://nyeleni.org/DOWNLOADS/Nyelni_EN.pdf</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Open Source Initiative. (2006, Juli 7). </a:t>
            </a:r>
            <a:r>
              <a:rPr lang="de-DE" sz="1400" b="0" i="1" u="none" strike="noStrike">
                <a:solidFill>
                  <a:srgbClr val="000000"/>
                </a:solidFill>
                <a:effectLst/>
                <a:latin typeface="Montserrat" panose="00000500000000000000" pitchFamily="2" charset="0"/>
              </a:rPr>
              <a:t>The Open Source Definition</a:t>
            </a:r>
            <a:r>
              <a:rPr lang="de-DE" sz="1400" b="0" i="0" u="none" strike="noStrike">
                <a:solidFill>
                  <a:srgbClr val="000000"/>
                </a:solidFill>
                <a:effectLst/>
                <a:latin typeface="Montserrat" panose="00000500000000000000" pitchFamily="2" charset="0"/>
              </a:rPr>
              <a:t>. Open Source Initiative. Abgerufen 2. Mai 2023, von</a:t>
            </a:r>
            <a:r>
              <a:rPr lang="de-DE" sz="1400" b="0" i="0" u="none" strike="noStrike">
                <a:solidFill>
                  <a:srgbClr val="000000"/>
                </a:solidFill>
                <a:effectLst/>
                <a:latin typeface="Montserrat" panose="00000500000000000000" pitchFamily="2" charset="0"/>
                <a:hlinkClick r:id="rId8"/>
              </a:rPr>
              <a:t> </a:t>
            </a:r>
            <a:r>
              <a:rPr lang="de-DE" sz="1400" b="0" i="0" u="sng" strike="noStrike">
                <a:solidFill>
                  <a:srgbClr val="1155CC"/>
                </a:solidFill>
                <a:effectLst/>
                <a:latin typeface="Montserrat" panose="00000500000000000000" pitchFamily="2" charset="0"/>
                <a:hlinkClick r:id="rId8"/>
              </a:rPr>
              <a:t>https://opensource.org/osd/</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Open Source Hardware </a:t>
            </a:r>
            <a:r>
              <a:rPr lang="de-DE" sz="1400" b="0" i="0" u="none" strike="noStrike" err="1">
                <a:solidFill>
                  <a:srgbClr val="000000"/>
                </a:solidFill>
                <a:effectLst/>
                <a:latin typeface="Montserrat" panose="00000500000000000000" pitchFamily="2" charset="0"/>
              </a:rPr>
              <a:t>Association</a:t>
            </a:r>
            <a:r>
              <a:rPr lang="de-DE" sz="1400" b="0" i="0" u="none" strike="noStrike">
                <a:solidFill>
                  <a:srgbClr val="000000"/>
                </a:solidFill>
                <a:effectLst/>
                <a:latin typeface="Montserrat" panose="00000500000000000000" pitchFamily="2" charset="0"/>
              </a:rPr>
              <a:t>. (2017, August 22). </a:t>
            </a:r>
            <a:r>
              <a:rPr lang="de-DE" sz="1400" b="0" i="1" u="none" strike="noStrike">
                <a:solidFill>
                  <a:srgbClr val="000000"/>
                </a:solidFill>
                <a:effectLst/>
                <a:latin typeface="Montserrat" panose="00000500000000000000" pitchFamily="2" charset="0"/>
              </a:rPr>
              <a:t>Best Practices der Open-Source-Hardware 1.0. </a:t>
            </a:r>
            <a:r>
              <a:rPr lang="de-DE" sz="1400" b="0" i="0" u="none" strike="noStrike">
                <a:solidFill>
                  <a:srgbClr val="000000"/>
                </a:solidFill>
                <a:effectLst/>
                <a:latin typeface="Montserrat" panose="00000500000000000000" pitchFamily="2" charset="0"/>
              </a:rPr>
              <a:t>Open Source Hardware </a:t>
            </a:r>
            <a:r>
              <a:rPr lang="de-DE" sz="1400" b="0" i="0" u="none" strike="noStrike" err="1">
                <a:solidFill>
                  <a:srgbClr val="000000"/>
                </a:solidFill>
                <a:effectLst/>
                <a:latin typeface="Montserrat" panose="00000500000000000000" pitchFamily="2" charset="0"/>
              </a:rPr>
              <a:t>Association</a:t>
            </a:r>
            <a:r>
              <a:rPr lang="de-DE" sz="1400" b="0" i="0" u="none" strike="noStrike">
                <a:solidFill>
                  <a:srgbClr val="000000"/>
                </a:solidFill>
                <a:effectLst/>
                <a:latin typeface="Montserrat" panose="00000500000000000000" pitchFamily="2" charset="0"/>
              </a:rPr>
              <a:t>. Abgerufen 2. Mai 2023, von</a:t>
            </a:r>
            <a:r>
              <a:rPr lang="de-DE" sz="1400" b="0" i="0" u="none" strike="noStrike">
                <a:solidFill>
                  <a:srgbClr val="000000"/>
                </a:solidFill>
                <a:effectLst/>
                <a:latin typeface="Montserrat" panose="00000500000000000000" pitchFamily="2" charset="0"/>
                <a:hlinkClick r:id="rId9"/>
              </a:rPr>
              <a:t> </a:t>
            </a:r>
            <a:r>
              <a:rPr lang="de-DE" sz="1400" b="0" i="0" u="sng" strike="noStrike">
                <a:solidFill>
                  <a:srgbClr val="1155CC"/>
                </a:solidFill>
                <a:effectLst/>
                <a:latin typeface="Montserrat" panose="00000500000000000000" pitchFamily="2" charset="0"/>
                <a:hlinkClick r:id="rId9"/>
              </a:rPr>
              <a:t>https://www.oshwa.org/sharing-best-practices/best-practices-der-open-source-hardware-1-0/</a:t>
            </a:r>
            <a:endParaRPr lang="de-DE" sz="1400">
              <a:effectLst/>
              <a:latin typeface="Montserrat" panose="00000500000000000000" pitchFamily="2" charset="0"/>
            </a:endParaRPr>
          </a:p>
          <a:p>
            <a:pPr rtl="0">
              <a:spcBef>
                <a:spcPts val="1200"/>
              </a:spcBef>
              <a:spcAft>
                <a:spcPts val="1200"/>
              </a:spcAft>
            </a:pPr>
            <a:r>
              <a:rPr lang="de-DE" sz="1400" b="0" i="0" u="none" strike="noStrike">
                <a:solidFill>
                  <a:srgbClr val="000000"/>
                </a:solidFill>
                <a:effectLst/>
                <a:latin typeface="Montserrat" panose="00000500000000000000" pitchFamily="2" charset="0"/>
              </a:rPr>
              <a:t>Open Source Hardware </a:t>
            </a:r>
            <a:r>
              <a:rPr lang="de-DE" sz="1400" b="0" i="0" u="none" strike="noStrike" err="1">
                <a:solidFill>
                  <a:srgbClr val="000000"/>
                </a:solidFill>
                <a:effectLst/>
                <a:latin typeface="Montserrat" panose="00000500000000000000" pitchFamily="2" charset="0"/>
              </a:rPr>
              <a:t>Association</a:t>
            </a:r>
            <a:r>
              <a:rPr lang="de-DE" sz="1400" b="0" i="0" u="none" strike="noStrike">
                <a:solidFill>
                  <a:srgbClr val="000000"/>
                </a:solidFill>
                <a:effectLst/>
                <a:latin typeface="Montserrat" panose="00000500000000000000" pitchFamily="2" charset="0"/>
              </a:rPr>
              <a:t>. (2014, Oktober 15). </a:t>
            </a:r>
            <a:r>
              <a:rPr lang="de-DE" sz="1400" b="0" i="1" u="none" strike="noStrike">
                <a:solidFill>
                  <a:srgbClr val="000000"/>
                </a:solidFill>
                <a:effectLst/>
                <a:latin typeface="Montserrat" panose="00000500000000000000" pitchFamily="2" charset="0"/>
              </a:rPr>
              <a:t>German</a:t>
            </a:r>
            <a:r>
              <a:rPr lang="de-DE" sz="1400" b="0" i="0" u="none" strike="noStrike">
                <a:solidFill>
                  <a:srgbClr val="000000"/>
                </a:solidFill>
                <a:effectLst/>
                <a:latin typeface="Montserrat" panose="00000500000000000000" pitchFamily="2" charset="0"/>
              </a:rPr>
              <a:t>. Open Source Hardware </a:t>
            </a:r>
            <a:r>
              <a:rPr lang="de-DE" sz="1400" b="0" i="0" u="none" strike="noStrike" err="1">
                <a:solidFill>
                  <a:srgbClr val="000000"/>
                </a:solidFill>
                <a:effectLst/>
                <a:latin typeface="Montserrat" panose="00000500000000000000" pitchFamily="2" charset="0"/>
              </a:rPr>
              <a:t>Association</a:t>
            </a:r>
            <a:r>
              <a:rPr lang="de-DE" sz="1400" b="0" i="0" u="none" strike="noStrike">
                <a:solidFill>
                  <a:srgbClr val="000000"/>
                </a:solidFill>
                <a:effectLst/>
                <a:latin typeface="Montserrat" panose="00000500000000000000" pitchFamily="2" charset="0"/>
              </a:rPr>
              <a:t>. Abgerufen 2. Mai 2023, von</a:t>
            </a:r>
            <a:r>
              <a:rPr lang="de-DE" sz="1400" b="0" i="0" u="none" strike="noStrike">
                <a:solidFill>
                  <a:srgbClr val="000000"/>
                </a:solidFill>
                <a:effectLst/>
                <a:latin typeface="Montserrat" panose="00000500000000000000" pitchFamily="2" charset="0"/>
                <a:hlinkClick r:id="rId10"/>
              </a:rPr>
              <a:t> </a:t>
            </a:r>
            <a:r>
              <a:rPr lang="de-DE" sz="1400" b="0" i="0" u="sng" strike="noStrike">
                <a:solidFill>
                  <a:srgbClr val="1155CC"/>
                </a:solidFill>
                <a:effectLst/>
                <a:latin typeface="Montserrat" panose="00000500000000000000" pitchFamily="2" charset="0"/>
                <a:hlinkClick r:id="rId10"/>
              </a:rPr>
              <a:t>https://www.oshwa.org/definition/german/</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Perens</a:t>
            </a:r>
            <a:r>
              <a:rPr lang="de-DE" sz="1400" b="0" i="0" u="none" strike="noStrike">
                <a:solidFill>
                  <a:srgbClr val="000000"/>
                </a:solidFill>
                <a:effectLst/>
                <a:latin typeface="Montserrat" panose="00000500000000000000" pitchFamily="2" charset="0"/>
              </a:rPr>
              <a:t>, B. (1999).</a:t>
            </a:r>
            <a:r>
              <a:rPr lang="de-DE" sz="1400" b="0" i="1" u="none" strike="noStrike">
                <a:solidFill>
                  <a:srgbClr val="000000"/>
                </a:solidFill>
                <a:effectLst/>
                <a:latin typeface="Montserrat" panose="00000500000000000000" pitchFamily="2" charset="0"/>
              </a:rPr>
              <a:t> The Open Source Definition.</a:t>
            </a:r>
            <a:r>
              <a:rPr lang="de-DE" sz="1400" b="0" i="0" u="none" strike="noStrike">
                <a:solidFill>
                  <a:srgbClr val="000000"/>
                </a:solidFill>
                <a:effectLst/>
                <a:latin typeface="Montserrat" panose="00000500000000000000" pitchFamily="2" charset="0"/>
              </a:rPr>
              <a:t> In: </a:t>
            </a:r>
            <a:r>
              <a:rPr lang="de-DE" sz="1400" b="0" i="0" u="none" strike="noStrike" err="1">
                <a:solidFill>
                  <a:srgbClr val="000000"/>
                </a:solidFill>
                <a:effectLst/>
                <a:latin typeface="Montserrat" panose="00000500000000000000" pitchFamily="2" charset="0"/>
              </a:rPr>
              <a:t>DiBona</a:t>
            </a:r>
            <a:r>
              <a:rPr lang="de-DE" sz="1400" b="0" i="0" u="none" strike="noStrike">
                <a:solidFill>
                  <a:srgbClr val="000000"/>
                </a:solidFill>
                <a:effectLst/>
                <a:latin typeface="Montserrat" panose="00000500000000000000" pitchFamily="2" charset="0"/>
              </a:rPr>
              <a:t>, C., </a:t>
            </a:r>
            <a:r>
              <a:rPr lang="de-DE" sz="1400" b="0" i="0" u="none" strike="noStrike" err="1">
                <a:solidFill>
                  <a:srgbClr val="000000"/>
                </a:solidFill>
                <a:effectLst/>
                <a:latin typeface="Montserrat" panose="00000500000000000000" pitchFamily="2" charset="0"/>
              </a:rPr>
              <a:t>Ockman</a:t>
            </a:r>
            <a:r>
              <a:rPr lang="de-DE" sz="1400" b="0" i="0" u="none" strike="noStrike">
                <a:solidFill>
                  <a:srgbClr val="000000"/>
                </a:solidFill>
                <a:effectLst/>
                <a:latin typeface="Montserrat" panose="00000500000000000000" pitchFamily="2" charset="0"/>
              </a:rPr>
              <a:t>, S., &amp; Stone, M. (Hrsg.). (1999). Open </a:t>
            </a:r>
            <a:r>
              <a:rPr lang="de-DE" sz="1400" b="0" i="0" u="none" strike="noStrike" err="1">
                <a:solidFill>
                  <a:srgbClr val="000000"/>
                </a:solidFill>
                <a:effectLst/>
                <a:latin typeface="Montserrat" panose="00000500000000000000" pitchFamily="2" charset="0"/>
              </a:rPr>
              <a:t>sources</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voices</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from</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the</a:t>
            </a:r>
            <a:r>
              <a:rPr lang="de-DE" sz="1400" b="0" i="0" u="none" strike="noStrike">
                <a:solidFill>
                  <a:srgbClr val="000000"/>
                </a:solidFill>
                <a:effectLst/>
                <a:latin typeface="Montserrat" panose="00000500000000000000" pitchFamily="2" charset="0"/>
              </a:rPr>
              <a:t> open source </a:t>
            </a:r>
            <a:r>
              <a:rPr lang="de-DE" sz="1400" b="0" i="0" u="none" strike="noStrike" err="1">
                <a:solidFill>
                  <a:srgbClr val="000000"/>
                </a:solidFill>
                <a:effectLst/>
                <a:latin typeface="Montserrat" panose="00000500000000000000" pitchFamily="2" charset="0"/>
              </a:rPr>
              <a:t>revolution</a:t>
            </a:r>
            <a:r>
              <a:rPr lang="de-DE" sz="1400" b="0" i="0" u="none" strike="noStrike">
                <a:solidFill>
                  <a:srgbClr val="000000"/>
                </a:solidFill>
                <a:effectLst/>
                <a:latin typeface="Montserrat" panose="00000500000000000000" pitchFamily="2" charset="0"/>
              </a:rPr>
              <a:t> (1st </a:t>
            </a:r>
            <a:r>
              <a:rPr lang="de-DE" sz="1400" b="0" i="0" u="none" strike="noStrike" err="1">
                <a:solidFill>
                  <a:srgbClr val="000000"/>
                </a:solidFill>
                <a:effectLst/>
                <a:latin typeface="Montserrat" panose="00000500000000000000" pitchFamily="2" charset="0"/>
              </a:rPr>
              <a:t>ed</a:t>
            </a:r>
            <a:r>
              <a:rPr lang="de-DE" sz="1400" b="0" i="0" u="none" strike="noStrike">
                <a:solidFill>
                  <a:srgbClr val="000000"/>
                </a:solidFill>
                <a:effectLst/>
                <a:latin typeface="Montserrat" panose="00000500000000000000" pitchFamily="2" charset="0"/>
              </a:rPr>
              <a:t>). O’Reilly.</a:t>
            </a:r>
            <a:r>
              <a:rPr lang="de-DE" sz="1400" b="0" i="0" u="none" strike="noStrike">
                <a:solidFill>
                  <a:srgbClr val="000000"/>
                </a:solidFill>
                <a:effectLst/>
                <a:latin typeface="Montserrat" panose="00000500000000000000" pitchFamily="2" charset="0"/>
                <a:hlinkClick r:id="rId11"/>
              </a:rPr>
              <a:t> </a:t>
            </a:r>
            <a:r>
              <a:rPr lang="de-DE" sz="1400" b="0" i="0" u="sng" strike="noStrike">
                <a:solidFill>
                  <a:srgbClr val="1155CC"/>
                </a:solidFill>
                <a:effectLst/>
                <a:latin typeface="Montserrat" panose="00000500000000000000" pitchFamily="2" charset="0"/>
                <a:hlinkClick r:id="rId11"/>
              </a:rPr>
              <a:t>https://www.oreilly.com/openbook/opensources/book/perens.html</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Pretty, J., Hine, R. E., Morison, J. I. L., Noble, A. D., </a:t>
            </a:r>
            <a:r>
              <a:rPr lang="de-DE" sz="1400" b="0" i="0" u="none" strike="noStrike" err="1">
                <a:solidFill>
                  <a:srgbClr val="000000"/>
                </a:solidFill>
                <a:effectLst/>
                <a:latin typeface="Montserrat" panose="00000500000000000000" pitchFamily="2" charset="0"/>
              </a:rPr>
              <a:t>Bossio</a:t>
            </a:r>
            <a:r>
              <a:rPr lang="de-DE" sz="1400" b="0" i="0" u="none" strike="noStrike">
                <a:solidFill>
                  <a:srgbClr val="000000"/>
                </a:solidFill>
                <a:effectLst/>
                <a:latin typeface="Montserrat" panose="00000500000000000000" pitchFamily="2" charset="0"/>
              </a:rPr>
              <a:t>, D., Dixon, J., &amp; De Vries, F. W. T. P. (2007). </a:t>
            </a:r>
            <a:r>
              <a:rPr lang="de-DE" sz="1400" b="0" i="1" u="none" strike="noStrike">
                <a:solidFill>
                  <a:srgbClr val="000000"/>
                </a:solidFill>
                <a:effectLst/>
                <a:latin typeface="Montserrat" panose="00000500000000000000" pitchFamily="2" charset="0"/>
              </a:rPr>
              <a:t>Response </a:t>
            </a:r>
            <a:r>
              <a:rPr lang="de-DE" sz="1400" b="0" i="1" u="none" strike="noStrike" err="1">
                <a:solidFill>
                  <a:srgbClr val="000000"/>
                </a:solidFill>
                <a:effectLst/>
                <a:latin typeface="Montserrat" panose="00000500000000000000" pitchFamily="2" charset="0"/>
              </a:rPr>
              <a:t>to</a:t>
            </a:r>
            <a:r>
              <a:rPr lang="de-DE" sz="1400" b="0" i="1" u="none" strike="noStrike">
                <a:solidFill>
                  <a:srgbClr val="000000"/>
                </a:solidFill>
                <a:effectLst/>
                <a:latin typeface="Montserrat" panose="00000500000000000000" pitchFamily="2" charset="0"/>
              </a:rPr>
              <a:t> Comment on “</a:t>
            </a:r>
            <a:r>
              <a:rPr lang="de-DE" sz="1400" b="0" i="1" u="none" strike="noStrike" err="1">
                <a:solidFill>
                  <a:srgbClr val="000000"/>
                </a:solidFill>
                <a:effectLst/>
                <a:latin typeface="Montserrat" panose="00000500000000000000" pitchFamily="2" charset="0"/>
              </a:rPr>
              <a:t>Resource-Conserving</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Agriculture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Increases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Yields</a:t>
            </a:r>
            <a:r>
              <a:rPr lang="de-DE" sz="1400" b="0" i="1" u="none" strike="noStrike">
                <a:solidFill>
                  <a:srgbClr val="000000"/>
                </a:solidFill>
                <a:effectLst/>
                <a:latin typeface="Montserrat" panose="00000500000000000000" pitchFamily="2" charset="0"/>
              </a:rPr>
              <a:t> in </a:t>
            </a:r>
            <a:r>
              <a:rPr lang="de-DE" sz="1400" b="0" i="1" u="none" strike="noStrike" err="1">
                <a:solidFill>
                  <a:srgbClr val="000000"/>
                </a:solidFill>
                <a:effectLst/>
                <a:latin typeface="Montserrat" panose="00000500000000000000" pitchFamily="2" charset="0"/>
              </a:rPr>
              <a:t>Developing</a:t>
            </a:r>
            <a:r>
              <a:rPr lang="de-DE" sz="1400" b="0" i="1" u="none" strike="noStrike">
                <a:solidFill>
                  <a:srgbClr val="000000"/>
                </a:solidFill>
                <a:effectLst/>
                <a:latin typeface="Montserrat" panose="00000500000000000000" pitchFamily="2" charset="0"/>
              </a:rPr>
              <a:t> Countries”.</a:t>
            </a:r>
            <a:r>
              <a:rPr lang="de-DE" sz="1400" b="0" i="0" u="none" strike="noStrike">
                <a:solidFill>
                  <a:srgbClr val="000000"/>
                </a:solidFill>
                <a:effectLst/>
                <a:latin typeface="Montserrat" panose="00000500000000000000" pitchFamily="2" charset="0"/>
              </a:rPr>
              <a:t> Environmental Science &amp; Technology, 41(3), 1056–1057.</a:t>
            </a:r>
            <a:r>
              <a:rPr lang="de-DE" sz="1400" b="0" i="0" u="none" strike="noStrike">
                <a:solidFill>
                  <a:srgbClr val="000000"/>
                </a:solidFill>
                <a:effectLst/>
                <a:latin typeface="Montserrat" panose="00000500000000000000" pitchFamily="2" charset="0"/>
                <a:hlinkClick r:id="rId12"/>
              </a:rPr>
              <a:t> </a:t>
            </a:r>
            <a:r>
              <a:rPr lang="de-DE" sz="1400" b="0" i="0" u="sng" strike="noStrike">
                <a:solidFill>
                  <a:srgbClr val="1155CC"/>
                </a:solidFill>
                <a:effectLst/>
                <a:latin typeface="Montserrat" panose="00000500000000000000" pitchFamily="2" charset="0"/>
                <a:hlinkClick r:id="rId12"/>
              </a:rPr>
              <a:t>https://doi.org/10.1021/es062733a</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Pretty, J.N. et al. (2006): </a:t>
            </a:r>
            <a:r>
              <a:rPr lang="de-DE" sz="1400" b="0" i="1" u="none" strike="noStrike" err="1">
                <a:solidFill>
                  <a:srgbClr val="000000"/>
                </a:solidFill>
                <a:effectLst/>
                <a:latin typeface="Montserrat" panose="00000500000000000000" pitchFamily="2" charset="0"/>
              </a:rPr>
              <a:t>Resource-Conserving</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Agriculture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Increases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Yields</a:t>
            </a:r>
            <a:r>
              <a:rPr lang="de-DE" sz="1400" b="0" i="1" u="none" strike="noStrike">
                <a:solidFill>
                  <a:srgbClr val="000000"/>
                </a:solidFill>
                <a:effectLst/>
                <a:latin typeface="Montserrat" panose="00000500000000000000" pitchFamily="2" charset="0"/>
              </a:rPr>
              <a:t> in </a:t>
            </a:r>
            <a:r>
              <a:rPr lang="de-DE" sz="1400" b="0" i="1" u="none" strike="noStrike" err="1">
                <a:solidFill>
                  <a:srgbClr val="000000"/>
                </a:solidFill>
                <a:effectLst/>
                <a:latin typeface="Montserrat" panose="00000500000000000000" pitchFamily="2" charset="0"/>
              </a:rPr>
              <a:t>Developing</a:t>
            </a:r>
            <a:r>
              <a:rPr lang="de-DE" sz="1400" b="0" i="1" u="none" strike="noStrike">
                <a:solidFill>
                  <a:srgbClr val="000000"/>
                </a:solidFill>
                <a:effectLst/>
                <a:latin typeface="Montserrat" panose="00000500000000000000" pitchFamily="2" charset="0"/>
              </a:rPr>
              <a:t> Countries. </a:t>
            </a:r>
            <a:r>
              <a:rPr lang="de-DE" sz="1400" b="0" i="0" u="none" strike="noStrike">
                <a:solidFill>
                  <a:srgbClr val="000000"/>
                </a:solidFill>
                <a:effectLst/>
                <a:latin typeface="Montserrat" panose="00000500000000000000" pitchFamily="2" charset="0"/>
              </a:rPr>
              <a:t>Environ. </a:t>
            </a:r>
            <a:r>
              <a:rPr lang="de-DE" sz="1400" b="0" i="0" u="none" strike="noStrike" err="1">
                <a:solidFill>
                  <a:srgbClr val="000000"/>
                </a:solidFill>
                <a:effectLst/>
                <a:latin typeface="Montserrat" panose="00000500000000000000" pitchFamily="2" charset="0"/>
              </a:rPr>
              <a:t>Sci</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Technol</a:t>
            </a:r>
            <a:r>
              <a:rPr lang="de-DE" sz="1400" b="0" i="0" u="none" strike="noStrike">
                <a:solidFill>
                  <a:srgbClr val="000000"/>
                </a:solidFill>
                <a:effectLst/>
                <a:latin typeface="Montserrat" panose="00000500000000000000" pitchFamily="2" charset="0"/>
              </a:rPr>
              <a:t>. 2006, 40, 4, 1114-1119. </a:t>
            </a:r>
            <a:r>
              <a:rPr lang="de-DE" sz="1400" b="0" i="0" u="sng" strike="noStrike">
                <a:solidFill>
                  <a:srgbClr val="1155CC"/>
                </a:solidFill>
                <a:effectLst/>
                <a:latin typeface="Montserrat" panose="00000500000000000000" pitchFamily="2" charset="0"/>
                <a:hlinkClick r:id="rId13"/>
              </a:rPr>
              <a:t>https://doi.org/10.1021/es051670d</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Ritchie, H., </a:t>
            </a:r>
            <a:r>
              <a:rPr lang="de-DE" sz="1400" b="0" i="0" u="none" strike="noStrike" err="1">
                <a:solidFill>
                  <a:srgbClr val="000000"/>
                </a:solidFill>
                <a:effectLst/>
                <a:latin typeface="Montserrat" panose="00000500000000000000" pitchFamily="2" charset="0"/>
              </a:rPr>
              <a:t>Rosado</a:t>
            </a:r>
            <a:r>
              <a:rPr lang="de-DE" sz="1400" b="0" i="0" u="none" strike="noStrike">
                <a:solidFill>
                  <a:srgbClr val="000000"/>
                </a:solidFill>
                <a:effectLst/>
                <a:latin typeface="Montserrat" panose="00000500000000000000" pitchFamily="2" charset="0"/>
              </a:rPr>
              <a:t>, P., &amp; Roser, M. (2022).</a:t>
            </a:r>
            <a:r>
              <a:rPr lang="de-DE" sz="1400" b="0" i="1" u="none" strike="noStrike">
                <a:solidFill>
                  <a:srgbClr val="000000"/>
                </a:solidFill>
                <a:effectLst/>
                <a:latin typeface="Montserrat" panose="00000500000000000000" pitchFamily="2" charset="0"/>
              </a:rPr>
              <a:t> Environmental Impacts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Food </a:t>
            </a:r>
            <a:r>
              <a:rPr lang="de-DE" sz="1400" b="0" i="1" u="none" strike="noStrike" err="1">
                <a:solidFill>
                  <a:srgbClr val="000000"/>
                </a:solidFill>
                <a:effectLst/>
                <a:latin typeface="Montserrat" panose="00000500000000000000" pitchFamily="2" charset="0"/>
              </a:rPr>
              <a:t>Production</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Our</a:t>
            </a:r>
            <a:r>
              <a:rPr lang="de-DE" sz="1400" b="0" i="1" u="none" strike="noStrike">
                <a:solidFill>
                  <a:srgbClr val="000000"/>
                </a:solidFill>
                <a:effectLst/>
                <a:latin typeface="Montserrat" panose="00000500000000000000" pitchFamily="2" charset="0"/>
              </a:rPr>
              <a:t> World in Data</a:t>
            </a:r>
            <a:r>
              <a:rPr lang="de-DE" sz="1400" b="0" i="0" u="none" strike="noStrike">
                <a:solidFill>
                  <a:srgbClr val="000000"/>
                </a:solidFill>
                <a:effectLst/>
                <a:latin typeface="Montserrat" panose="00000500000000000000" pitchFamily="2" charset="0"/>
              </a:rPr>
              <a:t>. Abgerufen 14. April 2023, von</a:t>
            </a:r>
            <a:r>
              <a:rPr lang="de-DE" sz="1400" b="0" i="0" u="none" strike="noStrike">
                <a:solidFill>
                  <a:srgbClr val="000000"/>
                </a:solidFill>
                <a:effectLst/>
                <a:latin typeface="Montserrat" panose="00000500000000000000" pitchFamily="2" charset="0"/>
                <a:hlinkClick r:id="rId14"/>
              </a:rPr>
              <a:t> </a:t>
            </a:r>
            <a:r>
              <a:rPr lang="de-DE" sz="1400" b="0" i="0" u="sng" strike="noStrike">
                <a:solidFill>
                  <a:srgbClr val="1155CC"/>
                </a:solidFill>
                <a:effectLst/>
                <a:latin typeface="Montserrat" panose="00000500000000000000" pitchFamily="2" charset="0"/>
                <a:hlinkClick r:id="rId14"/>
              </a:rPr>
              <a:t>https://ourworldindata.org/environmental-impacts-of-food</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Soziale Landwirtschaft (2015): </a:t>
            </a:r>
            <a:r>
              <a:rPr lang="de-DE" sz="1400" b="0" i="1" u="none" strike="noStrike">
                <a:solidFill>
                  <a:srgbClr val="000000"/>
                </a:solidFill>
                <a:effectLst/>
                <a:latin typeface="Montserrat" panose="00000500000000000000" pitchFamily="2" charset="0"/>
              </a:rPr>
              <a:t>Soziale Landwirtschaft auf Biobetrieben.</a:t>
            </a:r>
            <a:r>
              <a:rPr lang="de-DE" sz="1400" b="0" i="0" u="none" strike="noStrike">
                <a:solidFill>
                  <a:srgbClr val="000000"/>
                </a:solidFill>
                <a:effectLst/>
                <a:latin typeface="Montserrat" panose="00000500000000000000" pitchFamily="2" charset="0"/>
              </a:rPr>
              <a:t> Web, 11.10.2019.</a:t>
            </a:r>
            <a:r>
              <a:rPr lang="de-DE" sz="1400" b="0" i="0" u="sng" strike="noStrike">
                <a:solidFill>
                  <a:srgbClr val="1155CC"/>
                </a:solidFill>
                <a:effectLst/>
                <a:latin typeface="Montserrat" panose="00000500000000000000" pitchFamily="2" charset="0"/>
                <a:hlinkClick r:id="rId15"/>
              </a:rPr>
              <a:t> https://www.oekolandbau.de/landwirtschaft/betrieb/oekonomie/diversifizierung/soziale-landwirtschaft/</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Specht, K., Siebert, R., Hartmann, I., Freisinger, U. B., </a:t>
            </a:r>
            <a:r>
              <a:rPr lang="de-DE" sz="1400" b="0" i="0" u="none" strike="noStrike" err="1">
                <a:solidFill>
                  <a:srgbClr val="000000"/>
                </a:solidFill>
                <a:effectLst/>
                <a:latin typeface="Montserrat" panose="00000500000000000000" pitchFamily="2" charset="0"/>
              </a:rPr>
              <a:t>Sawicka</a:t>
            </a:r>
            <a:r>
              <a:rPr lang="de-DE" sz="1400" b="0" i="0" u="none" strike="noStrike">
                <a:solidFill>
                  <a:srgbClr val="000000"/>
                </a:solidFill>
                <a:effectLst/>
                <a:latin typeface="Montserrat" panose="00000500000000000000" pitchFamily="2" charset="0"/>
              </a:rPr>
              <a:t>, M., Werner, A., </a:t>
            </a:r>
            <a:r>
              <a:rPr lang="de-DE" sz="1400" b="0" i="0" u="none" strike="noStrike" err="1">
                <a:solidFill>
                  <a:srgbClr val="000000"/>
                </a:solidFill>
                <a:effectLst/>
                <a:latin typeface="Montserrat" panose="00000500000000000000" pitchFamily="2" charset="0"/>
              </a:rPr>
              <a:t>Thomaier</a:t>
            </a:r>
            <a:r>
              <a:rPr lang="de-DE" sz="1400" b="0" i="0" u="none" strike="noStrike">
                <a:solidFill>
                  <a:srgbClr val="000000"/>
                </a:solidFill>
                <a:effectLst/>
                <a:latin typeface="Montserrat" panose="00000500000000000000" pitchFamily="2" charset="0"/>
              </a:rPr>
              <a:t>, S., Henckel, D., Walk, H., &amp; </a:t>
            </a:r>
            <a:r>
              <a:rPr lang="de-DE" sz="1400" b="0" i="0" u="none" strike="noStrike" err="1">
                <a:solidFill>
                  <a:srgbClr val="000000"/>
                </a:solidFill>
                <a:effectLst/>
                <a:latin typeface="Montserrat" panose="00000500000000000000" pitchFamily="2" charset="0"/>
              </a:rPr>
              <a:t>Dierich</a:t>
            </a:r>
            <a:r>
              <a:rPr lang="de-DE" sz="1400" b="0" i="0" u="none" strike="noStrike">
                <a:solidFill>
                  <a:srgbClr val="000000"/>
                </a:solidFill>
                <a:effectLst/>
                <a:latin typeface="Montserrat" panose="00000500000000000000" pitchFamily="2" charset="0"/>
              </a:rPr>
              <a:t>, A. (2014):</a:t>
            </a:r>
            <a:r>
              <a:rPr lang="de-DE" sz="1400" b="0" i="1" u="none" strike="noStrike">
                <a:solidFill>
                  <a:srgbClr val="000000"/>
                </a:solidFill>
                <a:effectLst/>
                <a:latin typeface="Montserrat" panose="00000500000000000000" pitchFamily="2" charset="0"/>
              </a:rPr>
              <a:t> Urban </a:t>
            </a:r>
            <a:r>
              <a:rPr lang="de-DE" sz="1400" b="0" i="1" u="none" strike="noStrike" err="1">
                <a:solidFill>
                  <a:srgbClr val="000000"/>
                </a:solidFill>
                <a:effectLst/>
                <a:latin typeface="Montserrat" panose="00000500000000000000" pitchFamily="2" charset="0"/>
              </a:rPr>
              <a:t>agriculture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the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future</a:t>
            </a:r>
            <a:r>
              <a:rPr lang="de-DE" sz="1400" b="0" i="1" u="none" strike="noStrike">
                <a:solidFill>
                  <a:srgbClr val="000000"/>
                </a:solidFill>
                <a:effectLst/>
                <a:latin typeface="Montserrat" panose="00000500000000000000" pitchFamily="2" charset="0"/>
              </a:rPr>
              <a:t>: an </a:t>
            </a:r>
            <a:r>
              <a:rPr lang="de-DE" sz="1400" b="0" i="1" u="none" strike="noStrike" err="1">
                <a:solidFill>
                  <a:srgbClr val="000000"/>
                </a:solidFill>
                <a:effectLst/>
                <a:latin typeface="Montserrat" panose="00000500000000000000" pitchFamily="2" charset="0"/>
              </a:rPr>
              <a:t>overview</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sustainability</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aspects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food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production</a:t>
            </a:r>
            <a:r>
              <a:rPr lang="de-DE" sz="1400" b="0" i="1" u="none" strike="noStrike">
                <a:solidFill>
                  <a:srgbClr val="000000"/>
                </a:solidFill>
                <a:effectLst/>
                <a:latin typeface="Montserrat" panose="00000500000000000000" pitchFamily="2" charset="0"/>
              </a:rPr>
              <a:t> in and on </a:t>
            </a:r>
            <a:r>
              <a:rPr lang="de-DE" sz="1400" b="0" i="1" u="none" strike="noStrike" err="1">
                <a:solidFill>
                  <a:srgbClr val="000000"/>
                </a:solidFill>
                <a:effectLst/>
                <a:latin typeface="Montserrat" panose="00000500000000000000" pitchFamily="2" charset="0"/>
              </a:rPr>
              <a:t>buildings</a:t>
            </a:r>
            <a:r>
              <a:rPr lang="de-DE" sz="1400" b="0" i="1" u="none" strike="noStrike">
                <a:solidFill>
                  <a:srgbClr val="000000"/>
                </a:solidFill>
                <a:effectLst/>
                <a:latin typeface="Montserrat" panose="00000500000000000000" pitchFamily="2" charset="0"/>
              </a:rPr>
              <a:t>. In: </a:t>
            </a:r>
            <a:r>
              <a:rPr lang="de-DE" sz="1400" b="0" i="1" u="none" strike="noStrike" err="1">
                <a:solidFill>
                  <a:srgbClr val="000000"/>
                </a:solidFill>
                <a:effectLst/>
                <a:latin typeface="Montserrat" panose="00000500000000000000" pitchFamily="2" charset="0"/>
              </a:rPr>
              <a:t>Agriculture</a:t>
            </a:r>
            <a:r>
              <a:rPr lang="de-DE" sz="1400" b="0" i="1" u="none" strike="noStrike">
                <a:solidFill>
                  <a:srgbClr val="000000"/>
                </a:solidFill>
                <a:effectLst/>
                <a:latin typeface="Montserrat" panose="00000500000000000000" pitchFamily="2" charset="0"/>
              </a:rPr>
              <a:t> and Human Values</a:t>
            </a:r>
            <a:r>
              <a:rPr lang="de-DE" sz="1400" b="0" i="0" u="none" strike="noStrike">
                <a:solidFill>
                  <a:srgbClr val="000000"/>
                </a:solidFill>
                <a:effectLst/>
                <a:latin typeface="Montserrat" panose="00000500000000000000" pitchFamily="2" charset="0"/>
              </a:rPr>
              <a:t>, Volume 31, S. 33-51.</a:t>
            </a:r>
            <a:endParaRPr lang="de-DE" sz="1400">
              <a:effectLst/>
              <a:latin typeface="Montserrat" panose="00000500000000000000" pitchFamily="2" charset="0"/>
            </a:endParaRPr>
          </a:p>
        </p:txBody>
      </p:sp>
      <p:sp>
        <p:nvSpPr>
          <p:cNvPr id="6" name="Freeform 6"/>
          <p:cNvSpPr/>
          <p:nvPr/>
        </p:nvSpPr>
        <p:spPr>
          <a:xfrm>
            <a:off x="15654515" y="677121"/>
            <a:ext cx="1604785" cy="1705821"/>
          </a:xfrm>
          <a:custGeom>
            <a:avLst/>
            <a:gdLst/>
            <a:ahLst/>
            <a:cxnLst/>
            <a:rect l="l" t="t" r="r" b="b"/>
            <a:pathLst>
              <a:path w="1604785" h="1705821">
                <a:moveTo>
                  <a:pt x="0" y="0"/>
                </a:moveTo>
                <a:lnTo>
                  <a:pt x="1604785" y="0"/>
                </a:lnTo>
                <a:lnTo>
                  <a:pt x="1604785" y="1705821"/>
                </a:lnTo>
                <a:lnTo>
                  <a:pt x="0" y="170582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Tree>
    <p:extLst>
      <p:ext uri="{BB962C8B-B14F-4D97-AF65-F5344CB8AC3E}">
        <p14:creationId xmlns:p14="http://schemas.microsoft.com/office/powerpoint/2010/main" val="3865189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2333">
            <a:off x="11351456" y="5665408"/>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TextBox 4"/>
          <p:cNvSpPr txBox="1"/>
          <p:nvPr/>
        </p:nvSpPr>
        <p:spPr>
          <a:xfrm>
            <a:off x="5355855" y="180129"/>
            <a:ext cx="7576290" cy="1525692"/>
          </a:xfrm>
          <a:prstGeom prst="rect">
            <a:avLst/>
          </a:prstGeom>
        </p:spPr>
        <p:txBody>
          <a:bodyPr lIns="0" tIns="0" rIns="0" bIns="0" rtlCol="0" anchor="t">
            <a:spAutoFit/>
          </a:bodyPr>
          <a:lstStyle/>
          <a:p>
            <a:pPr algn="ctr">
              <a:lnSpc>
                <a:spcPts val="12506"/>
              </a:lnSpc>
            </a:pPr>
            <a:r>
              <a:rPr lang="en-US" sz="8933">
                <a:solidFill>
                  <a:srgbClr val="222222"/>
                </a:solidFill>
                <a:latin typeface="Garamond"/>
              </a:rPr>
              <a:t>Quellen</a:t>
            </a:r>
          </a:p>
        </p:txBody>
      </p:sp>
      <p:sp>
        <p:nvSpPr>
          <p:cNvPr id="5" name="TextBox 5"/>
          <p:cNvSpPr txBox="1"/>
          <p:nvPr/>
        </p:nvSpPr>
        <p:spPr>
          <a:xfrm>
            <a:off x="2286000" y="2715664"/>
            <a:ext cx="12344400" cy="5847755"/>
          </a:xfrm>
          <a:prstGeom prst="rect">
            <a:avLst/>
          </a:prstGeom>
        </p:spPr>
        <p:txBody>
          <a:bodyPr wrap="square" lIns="0" tIns="0" rIns="0" bIns="0" rtlCol="0" anchor="t">
            <a:spAutoFit/>
          </a:bodyPr>
          <a:lstStyle/>
          <a:p>
            <a:pPr rtl="0">
              <a:spcBef>
                <a:spcPts val="0"/>
              </a:spcBef>
              <a:spcAft>
                <a:spcPts val="1200"/>
              </a:spcAft>
            </a:pPr>
            <a:r>
              <a:rPr lang="de-DE" sz="1400" b="0" i="0" u="none" strike="noStrike" err="1">
                <a:solidFill>
                  <a:srgbClr val="000000"/>
                </a:solidFill>
                <a:effectLst/>
                <a:latin typeface="Montserrat" panose="00000500000000000000" pitchFamily="2" charset="0"/>
              </a:rPr>
              <a:t>Stallman</a:t>
            </a:r>
            <a:r>
              <a:rPr lang="de-DE" sz="1400" b="0" i="0" u="none" strike="noStrike">
                <a:solidFill>
                  <a:srgbClr val="000000"/>
                </a:solidFill>
                <a:effectLst/>
                <a:latin typeface="Montserrat" panose="00000500000000000000" pitchFamily="2" charset="0"/>
              </a:rPr>
              <a:t>, R. (o. J.).</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Why</a:t>
            </a:r>
            <a:r>
              <a:rPr lang="de-DE" sz="1400" b="0" i="1" u="none" strike="noStrike">
                <a:solidFill>
                  <a:srgbClr val="000000"/>
                </a:solidFill>
                <a:effectLst/>
                <a:latin typeface="Montserrat" panose="00000500000000000000" pitchFamily="2" charset="0"/>
              </a:rPr>
              <a:t> Open Source </a:t>
            </a:r>
            <a:r>
              <a:rPr lang="de-DE" sz="1400" b="0" i="1" u="none" strike="noStrike" err="1">
                <a:solidFill>
                  <a:srgbClr val="000000"/>
                </a:solidFill>
                <a:effectLst/>
                <a:latin typeface="Montserrat" panose="00000500000000000000" pitchFamily="2" charset="0"/>
              </a:rPr>
              <a:t>Misses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the</a:t>
            </a:r>
            <a:r>
              <a:rPr lang="de-DE" sz="1400" b="0" i="1" u="none" strike="noStrike">
                <a:solidFill>
                  <a:srgbClr val="000000"/>
                </a:solidFill>
                <a:effectLst/>
                <a:latin typeface="Montserrat" panose="00000500000000000000" pitchFamily="2" charset="0"/>
              </a:rPr>
              <a:t> Point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Free Software - GNU Project - Free Software </a:t>
            </a:r>
            <a:r>
              <a:rPr lang="de-DE" sz="1400" b="0" i="1" u="none" strike="noStrike" err="1">
                <a:solidFill>
                  <a:srgbClr val="000000"/>
                </a:solidFill>
                <a:effectLst/>
                <a:latin typeface="Montserrat" panose="00000500000000000000" pitchFamily="2" charset="0"/>
              </a:rPr>
              <a:t>Foundation</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Abgerufen 4. Mai 2023, von</a:t>
            </a:r>
            <a:r>
              <a:rPr lang="de-DE" sz="1400" b="0" i="0" u="none" strike="noStrike">
                <a:solidFill>
                  <a:srgbClr val="000000"/>
                </a:solidFill>
                <a:effectLst/>
                <a:latin typeface="Montserrat" panose="00000500000000000000" pitchFamily="2" charset="0"/>
                <a:hlinkClick r:id="rId6"/>
              </a:rPr>
              <a:t> </a:t>
            </a:r>
            <a:r>
              <a:rPr lang="de-DE" sz="1400" b="0" i="0" u="sng" strike="noStrike">
                <a:solidFill>
                  <a:srgbClr val="1155CC"/>
                </a:solidFill>
                <a:effectLst/>
                <a:latin typeface="Montserrat" panose="00000500000000000000" pitchFamily="2" charset="0"/>
                <a:hlinkClick r:id="rId6"/>
              </a:rPr>
              <a:t>https://www.gnu.org/philosophy/open-source-misses-the-point.html.en</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Stierand</a:t>
            </a:r>
            <a:r>
              <a:rPr lang="de-DE" sz="1400" b="0" i="0" u="none" strike="noStrike">
                <a:solidFill>
                  <a:srgbClr val="000000"/>
                </a:solidFill>
                <a:effectLst/>
                <a:latin typeface="Montserrat" panose="00000500000000000000" pitchFamily="2" charset="0"/>
              </a:rPr>
              <a:t>, P. (2017): </a:t>
            </a:r>
            <a:r>
              <a:rPr lang="de-DE" sz="1400" b="0" i="1" u="none" strike="noStrike">
                <a:solidFill>
                  <a:srgbClr val="000000"/>
                </a:solidFill>
                <a:effectLst/>
                <a:latin typeface="Montserrat" panose="00000500000000000000" pitchFamily="2" charset="0"/>
              </a:rPr>
              <a:t>Ernährungsräte: Netzwerk gegründet.</a:t>
            </a:r>
            <a:r>
              <a:rPr lang="de-DE" sz="1400" b="0" i="0" u="none" strike="noStrike">
                <a:solidFill>
                  <a:srgbClr val="000000"/>
                </a:solidFill>
                <a:effectLst/>
                <a:latin typeface="Montserrat" panose="00000500000000000000" pitchFamily="2" charset="0"/>
              </a:rPr>
              <a:t> Web, 19.07.2023. </a:t>
            </a:r>
            <a:r>
              <a:rPr lang="de-DE" sz="1400" b="0" i="0" u="sng" strike="noStrike">
                <a:solidFill>
                  <a:srgbClr val="1155CC"/>
                </a:solidFill>
                <a:effectLst/>
                <a:latin typeface="Montserrat" panose="00000500000000000000" pitchFamily="2" charset="0"/>
                <a:hlinkClick r:id="rId7"/>
              </a:rPr>
              <a:t>www.speiseraeume.de/ernaehrungsraete-netzwerk-gegruendet/</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Suber</a:t>
            </a:r>
            <a:r>
              <a:rPr lang="de-DE" sz="1400" b="0" i="0" u="none" strike="noStrike">
                <a:solidFill>
                  <a:srgbClr val="000000"/>
                </a:solidFill>
                <a:effectLst/>
                <a:latin typeface="Montserrat" panose="00000500000000000000" pitchFamily="2" charset="0"/>
              </a:rPr>
              <a:t>, P. (2012). </a:t>
            </a:r>
            <a:r>
              <a:rPr lang="de-DE" sz="1400" b="0" i="1" u="none" strike="noStrike">
                <a:solidFill>
                  <a:srgbClr val="000000"/>
                </a:solidFill>
                <a:effectLst/>
                <a:latin typeface="Montserrat" panose="00000500000000000000" pitchFamily="2" charset="0"/>
              </a:rPr>
              <a:t>Open Access.</a:t>
            </a:r>
            <a:r>
              <a:rPr lang="de-DE" sz="1400" b="0" i="0" u="none" strike="noStrike">
                <a:solidFill>
                  <a:srgbClr val="000000"/>
                </a:solidFill>
                <a:effectLst/>
                <a:latin typeface="Montserrat" panose="00000500000000000000" pitchFamily="2" charset="0"/>
              </a:rPr>
              <a:t> The MIT Press.</a:t>
            </a:r>
            <a:r>
              <a:rPr lang="de-DE" sz="1400" b="0" i="0" u="none" strike="noStrike">
                <a:solidFill>
                  <a:srgbClr val="000000"/>
                </a:solidFill>
                <a:effectLst/>
                <a:latin typeface="Montserrat" panose="00000500000000000000" pitchFamily="2" charset="0"/>
                <a:hlinkClick r:id="rId8"/>
              </a:rPr>
              <a:t> </a:t>
            </a:r>
            <a:r>
              <a:rPr lang="de-DE" sz="1400" b="0" i="0" u="sng" strike="noStrike">
                <a:solidFill>
                  <a:srgbClr val="1155CC"/>
                </a:solidFill>
                <a:effectLst/>
                <a:latin typeface="Montserrat" panose="00000500000000000000" pitchFamily="2" charset="0"/>
                <a:hlinkClick r:id="rId8"/>
              </a:rPr>
              <a:t>https://library.oapen.org/handle/20.500.12657/26065</a:t>
            </a:r>
            <a:endParaRPr lang="de-DE" sz="1400">
              <a:effectLst/>
              <a:latin typeface="Montserrat" panose="00000500000000000000" pitchFamily="2" charset="0"/>
            </a:endParaRPr>
          </a:p>
          <a:p>
            <a:pPr rtl="0">
              <a:spcBef>
                <a:spcPts val="0"/>
              </a:spcBef>
              <a:spcAft>
                <a:spcPts val="0"/>
              </a:spcAft>
            </a:pPr>
            <a:r>
              <a:rPr lang="de-DE" sz="1400" b="0" i="0" u="none" strike="noStrike">
                <a:solidFill>
                  <a:srgbClr val="000000"/>
                </a:solidFill>
                <a:effectLst/>
                <a:latin typeface="Montserrat" panose="00000500000000000000" pitchFamily="2" charset="0"/>
              </a:rPr>
              <a:t>UN-Vollversammlung. (2022). </a:t>
            </a:r>
            <a:r>
              <a:rPr lang="de-DE" sz="1400" b="0" i="1" u="none" strike="noStrike">
                <a:solidFill>
                  <a:srgbClr val="000000"/>
                </a:solidFill>
                <a:effectLst/>
                <a:latin typeface="Montserrat" panose="00000500000000000000" pitchFamily="2" charset="0"/>
              </a:rPr>
              <a:t>Allgemeine Erklärung der Menschenrechte.</a:t>
            </a:r>
            <a:r>
              <a:rPr lang="de-DE" sz="1400" b="0" i="0" u="none" strike="noStrike">
                <a:solidFill>
                  <a:srgbClr val="000000"/>
                </a:solidFill>
                <a:effectLst/>
                <a:latin typeface="Montserrat" panose="00000500000000000000" pitchFamily="2" charset="0"/>
              </a:rPr>
              <a:t> UN-Dokument A/RES/76/300.</a:t>
            </a:r>
            <a:endParaRPr lang="de-DE" sz="1400">
              <a:effectLst/>
              <a:latin typeface="Montserrat" panose="00000500000000000000" pitchFamily="2" charset="0"/>
            </a:endParaRPr>
          </a:p>
          <a:p>
            <a:pPr rtl="0">
              <a:spcBef>
                <a:spcPts val="0"/>
              </a:spcBef>
              <a:spcAft>
                <a:spcPts val="1200"/>
              </a:spcAft>
            </a:pPr>
            <a:br>
              <a:rPr lang="de-DE" sz="1400">
                <a:latin typeface="Montserrat" panose="00000500000000000000" pitchFamily="2" charset="0"/>
              </a:rPr>
            </a:br>
            <a:r>
              <a:rPr lang="de-DE" sz="1400" b="0" i="0" u="none" strike="noStrike">
                <a:solidFill>
                  <a:srgbClr val="000000"/>
                </a:solidFill>
                <a:effectLst/>
                <a:latin typeface="Montserrat" panose="00000500000000000000" pitchFamily="2" charset="0"/>
              </a:rPr>
              <a:t>UN </a:t>
            </a:r>
            <a:r>
              <a:rPr lang="de-DE" sz="1400" b="0" i="0" u="none" strike="noStrike" err="1">
                <a:solidFill>
                  <a:srgbClr val="000000"/>
                </a:solidFill>
                <a:effectLst/>
                <a:latin typeface="Montserrat" panose="00000500000000000000" pitchFamily="2" charset="0"/>
              </a:rPr>
              <a:t>Secretary</a:t>
            </a:r>
            <a:r>
              <a:rPr lang="de-DE" sz="1400" b="0" i="0" u="none" strike="noStrike">
                <a:solidFill>
                  <a:srgbClr val="000000"/>
                </a:solidFill>
                <a:effectLst/>
                <a:latin typeface="Montserrat" panose="00000500000000000000" pitchFamily="2" charset="0"/>
              </a:rPr>
              <a:t>-General, &amp; World </a:t>
            </a:r>
            <a:r>
              <a:rPr lang="de-DE" sz="1400" b="0" i="0" u="none" strike="noStrike" err="1">
                <a:solidFill>
                  <a:srgbClr val="000000"/>
                </a:solidFill>
                <a:effectLst/>
                <a:latin typeface="Montserrat" panose="00000500000000000000" pitchFamily="2" charset="0"/>
              </a:rPr>
              <a:t>Commission</a:t>
            </a:r>
            <a:r>
              <a:rPr lang="de-DE" sz="1400" b="0" i="0" u="none" strike="noStrike">
                <a:solidFill>
                  <a:srgbClr val="000000"/>
                </a:solidFill>
                <a:effectLst/>
                <a:latin typeface="Montserrat" panose="00000500000000000000" pitchFamily="2" charset="0"/>
              </a:rPr>
              <a:t> on Environment and Development. (1987). </a:t>
            </a:r>
            <a:r>
              <a:rPr lang="de-DE" sz="1400" b="0" i="1" u="none" strike="noStrike">
                <a:solidFill>
                  <a:srgbClr val="000000"/>
                </a:solidFill>
                <a:effectLst/>
                <a:latin typeface="Montserrat" panose="00000500000000000000" pitchFamily="2" charset="0"/>
              </a:rPr>
              <a:t>Report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the</a:t>
            </a:r>
            <a:r>
              <a:rPr lang="de-DE" sz="1400" b="0" i="1" u="none" strike="noStrike">
                <a:solidFill>
                  <a:srgbClr val="000000"/>
                </a:solidFill>
                <a:effectLst/>
                <a:latin typeface="Montserrat" panose="00000500000000000000" pitchFamily="2" charset="0"/>
              </a:rPr>
              <a:t> World </a:t>
            </a:r>
            <a:r>
              <a:rPr lang="de-DE" sz="1400" b="0" i="1" u="none" strike="noStrike" err="1">
                <a:solidFill>
                  <a:srgbClr val="000000"/>
                </a:solidFill>
                <a:effectLst/>
                <a:latin typeface="Montserrat" panose="00000500000000000000" pitchFamily="2" charset="0"/>
              </a:rPr>
              <a:t>Commission</a:t>
            </a:r>
            <a:r>
              <a:rPr lang="de-DE" sz="1400" b="0" i="1" u="none" strike="noStrike">
                <a:solidFill>
                  <a:srgbClr val="000000"/>
                </a:solidFill>
                <a:effectLst/>
                <a:latin typeface="Montserrat" panose="00000500000000000000" pitchFamily="2" charset="0"/>
              </a:rPr>
              <a:t> on Environment and Development. </a:t>
            </a:r>
            <a:r>
              <a:rPr lang="de-DE" sz="1400" b="0" i="0" u="none" strike="noStrike">
                <a:solidFill>
                  <a:srgbClr val="000000"/>
                </a:solidFill>
                <a:effectLst/>
                <a:latin typeface="Montserrat" panose="00000500000000000000" pitchFamily="2" charset="0"/>
              </a:rPr>
              <a:t>UN-Dokument A/42/427.</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Urbane Waldgärten (2023): Was ist ein Waldgarten? Web, 19.07.2023. </a:t>
            </a:r>
            <a:r>
              <a:rPr lang="de-DE" sz="1400" b="0" i="0" u="sng" strike="noStrike">
                <a:solidFill>
                  <a:srgbClr val="1155CC"/>
                </a:solidFill>
                <a:effectLst/>
                <a:latin typeface="Montserrat" panose="00000500000000000000" pitchFamily="2" charset="0"/>
                <a:hlinkClick r:id="rId9"/>
              </a:rPr>
              <a:t>https://2021.urbane-waldgaerten.de/das-projekt#was</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Vallance</a:t>
            </a:r>
            <a:r>
              <a:rPr lang="de-DE" sz="1400" b="0" i="0" u="none" strike="noStrike">
                <a:solidFill>
                  <a:srgbClr val="000000"/>
                </a:solidFill>
                <a:effectLst/>
                <a:latin typeface="Montserrat" panose="00000500000000000000" pitchFamily="2" charset="0"/>
              </a:rPr>
              <a:t>, R., Kiani, S., &amp; </a:t>
            </a:r>
            <a:r>
              <a:rPr lang="de-DE" sz="1400" b="0" i="0" u="none" strike="noStrike" err="1">
                <a:solidFill>
                  <a:srgbClr val="000000"/>
                </a:solidFill>
                <a:effectLst/>
                <a:latin typeface="Montserrat" panose="00000500000000000000" pitchFamily="2" charset="0"/>
              </a:rPr>
              <a:t>Nayfeh</a:t>
            </a:r>
            <a:r>
              <a:rPr lang="de-DE" sz="1400" b="0" i="0" u="none" strike="noStrike">
                <a:solidFill>
                  <a:srgbClr val="000000"/>
                </a:solidFill>
                <a:effectLst/>
                <a:latin typeface="Montserrat" panose="00000500000000000000" pitchFamily="2" charset="0"/>
              </a:rPr>
              <a:t>, S. (2001). </a:t>
            </a:r>
            <a:r>
              <a:rPr lang="de-DE" sz="1400" b="0" i="1" u="none" strike="noStrike">
                <a:solidFill>
                  <a:srgbClr val="000000"/>
                </a:solidFill>
                <a:effectLst/>
                <a:latin typeface="Montserrat" panose="00000500000000000000" pitchFamily="2" charset="0"/>
              </a:rPr>
              <a:t>Open Design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Manufacturing Equipment.</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Vereinte Nationen. (2019): </a:t>
            </a:r>
            <a:r>
              <a:rPr lang="de-DE" sz="1400" b="0" i="1" u="none" strike="noStrike">
                <a:solidFill>
                  <a:srgbClr val="000000"/>
                </a:solidFill>
                <a:effectLst/>
                <a:latin typeface="Montserrat" panose="00000500000000000000" pitchFamily="2" charset="0"/>
              </a:rPr>
              <a:t>Global </a:t>
            </a:r>
            <a:r>
              <a:rPr lang="de-DE" sz="1400" b="0" i="1" u="none" strike="noStrike" err="1">
                <a:solidFill>
                  <a:srgbClr val="000000"/>
                </a:solidFill>
                <a:effectLst/>
                <a:latin typeface="Montserrat" panose="00000500000000000000" pitchFamily="2" charset="0"/>
              </a:rPr>
              <a:t>Sustainable</a:t>
            </a:r>
            <a:r>
              <a:rPr lang="de-DE" sz="1400" b="0" i="1" u="none" strike="noStrike">
                <a:solidFill>
                  <a:srgbClr val="000000"/>
                </a:solidFill>
                <a:effectLst/>
                <a:latin typeface="Montserrat" panose="00000500000000000000" pitchFamily="2" charset="0"/>
              </a:rPr>
              <a:t> Development Report 2019:</a:t>
            </a:r>
            <a:r>
              <a:rPr lang="de-DE" sz="1400" b="0" i="0" u="none" strike="noStrike">
                <a:solidFill>
                  <a:srgbClr val="000000"/>
                </a:solidFill>
                <a:effectLst/>
                <a:latin typeface="Montserrat" panose="00000500000000000000" pitchFamily="2" charset="0"/>
              </a:rPr>
              <a:t> </a:t>
            </a:r>
            <a:r>
              <a:rPr lang="de-DE" sz="1400" b="0" i="1" u="none" strike="noStrike">
                <a:solidFill>
                  <a:srgbClr val="000000"/>
                </a:solidFill>
                <a:effectLst/>
                <a:latin typeface="Montserrat" panose="00000500000000000000" pitchFamily="2" charset="0"/>
              </a:rPr>
              <a:t>The </a:t>
            </a:r>
            <a:r>
              <a:rPr lang="de-DE" sz="1400" b="0" i="1" u="none" strike="noStrike" err="1">
                <a:solidFill>
                  <a:srgbClr val="000000"/>
                </a:solidFill>
                <a:effectLst/>
                <a:latin typeface="Montserrat" panose="00000500000000000000" pitchFamily="2" charset="0"/>
              </a:rPr>
              <a:t>future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is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now</a:t>
            </a:r>
            <a:r>
              <a:rPr lang="de-DE" sz="1400" b="0" i="0" u="none" strike="noStrike">
                <a:solidFill>
                  <a:srgbClr val="000000"/>
                </a:solidFill>
                <a:effectLst/>
                <a:latin typeface="Montserrat" panose="00000500000000000000" pitchFamily="2" charset="0"/>
              </a:rPr>
              <a:t>.</a:t>
            </a:r>
            <a:r>
              <a:rPr lang="de-DE" sz="1400" b="0" i="1" u="none" strike="noStrike">
                <a:solidFill>
                  <a:srgbClr val="000000"/>
                </a:solidFill>
                <a:effectLst/>
                <a:latin typeface="Montserrat" panose="00000500000000000000" pitchFamily="2" charset="0"/>
              </a:rPr>
              <a:t> Science </a:t>
            </a:r>
            <a:r>
              <a:rPr lang="de-DE" sz="1400" b="0" i="1" u="none" strike="noStrike" err="1">
                <a:solidFill>
                  <a:srgbClr val="000000"/>
                </a:solidFill>
                <a:effectLst/>
                <a:latin typeface="Montserrat" panose="00000500000000000000" pitchFamily="2" charset="0"/>
              </a:rPr>
              <a:t>for</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achieving</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sustainable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development</a:t>
            </a:r>
            <a:r>
              <a:rPr lang="de-DE" sz="1400" b="0" i="1" u="none" strike="noStrike">
                <a:solidFill>
                  <a:srgbClr val="000000"/>
                </a:solidFill>
                <a:effectLst/>
                <a:latin typeface="Montserrat" panose="00000500000000000000" pitchFamily="2" charset="0"/>
              </a:rPr>
              <a:t>.</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Via </a:t>
            </a:r>
            <a:r>
              <a:rPr lang="de-DE" sz="1400" b="0" i="0" u="none" strike="noStrike" err="1">
                <a:solidFill>
                  <a:srgbClr val="000000"/>
                </a:solidFill>
                <a:effectLst/>
                <a:latin typeface="Montserrat" panose="00000500000000000000" pitchFamily="2" charset="0"/>
              </a:rPr>
              <a:t>Campesina</a:t>
            </a:r>
            <a:r>
              <a:rPr lang="de-DE" sz="1400" b="0" i="0" u="none" strike="noStrike">
                <a:solidFill>
                  <a:srgbClr val="000000"/>
                </a:solidFill>
                <a:effectLst/>
                <a:latin typeface="Montserrat" panose="00000500000000000000" pitchFamily="2" charset="0"/>
              </a:rPr>
              <a:t>. (1996). </a:t>
            </a:r>
            <a:r>
              <a:rPr lang="de-DE" sz="1400" b="0" i="1" u="none" strike="noStrike">
                <a:solidFill>
                  <a:srgbClr val="000000"/>
                </a:solidFill>
                <a:effectLst/>
                <a:latin typeface="Montserrat" panose="00000500000000000000" pitchFamily="2" charset="0"/>
              </a:rPr>
              <a:t>The </a:t>
            </a:r>
            <a:r>
              <a:rPr lang="de-DE" sz="1400" b="0" i="1" u="none" strike="noStrike" err="1">
                <a:solidFill>
                  <a:srgbClr val="000000"/>
                </a:solidFill>
                <a:effectLst/>
                <a:latin typeface="Montserrat" panose="00000500000000000000" pitchFamily="2" charset="0"/>
              </a:rPr>
              <a:t>right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to</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produce</a:t>
            </a:r>
            <a:r>
              <a:rPr lang="de-DE" sz="1400" b="0" i="1" u="none" strike="noStrike">
                <a:solidFill>
                  <a:srgbClr val="000000"/>
                </a:solidFill>
                <a:effectLst/>
                <a:latin typeface="Montserrat" panose="00000500000000000000" pitchFamily="2" charset="0"/>
              </a:rPr>
              <a:t> and </a:t>
            </a:r>
            <a:r>
              <a:rPr lang="de-DE" sz="1400" b="0" i="1" u="none" strike="noStrike" err="1">
                <a:solidFill>
                  <a:srgbClr val="000000"/>
                </a:solidFill>
                <a:effectLst/>
                <a:latin typeface="Montserrat" panose="00000500000000000000" pitchFamily="2" charset="0"/>
              </a:rPr>
              <a:t>access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to</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land</a:t>
            </a:r>
            <a:r>
              <a:rPr lang="de-DE" sz="1400" b="0" i="1" u="none" strike="noStrike">
                <a:solidFill>
                  <a:srgbClr val="000000"/>
                </a:solidFill>
                <a:effectLst/>
                <a:latin typeface="Montserrat" panose="00000500000000000000" pitchFamily="2" charset="0"/>
              </a:rPr>
              <a:t>. Food </a:t>
            </a:r>
            <a:r>
              <a:rPr lang="de-DE" sz="1400" b="0" i="1" u="none" strike="noStrike" err="1">
                <a:solidFill>
                  <a:srgbClr val="000000"/>
                </a:solidFill>
                <a:effectLst/>
                <a:latin typeface="Montserrat" panose="00000500000000000000" pitchFamily="2" charset="0"/>
              </a:rPr>
              <a:t>Sovereignty</a:t>
            </a:r>
            <a:r>
              <a:rPr lang="de-DE" sz="1400" b="0" i="1" u="none" strike="noStrike">
                <a:solidFill>
                  <a:srgbClr val="000000"/>
                </a:solidFill>
                <a:effectLst/>
                <a:latin typeface="Montserrat" panose="00000500000000000000" pitchFamily="2" charset="0"/>
              </a:rPr>
              <a:t>: A Future </a:t>
            </a:r>
            <a:r>
              <a:rPr lang="de-DE" sz="1400" b="0" i="1" u="none" strike="noStrike" err="1">
                <a:solidFill>
                  <a:srgbClr val="000000"/>
                </a:solidFill>
                <a:effectLst/>
                <a:latin typeface="Montserrat" panose="00000500000000000000" pitchFamily="2" charset="0"/>
              </a:rPr>
              <a:t>without</a:t>
            </a:r>
            <a:r>
              <a:rPr lang="de-DE" sz="1400" b="0" i="1" u="none" strike="noStrike">
                <a:solidFill>
                  <a:srgbClr val="000000"/>
                </a:solidFill>
                <a:effectLst/>
                <a:latin typeface="Montserrat" panose="00000500000000000000" pitchFamily="2" charset="0"/>
              </a:rPr>
              <a:t> Hunger</a:t>
            </a:r>
            <a:r>
              <a:rPr lang="de-DE" sz="1400" b="0" i="0"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hlinkClick r:id="rId10"/>
              </a:rPr>
              <a:t> </a:t>
            </a:r>
            <a:r>
              <a:rPr lang="de-DE" sz="1400" b="0" i="0" u="sng" strike="noStrike">
                <a:solidFill>
                  <a:srgbClr val="1155CC"/>
                </a:solidFill>
                <a:effectLst/>
                <a:latin typeface="Montserrat" panose="00000500000000000000" pitchFamily="2" charset="0"/>
                <a:hlinkClick r:id="rId10"/>
              </a:rPr>
              <a:t>https://viacampesina.org/en/the-1996-rome-food-sovereignty-declaration-in-postcards/</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Vicente-Saez, R., &amp; Martinez-Fuentes, C. (2018). </a:t>
            </a:r>
            <a:r>
              <a:rPr lang="de-DE" sz="1400" b="0" i="1" u="none" strike="noStrike">
                <a:solidFill>
                  <a:srgbClr val="000000"/>
                </a:solidFill>
                <a:effectLst/>
                <a:latin typeface="Montserrat" panose="00000500000000000000" pitchFamily="2" charset="0"/>
              </a:rPr>
              <a:t>Open Science </a:t>
            </a:r>
            <a:r>
              <a:rPr lang="de-DE" sz="1400" b="0" i="1" u="none" strike="noStrike" err="1">
                <a:solidFill>
                  <a:srgbClr val="000000"/>
                </a:solidFill>
                <a:effectLst/>
                <a:latin typeface="Montserrat" panose="00000500000000000000" pitchFamily="2" charset="0"/>
              </a:rPr>
              <a:t>now</a:t>
            </a:r>
            <a:r>
              <a:rPr lang="de-DE" sz="1400" b="0" i="1" u="none" strike="noStrike">
                <a:solidFill>
                  <a:srgbClr val="000000"/>
                </a:solidFill>
                <a:effectLst/>
                <a:latin typeface="Montserrat" panose="00000500000000000000" pitchFamily="2" charset="0"/>
              </a:rPr>
              <a:t>: A </a:t>
            </a:r>
            <a:r>
              <a:rPr lang="de-DE" sz="1400" b="0" i="1" u="none" strike="noStrike" err="1">
                <a:solidFill>
                  <a:srgbClr val="000000"/>
                </a:solidFill>
                <a:effectLst/>
                <a:latin typeface="Montserrat" panose="00000500000000000000" pitchFamily="2" charset="0"/>
              </a:rPr>
              <a:t>systematic</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literature</a:t>
            </a:r>
            <a:r>
              <a:rPr lang="de-DE" sz="1400" b="0" i="1" u="none" strike="noStrike">
                <a:solidFill>
                  <a:srgbClr val="000000"/>
                </a:solidFill>
                <a:effectLst/>
                <a:latin typeface="Montserrat" panose="00000500000000000000" pitchFamily="2" charset="0"/>
              </a:rPr>
              <a:t> review </a:t>
            </a:r>
            <a:r>
              <a:rPr lang="de-DE" sz="1400" b="0" i="1" u="none" strike="noStrike" err="1">
                <a:solidFill>
                  <a:srgbClr val="000000"/>
                </a:solidFill>
                <a:effectLst/>
                <a:latin typeface="Montserrat" panose="00000500000000000000" pitchFamily="2" charset="0"/>
              </a:rPr>
              <a:t>for</a:t>
            </a:r>
            <a:r>
              <a:rPr lang="de-DE" sz="1400" b="0" i="1" u="none" strike="noStrike">
                <a:solidFill>
                  <a:srgbClr val="000000"/>
                </a:solidFill>
                <a:effectLst/>
                <a:latin typeface="Montserrat" panose="00000500000000000000" pitchFamily="2" charset="0"/>
              </a:rPr>
              <a:t> an </a:t>
            </a:r>
            <a:r>
              <a:rPr lang="de-DE" sz="1400" b="0" i="1" u="none" strike="noStrike" err="1">
                <a:solidFill>
                  <a:srgbClr val="000000"/>
                </a:solidFill>
                <a:effectLst/>
                <a:latin typeface="Montserrat" panose="00000500000000000000" pitchFamily="2" charset="0"/>
              </a:rPr>
              <a:t>integrated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definition</a:t>
            </a:r>
            <a:r>
              <a:rPr lang="de-DE" sz="1400" b="0" i="0" u="none" strike="noStrike">
                <a:solidFill>
                  <a:srgbClr val="000000"/>
                </a:solidFill>
                <a:effectLst/>
                <a:latin typeface="Montserrat" panose="00000500000000000000" pitchFamily="2" charset="0"/>
              </a:rPr>
              <a:t>. Journal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Business Research, 88, 428–436. </a:t>
            </a:r>
            <a:r>
              <a:rPr lang="de-DE" sz="1400" b="0" i="0" u="sng" strike="noStrike">
                <a:solidFill>
                  <a:srgbClr val="1155CC"/>
                </a:solidFill>
                <a:effectLst/>
                <a:latin typeface="Montserrat" panose="00000500000000000000" pitchFamily="2" charset="0"/>
                <a:hlinkClick r:id="rId11"/>
              </a:rPr>
              <a:t>https://doi.org/10.1016/j.jbusres.2017.12.043</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Von Massenbach, A. (2019):</a:t>
            </a:r>
            <a:r>
              <a:rPr lang="de-DE" sz="1400" b="0" i="1" u="none" strike="noStrike">
                <a:solidFill>
                  <a:srgbClr val="000000"/>
                </a:solidFill>
                <a:effectLst/>
                <a:latin typeface="Montserrat" panose="00000500000000000000" pitchFamily="2" charset="0"/>
              </a:rPr>
              <a:t> Agrarökologie stärken. Für eine grundlegende Transformation der Agrar- und Ernährungssysteme</a:t>
            </a:r>
            <a:r>
              <a:rPr lang="de-DE" sz="1400" b="0" i="0" u="none" strike="noStrike">
                <a:solidFill>
                  <a:srgbClr val="000000"/>
                </a:solidFill>
                <a:effectLst/>
                <a:latin typeface="Montserrat" panose="00000500000000000000" pitchFamily="2" charset="0"/>
              </a:rPr>
              <a:t>. Positionspapier. Januar 2019. INKOTA-Netzwerk: Berlin.</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Weltagrarbericht (2019): </a:t>
            </a:r>
            <a:r>
              <a:rPr lang="de-DE" sz="1400" b="0" i="1" u="none" strike="noStrike">
                <a:solidFill>
                  <a:srgbClr val="000000"/>
                </a:solidFill>
                <a:effectLst/>
                <a:latin typeface="Montserrat" panose="00000500000000000000" pitchFamily="2" charset="0"/>
              </a:rPr>
              <a:t>Agrarökologie</a:t>
            </a:r>
            <a:r>
              <a:rPr lang="de-DE" sz="1400" b="0" i="0" u="none" strike="noStrike">
                <a:solidFill>
                  <a:srgbClr val="000000"/>
                </a:solidFill>
                <a:effectLst/>
                <a:latin typeface="Montserrat" panose="00000500000000000000" pitchFamily="2" charset="0"/>
              </a:rPr>
              <a:t>. Web, 11.10.2019. </a:t>
            </a:r>
            <a:r>
              <a:rPr lang="de-DE" sz="1400" b="0" i="0" u="sng" strike="noStrike">
                <a:solidFill>
                  <a:srgbClr val="1155CC"/>
                </a:solidFill>
                <a:effectLst/>
                <a:latin typeface="Montserrat" panose="00000500000000000000" pitchFamily="2" charset="0"/>
                <a:hlinkClick r:id="rId12"/>
              </a:rPr>
              <a:t>www.weltagrarbericht.de/themen-des-weltagrarberichts/agraroekologie.html</a:t>
            </a:r>
            <a:endParaRPr lang="de-DE" sz="1400">
              <a:effectLst/>
              <a:latin typeface="Montserrat" panose="00000500000000000000" pitchFamily="2" charset="0"/>
            </a:endParaRPr>
          </a:p>
        </p:txBody>
      </p:sp>
      <p:sp>
        <p:nvSpPr>
          <p:cNvPr id="6" name="Freeform 6"/>
          <p:cNvSpPr/>
          <p:nvPr/>
        </p:nvSpPr>
        <p:spPr>
          <a:xfrm>
            <a:off x="15654515" y="677121"/>
            <a:ext cx="1604785" cy="1705821"/>
          </a:xfrm>
          <a:custGeom>
            <a:avLst/>
            <a:gdLst/>
            <a:ahLst/>
            <a:cxnLst/>
            <a:rect l="l" t="t" r="r" b="b"/>
            <a:pathLst>
              <a:path w="1604785" h="1705821">
                <a:moveTo>
                  <a:pt x="0" y="0"/>
                </a:moveTo>
                <a:lnTo>
                  <a:pt x="1604785" y="0"/>
                </a:lnTo>
                <a:lnTo>
                  <a:pt x="1604785" y="1705821"/>
                </a:lnTo>
                <a:lnTo>
                  <a:pt x="0" y="170582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Tree>
    <p:extLst>
      <p:ext uri="{BB962C8B-B14F-4D97-AF65-F5344CB8AC3E}">
        <p14:creationId xmlns:p14="http://schemas.microsoft.com/office/powerpoint/2010/main" val="1365263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2333">
            <a:off x="11351456" y="5665408"/>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TextBox 4"/>
          <p:cNvSpPr txBox="1"/>
          <p:nvPr/>
        </p:nvSpPr>
        <p:spPr>
          <a:xfrm>
            <a:off x="5355855" y="180129"/>
            <a:ext cx="7576290" cy="1525692"/>
          </a:xfrm>
          <a:prstGeom prst="rect">
            <a:avLst/>
          </a:prstGeom>
        </p:spPr>
        <p:txBody>
          <a:bodyPr lIns="0" tIns="0" rIns="0" bIns="0" rtlCol="0" anchor="t">
            <a:spAutoFit/>
          </a:bodyPr>
          <a:lstStyle/>
          <a:p>
            <a:pPr algn="ctr">
              <a:lnSpc>
                <a:spcPts val="12506"/>
              </a:lnSpc>
            </a:pPr>
            <a:r>
              <a:rPr lang="en-US" sz="8933">
                <a:solidFill>
                  <a:srgbClr val="222222"/>
                </a:solidFill>
                <a:latin typeface="Garamond"/>
              </a:rPr>
              <a:t>Quellen</a:t>
            </a:r>
          </a:p>
        </p:txBody>
      </p:sp>
      <p:sp>
        <p:nvSpPr>
          <p:cNvPr id="5" name="TextBox 5"/>
          <p:cNvSpPr txBox="1"/>
          <p:nvPr/>
        </p:nvSpPr>
        <p:spPr>
          <a:xfrm>
            <a:off x="2286000" y="2715664"/>
            <a:ext cx="12344400" cy="2554545"/>
          </a:xfrm>
          <a:prstGeom prst="rect">
            <a:avLst/>
          </a:prstGeom>
        </p:spPr>
        <p:txBody>
          <a:bodyPr wrap="square" lIns="0" tIns="0" rIns="0" bIns="0" rtlCol="0" anchor="t">
            <a:spAutoFit/>
          </a:bodyPr>
          <a:lstStyle/>
          <a:p>
            <a:pPr rtl="0">
              <a:spcBef>
                <a:spcPts val="0"/>
              </a:spcBef>
              <a:spcAft>
                <a:spcPts val="1200"/>
              </a:spcAft>
            </a:pPr>
            <a:r>
              <a:rPr lang="de-DE" sz="1400" b="0" i="0" u="none" strike="noStrike">
                <a:solidFill>
                  <a:srgbClr val="000000"/>
                </a:solidFill>
                <a:effectLst/>
                <a:latin typeface="Montserrat" panose="00000500000000000000" pitchFamily="2" charset="0"/>
              </a:rPr>
              <a:t>Weltgesundheitsorganisation, &amp; FAO. (2003). </a:t>
            </a:r>
            <a:r>
              <a:rPr lang="de-DE" sz="1400" b="0" i="1" u="none" strike="noStrike" err="1">
                <a:solidFill>
                  <a:srgbClr val="000000"/>
                </a:solidFill>
                <a:effectLst/>
                <a:latin typeface="Montserrat" panose="00000500000000000000" pitchFamily="2" charset="0"/>
              </a:rPr>
              <a:t>Diet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nutrition</a:t>
            </a:r>
            <a:r>
              <a:rPr lang="de-DE" sz="1400" b="0" i="1" u="none" strike="noStrike">
                <a:solidFill>
                  <a:srgbClr val="000000"/>
                </a:solidFill>
                <a:effectLst/>
                <a:latin typeface="Montserrat" panose="00000500000000000000" pitchFamily="2" charset="0"/>
              </a:rPr>
              <a:t>, and </a:t>
            </a:r>
            <a:r>
              <a:rPr lang="de-DE" sz="1400" b="0" i="1" u="none" strike="noStrike" err="1">
                <a:solidFill>
                  <a:srgbClr val="000000"/>
                </a:solidFill>
                <a:effectLst/>
                <a:latin typeface="Montserrat" panose="00000500000000000000" pitchFamily="2" charset="0"/>
              </a:rPr>
              <a:t>the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prevention</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chronic</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diseases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report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 WHO-FAO Expert </a:t>
            </a:r>
            <a:r>
              <a:rPr lang="de-DE" sz="1400" b="0" i="1" u="none" strike="noStrike" err="1">
                <a:solidFill>
                  <a:srgbClr val="000000"/>
                </a:solidFill>
                <a:effectLst/>
                <a:latin typeface="Montserrat" panose="00000500000000000000" pitchFamily="2" charset="0"/>
              </a:rPr>
              <a:t>Consultation</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World Health </a:t>
            </a:r>
            <a:r>
              <a:rPr lang="de-DE" sz="1400" b="0" i="0" u="none" strike="noStrike" err="1">
                <a:solidFill>
                  <a:srgbClr val="000000"/>
                </a:solidFill>
                <a:effectLst/>
                <a:latin typeface="Montserrat" panose="00000500000000000000" pitchFamily="2" charset="0"/>
              </a:rPr>
              <a:t>Organization</a:t>
            </a:r>
            <a:r>
              <a:rPr lang="de-DE" sz="1400" b="0" i="0" u="none" strike="noStrike">
                <a:solidFill>
                  <a:srgbClr val="000000"/>
                </a:solidFill>
                <a:effectLst/>
                <a:latin typeface="Montserrat" panose="00000500000000000000" pitchFamily="2" charset="0"/>
              </a:rPr>
              <a:t>.</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WBAE – Wissenschaftlicher Beirat für Agrarpolitik, Ernährung und gesundheitlichen Verbraucherschutz beim BMEL. (2020). </a:t>
            </a:r>
            <a:r>
              <a:rPr lang="de-DE" sz="1400" b="0" i="1" u="none" strike="noStrike">
                <a:solidFill>
                  <a:srgbClr val="000000"/>
                </a:solidFill>
                <a:effectLst/>
                <a:latin typeface="Montserrat" panose="00000500000000000000" pitchFamily="2" charset="0"/>
              </a:rPr>
              <a:t>Politik für eine nachhaltigere Ernährung: Eine integrierte Ernährungspolitik entwickeln und faire Ernährungsumgebungen gestalten.</a:t>
            </a:r>
            <a:r>
              <a:rPr lang="de-DE" sz="1400" b="0" i="0" u="none" strike="noStrike">
                <a:solidFill>
                  <a:srgbClr val="000000"/>
                </a:solidFill>
                <a:effectLst/>
                <a:latin typeface="Montserrat" panose="00000500000000000000" pitchFamily="2" charset="0"/>
              </a:rPr>
              <a:t> Gutachten.</a:t>
            </a:r>
            <a:endParaRPr lang="de-DE" sz="1400">
              <a:effectLst/>
              <a:latin typeface="Montserrat" panose="00000500000000000000" pitchFamily="2" charset="0"/>
            </a:endParaRPr>
          </a:p>
          <a:p>
            <a:pPr rtl="0">
              <a:spcBef>
                <a:spcPts val="0"/>
              </a:spcBef>
              <a:spcAft>
                <a:spcPts val="0"/>
              </a:spcAft>
            </a:pPr>
            <a:r>
              <a:rPr lang="de-DE" sz="1400" b="0" i="0" u="none" strike="noStrike">
                <a:solidFill>
                  <a:srgbClr val="000000"/>
                </a:solidFill>
                <a:effectLst/>
                <a:latin typeface="Montserrat" panose="00000500000000000000" pitchFamily="2" charset="0"/>
              </a:rPr>
              <a:t>Winter, M. (2023). </a:t>
            </a:r>
            <a:r>
              <a:rPr lang="de-DE" sz="1400" b="0" i="1" u="none" strike="noStrike">
                <a:solidFill>
                  <a:srgbClr val="000000"/>
                </a:solidFill>
                <a:effectLst/>
                <a:latin typeface="Montserrat" panose="00000500000000000000" pitchFamily="2" charset="0"/>
              </a:rPr>
              <a:t>Ernährungskulturen und Geschlecht: Fleisch, Veganismus und die Konstruktion von Männlichkeiten.</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transcript</a:t>
            </a:r>
            <a:r>
              <a:rPr lang="de-DE" sz="1400" b="0" i="0" u="none" strike="noStrike">
                <a:solidFill>
                  <a:srgbClr val="000000"/>
                </a:solidFill>
                <a:effectLst/>
                <a:latin typeface="Montserrat" panose="00000500000000000000" pitchFamily="2" charset="0"/>
              </a:rPr>
              <a:t> Verlag. </a:t>
            </a:r>
            <a:r>
              <a:rPr lang="de-DE" sz="1400" b="0" i="0" u="sng" strike="noStrike">
                <a:solidFill>
                  <a:srgbClr val="1155CC"/>
                </a:solidFill>
                <a:effectLst/>
                <a:latin typeface="Montserrat" panose="00000500000000000000" pitchFamily="2" charset="0"/>
                <a:hlinkClick r:id="rId6"/>
              </a:rPr>
              <a:t>https://doi.org/10.1515/9783839462461</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br>
              <a:rPr lang="de-DE" sz="1400">
                <a:latin typeface="Montserrat" panose="00000500000000000000" pitchFamily="2" charset="0"/>
              </a:rPr>
            </a:br>
            <a:r>
              <a:rPr lang="de-DE" sz="1400" b="0" i="0" u="none" strike="noStrike">
                <a:solidFill>
                  <a:srgbClr val="000000"/>
                </a:solidFill>
                <a:effectLst/>
                <a:latin typeface="Montserrat" panose="00000500000000000000" pitchFamily="2" charset="0"/>
              </a:rPr>
              <a:t>World </a:t>
            </a:r>
            <a:r>
              <a:rPr lang="de-DE" sz="1400" b="0" i="0" u="none" strike="noStrike" err="1">
                <a:solidFill>
                  <a:srgbClr val="000000"/>
                </a:solidFill>
                <a:effectLst/>
                <a:latin typeface="Montserrat" panose="00000500000000000000" pitchFamily="2" charset="0"/>
              </a:rPr>
              <a:t>Inequality</a:t>
            </a:r>
            <a:r>
              <a:rPr lang="de-DE" sz="1400" b="0" i="0" u="none" strike="noStrike">
                <a:solidFill>
                  <a:srgbClr val="000000"/>
                </a:solidFill>
                <a:effectLst/>
                <a:latin typeface="Montserrat" panose="00000500000000000000" pitchFamily="2" charset="0"/>
              </a:rPr>
              <a:t> Lab. (2021a). </a:t>
            </a:r>
            <a:r>
              <a:rPr lang="de-DE" sz="1400" b="0" i="1" u="none" strike="noStrike">
                <a:solidFill>
                  <a:srgbClr val="000000"/>
                </a:solidFill>
                <a:effectLst/>
                <a:latin typeface="Montserrat" panose="00000500000000000000" pitchFamily="2" charset="0"/>
              </a:rPr>
              <a:t>World </a:t>
            </a:r>
            <a:r>
              <a:rPr lang="de-DE" sz="1400" b="0" i="1" u="none" strike="noStrike" err="1">
                <a:solidFill>
                  <a:srgbClr val="000000"/>
                </a:solidFill>
                <a:effectLst/>
                <a:latin typeface="Montserrat" panose="00000500000000000000" pitchFamily="2" charset="0"/>
              </a:rPr>
              <a:t>inequality</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report</a:t>
            </a:r>
            <a:r>
              <a:rPr lang="de-DE" sz="1400" b="0" i="0" u="none" strike="noStrike">
                <a:solidFill>
                  <a:srgbClr val="000000"/>
                </a:solidFill>
                <a:effectLst/>
                <a:latin typeface="Montserrat" panose="00000500000000000000" pitchFamily="2" charset="0"/>
              </a:rPr>
              <a:t> </a:t>
            </a:r>
            <a:r>
              <a:rPr lang="de-DE" sz="1400" b="0" i="1" u="none" strike="noStrike">
                <a:solidFill>
                  <a:srgbClr val="000000"/>
                </a:solidFill>
                <a:effectLst/>
                <a:latin typeface="Montserrat" panose="00000500000000000000" pitchFamily="2" charset="0"/>
              </a:rPr>
              <a:t>2022</a:t>
            </a:r>
            <a:r>
              <a:rPr lang="de-DE" sz="1400" b="0" i="0" u="none" strike="noStrike">
                <a:solidFill>
                  <a:srgbClr val="000000"/>
                </a:solidFill>
                <a:effectLst/>
                <a:latin typeface="Montserrat" panose="00000500000000000000" pitchFamily="2" charset="0"/>
              </a:rPr>
              <a:t>.</a:t>
            </a:r>
            <a:endParaRPr lang="de-DE" sz="1400">
              <a:effectLst/>
              <a:latin typeface="Montserrat" panose="00000500000000000000" pitchFamily="2" charset="0"/>
            </a:endParaRPr>
          </a:p>
          <a:p>
            <a:pPr rtl="0">
              <a:spcBef>
                <a:spcPts val="1200"/>
              </a:spcBef>
              <a:spcAft>
                <a:spcPts val="1200"/>
              </a:spcAft>
            </a:pPr>
            <a:r>
              <a:rPr lang="de-DE" sz="1400" b="0" i="0" u="none" strike="noStrike">
                <a:solidFill>
                  <a:srgbClr val="000000"/>
                </a:solidFill>
                <a:effectLst/>
                <a:latin typeface="Montserrat" panose="00000500000000000000" pitchFamily="2" charset="0"/>
              </a:rPr>
              <a:t>World </a:t>
            </a:r>
            <a:r>
              <a:rPr lang="de-DE" sz="1400" b="0" i="0" u="none" strike="noStrike" err="1">
                <a:solidFill>
                  <a:srgbClr val="000000"/>
                </a:solidFill>
                <a:effectLst/>
                <a:latin typeface="Montserrat" panose="00000500000000000000" pitchFamily="2" charset="0"/>
              </a:rPr>
              <a:t>Inequality</a:t>
            </a:r>
            <a:r>
              <a:rPr lang="de-DE" sz="1400" b="0" i="0" u="none" strike="noStrike">
                <a:solidFill>
                  <a:srgbClr val="000000"/>
                </a:solidFill>
                <a:effectLst/>
                <a:latin typeface="Montserrat" panose="00000500000000000000" pitchFamily="2" charset="0"/>
              </a:rPr>
              <a:t> Lab. (2021b). </a:t>
            </a:r>
            <a:r>
              <a:rPr lang="de-DE" sz="1400" b="0" i="1" u="none" strike="noStrike">
                <a:solidFill>
                  <a:srgbClr val="000000"/>
                </a:solidFill>
                <a:effectLst/>
                <a:latin typeface="Montserrat" panose="00000500000000000000" pitchFamily="2" charset="0"/>
              </a:rPr>
              <a:t>Bericht zur weltweiten Ungleichheit 2022</a:t>
            </a:r>
            <a:r>
              <a:rPr lang="de-DE" sz="1400" b="0" i="0" u="none" strike="noStrike">
                <a:solidFill>
                  <a:srgbClr val="000000"/>
                </a:solidFill>
                <a:effectLst/>
                <a:latin typeface="Montserrat" panose="00000500000000000000" pitchFamily="2" charset="0"/>
              </a:rPr>
              <a:t>.</a:t>
            </a:r>
            <a:endParaRPr lang="de-DE" sz="1400">
              <a:effectLst/>
              <a:latin typeface="Montserrat" panose="00000500000000000000" pitchFamily="2" charset="0"/>
            </a:endParaRPr>
          </a:p>
        </p:txBody>
      </p:sp>
      <p:sp>
        <p:nvSpPr>
          <p:cNvPr id="6" name="Freeform 6"/>
          <p:cNvSpPr/>
          <p:nvPr/>
        </p:nvSpPr>
        <p:spPr>
          <a:xfrm>
            <a:off x="15654515" y="677121"/>
            <a:ext cx="1604785" cy="1705821"/>
          </a:xfrm>
          <a:custGeom>
            <a:avLst/>
            <a:gdLst/>
            <a:ahLst/>
            <a:cxnLst/>
            <a:rect l="l" t="t" r="r" b="b"/>
            <a:pathLst>
              <a:path w="1604785" h="1705821">
                <a:moveTo>
                  <a:pt x="0" y="0"/>
                </a:moveTo>
                <a:lnTo>
                  <a:pt x="1604785" y="0"/>
                </a:lnTo>
                <a:lnTo>
                  <a:pt x="1604785" y="1705821"/>
                </a:lnTo>
                <a:lnTo>
                  <a:pt x="0" y="17058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Tree>
    <p:extLst>
      <p:ext uri="{BB962C8B-B14F-4D97-AF65-F5344CB8AC3E}">
        <p14:creationId xmlns:p14="http://schemas.microsoft.com/office/powerpoint/2010/main" val="97180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DB4CD"/>
        </a:solid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E9F80636-606D-ACEF-CDF7-255A80DA1D47}"/>
              </a:ext>
            </a:extLst>
          </p:cNvPr>
          <p:cNvSpPr txBox="1"/>
          <p:nvPr/>
        </p:nvSpPr>
        <p:spPr>
          <a:xfrm>
            <a:off x="4761908" y="3855197"/>
            <a:ext cx="8765724" cy="259846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a:solidFill>
                  <a:schemeClr val="bg1"/>
                </a:solidFill>
                <a:latin typeface="Garamond"/>
              </a:rPr>
              <a:t>1. Einführung und Problemsituation</a:t>
            </a:r>
            <a:endParaRPr lang="en-US">
              <a:solidFill>
                <a:schemeClr val="bg1"/>
              </a:solidFill>
              <a:cs typeface="Calibri"/>
            </a:endParaRPr>
          </a:p>
        </p:txBody>
      </p:sp>
    </p:spTree>
    <p:extLst>
      <p:ext uri="{BB962C8B-B14F-4D97-AF65-F5344CB8AC3E}">
        <p14:creationId xmlns:p14="http://schemas.microsoft.com/office/powerpoint/2010/main" val="1502983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55195F-F79F-BAEB-11F5-7E51F6E69873}"/>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 name="Group 2"/>
          <p:cNvGrpSpPr>
            <a:grpSpLocks noChangeAspect="1"/>
          </p:cNvGrpSpPr>
          <p:nvPr/>
        </p:nvGrpSpPr>
        <p:grpSpPr>
          <a:xfrm rot="2127330">
            <a:off x="13485163" y="-3484273"/>
            <a:ext cx="9038514" cy="7895492"/>
            <a:chOff x="0" y="0"/>
            <a:chExt cx="5975350" cy="5219700"/>
          </a:xfrm>
        </p:grpSpPr>
        <p:sp>
          <p:nvSpPr>
            <p:cNvPr id="3" name="Freeform 3"/>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84BDB1"/>
            </a:solidFill>
            <a:ln w="12700">
              <a:noFill/>
            </a:ln>
          </p:spPr>
          <p:txBody>
            <a:bodyPr/>
            <a:lstStyle/>
            <a:p>
              <a:endParaRPr lang="de-DE"/>
            </a:p>
          </p:txBody>
        </p:sp>
      </p:grpSp>
      <p:sp>
        <p:nvSpPr>
          <p:cNvPr id="4" name="Freeform 4"/>
          <p:cNvSpPr/>
          <p:nvPr/>
        </p:nvSpPr>
        <p:spPr>
          <a:xfrm rot="-2432012">
            <a:off x="-2762800" y="5783149"/>
            <a:ext cx="8642963" cy="10222860"/>
          </a:xfrm>
          <a:custGeom>
            <a:avLst/>
            <a:gdLst/>
            <a:ahLst/>
            <a:cxnLst/>
            <a:rect l="l" t="t" r="r" b="b"/>
            <a:pathLst>
              <a:path w="8642963" h="10222860">
                <a:moveTo>
                  <a:pt x="0" y="0"/>
                </a:moveTo>
                <a:lnTo>
                  <a:pt x="8642963" y="0"/>
                </a:lnTo>
                <a:lnTo>
                  <a:pt x="8642963" y="10222860"/>
                </a:lnTo>
                <a:lnTo>
                  <a:pt x="0" y="10222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8" name="TextBox 8"/>
          <p:cNvSpPr txBox="1"/>
          <p:nvPr/>
        </p:nvSpPr>
        <p:spPr>
          <a:xfrm>
            <a:off x="1028700" y="1680257"/>
            <a:ext cx="12750800" cy="2410916"/>
          </a:xfrm>
          <a:prstGeom prst="rect">
            <a:avLst/>
          </a:prstGeom>
        </p:spPr>
        <p:txBody>
          <a:bodyPr wrap="square" lIns="0" tIns="0" rIns="0" bIns="0" numCol="1" rtlCol="0" anchor="t">
            <a:spAutoFit/>
          </a:bodyPr>
          <a:lstStyle/>
          <a:p>
            <a:pPr>
              <a:lnSpc>
                <a:spcPts val="4662"/>
              </a:lnSpc>
            </a:pPr>
            <a:r>
              <a:rPr lang="de-DE" sz="2900">
                <a:solidFill>
                  <a:srgbClr val="000000"/>
                </a:solidFill>
                <a:latin typeface="Montserrat"/>
              </a:rPr>
              <a:t>Insbesondere die </a:t>
            </a:r>
            <a:r>
              <a:rPr lang="de-DE" sz="2900" b="1">
                <a:solidFill>
                  <a:srgbClr val="000000"/>
                </a:solidFill>
                <a:latin typeface="Montserrat"/>
              </a:rPr>
              <a:t>sozialwissenschaftliche Ernährungsforschung </a:t>
            </a:r>
            <a:r>
              <a:rPr lang="de-DE" sz="2900">
                <a:solidFill>
                  <a:srgbClr val="000000"/>
                </a:solidFill>
                <a:latin typeface="Montserrat"/>
              </a:rPr>
              <a:t>und die </a:t>
            </a:r>
            <a:r>
              <a:rPr lang="de-DE" sz="2900" b="1">
                <a:solidFill>
                  <a:srgbClr val="000000"/>
                </a:solidFill>
                <a:latin typeface="Montserrat"/>
              </a:rPr>
              <a:t>sozialwissenschaftliche Umweltforschung </a:t>
            </a:r>
            <a:r>
              <a:rPr lang="de-DE" sz="2900">
                <a:solidFill>
                  <a:srgbClr val="000000"/>
                </a:solidFill>
                <a:latin typeface="Montserrat"/>
              </a:rPr>
              <a:t>befassen sich mit den sozialen Aspekten von Ernährung. </a:t>
            </a:r>
          </a:p>
          <a:p>
            <a:pPr>
              <a:lnSpc>
                <a:spcPts val="4662"/>
              </a:lnSpc>
            </a:pPr>
            <a:r>
              <a:rPr lang="de-DE" sz="2900">
                <a:solidFill>
                  <a:srgbClr val="000000"/>
                </a:solidFill>
                <a:latin typeface="Montserrat"/>
              </a:rPr>
              <a:t>Forschungsfelder sind u. a.</a:t>
            </a:r>
          </a:p>
        </p:txBody>
      </p:sp>
      <p:sp>
        <p:nvSpPr>
          <p:cNvPr id="14" name="TextBox 14"/>
          <p:cNvSpPr txBox="1"/>
          <p:nvPr/>
        </p:nvSpPr>
        <p:spPr>
          <a:xfrm>
            <a:off x="9753600" y="8213251"/>
            <a:ext cx="7239000" cy="300723"/>
          </a:xfrm>
          <a:prstGeom prst="rect">
            <a:avLst/>
          </a:prstGeom>
        </p:spPr>
        <p:txBody>
          <a:bodyPr wrap="square" lIns="0" tIns="0" rIns="0" bIns="0" rtlCol="0" anchor="t">
            <a:spAutoFit/>
          </a:bodyPr>
          <a:lstStyle/>
          <a:p>
            <a:pPr algn="r">
              <a:lnSpc>
                <a:spcPts val="2639"/>
              </a:lnSpc>
            </a:pPr>
            <a:r>
              <a:rPr lang="da-DK" sz="1599">
                <a:solidFill>
                  <a:srgbClr val="000000"/>
                </a:solidFill>
                <a:latin typeface="Montserrat"/>
              </a:rPr>
              <a:t>(vgl. Bayer et al., 1999: 16; Müller-Rommel, 2001: 1 ff.; Winter, 2022: 17)</a:t>
            </a:r>
            <a:endParaRPr lang="de-DE" sz="1599">
              <a:solidFill>
                <a:srgbClr val="000000"/>
              </a:solidFill>
              <a:latin typeface="Montserrat"/>
            </a:endParaRPr>
          </a:p>
        </p:txBody>
      </p:sp>
      <p:sp>
        <p:nvSpPr>
          <p:cNvPr id="6" name="Textfeld 5">
            <a:extLst>
              <a:ext uri="{FF2B5EF4-FFF2-40B4-BE49-F238E27FC236}">
                <a16:creationId xmlns:a16="http://schemas.microsoft.com/office/drawing/2014/main" id="{5BB04126-8D3D-98CF-97B4-E688B60D9F18}"/>
              </a:ext>
            </a:extLst>
          </p:cNvPr>
          <p:cNvSpPr txBox="1"/>
          <p:nvPr/>
        </p:nvSpPr>
        <p:spPr>
          <a:xfrm>
            <a:off x="1805077" y="4682295"/>
            <a:ext cx="13607560" cy="3685561"/>
          </a:xfrm>
          <a:prstGeom prst="rect">
            <a:avLst/>
          </a:prstGeom>
          <a:noFill/>
        </p:spPr>
        <p:txBody>
          <a:bodyPr wrap="square" numCol="2">
            <a:spAutoFit/>
          </a:bodyPr>
          <a:lstStyle/>
          <a:p>
            <a:pPr marL="457200" indent="-457200">
              <a:lnSpc>
                <a:spcPts val="4662"/>
              </a:lnSpc>
              <a:buFont typeface="Arial" panose="020B0604020202020204" pitchFamily="34" charset="0"/>
              <a:buChar char="•"/>
            </a:pPr>
            <a:r>
              <a:rPr lang="de-DE" sz="2900">
                <a:solidFill>
                  <a:srgbClr val="000000"/>
                </a:solidFill>
                <a:latin typeface="Montserrat"/>
              </a:rPr>
              <a:t>Food Studies</a:t>
            </a:r>
          </a:p>
          <a:p>
            <a:pPr marL="457200" indent="-457200">
              <a:lnSpc>
                <a:spcPts val="4662"/>
              </a:lnSpc>
              <a:buFont typeface="Arial" panose="020B0604020202020204" pitchFamily="34" charset="0"/>
              <a:buChar char="•"/>
            </a:pPr>
            <a:r>
              <a:rPr lang="de-DE" sz="2900">
                <a:solidFill>
                  <a:srgbClr val="000000"/>
                </a:solidFill>
                <a:latin typeface="Montserrat"/>
              </a:rPr>
              <a:t>Agro-Food-Studies</a:t>
            </a:r>
          </a:p>
          <a:p>
            <a:pPr marL="457200" indent="-457200">
              <a:lnSpc>
                <a:spcPts val="4662"/>
              </a:lnSpc>
              <a:buFont typeface="Arial" panose="020B0604020202020204" pitchFamily="34" charset="0"/>
              <a:buChar char="•"/>
            </a:pPr>
            <a:r>
              <a:rPr lang="de-DE" sz="2900">
                <a:solidFill>
                  <a:srgbClr val="000000"/>
                </a:solidFill>
                <a:latin typeface="Montserrat"/>
              </a:rPr>
              <a:t>Human-</a:t>
            </a:r>
            <a:r>
              <a:rPr lang="de-DE" sz="2900" err="1">
                <a:solidFill>
                  <a:srgbClr val="000000"/>
                </a:solidFill>
                <a:latin typeface="Montserrat"/>
              </a:rPr>
              <a:t>Animal</a:t>
            </a:r>
            <a:r>
              <a:rPr lang="de-DE" sz="2900">
                <a:solidFill>
                  <a:srgbClr val="000000"/>
                </a:solidFill>
                <a:latin typeface="Montserrat"/>
              </a:rPr>
              <a:t> Studies</a:t>
            </a:r>
          </a:p>
          <a:p>
            <a:pPr marL="457200" indent="-457200">
              <a:lnSpc>
                <a:spcPts val="4662"/>
              </a:lnSpc>
              <a:buFont typeface="Arial" panose="020B0604020202020204" pitchFamily="34" charset="0"/>
              <a:buChar char="•"/>
            </a:pPr>
            <a:r>
              <a:rPr lang="de-DE" sz="2900">
                <a:solidFill>
                  <a:srgbClr val="000000"/>
                </a:solidFill>
                <a:latin typeface="Montserrat"/>
              </a:rPr>
              <a:t>Umweltpolitologie</a:t>
            </a:r>
          </a:p>
          <a:p>
            <a:pPr marL="457200" indent="-457200">
              <a:lnSpc>
                <a:spcPts val="4662"/>
              </a:lnSpc>
              <a:buFont typeface="Arial" panose="020B0604020202020204" pitchFamily="34" charset="0"/>
              <a:buChar char="•"/>
            </a:pPr>
            <a:r>
              <a:rPr lang="de-DE" sz="2900">
                <a:solidFill>
                  <a:srgbClr val="000000"/>
                </a:solidFill>
                <a:latin typeface="Montserrat"/>
              </a:rPr>
              <a:t>Umweltplanung</a:t>
            </a:r>
          </a:p>
          <a:p>
            <a:pPr marL="457200" indent="-457200">
              <a:lnSpc>
                <a:spcPts val="4662"/>
              </a:lnSpc>
              <a:buFont typeface="Arial" panose="020B0604020202020204" pitchFamily="34" charset="0"/>
              <a:buChar char="•"/>
            </a:pPr>
            <a:r>
              <a:rPr lang="de-DE" sz="2900">
                <a:solidFill>
                  <a:srgbClr val="000000"/>
                </a:solidFill>
                <a:latin typeface="Montserrat"/>
              </a:rPr>
              <a:t>Umweltsoziologie</a:t>
            </a:r>
          </a:p>
          <a:p>
            <a:pPr marL="457200" indent="-457200">
              <a:lnSpc>
                <a:spcPts val="4662"/>
              </a:lnSpc>
              <a:buFont typeface="Arial" panose="020B0604020202020204" pitchFamily="34" charset="0"/>
              <a:buChar char="•"/>
            </a:pPr>
            <a:r>
              <a:rPr lang="de-DE" sz="2900">
                <a:solidFill>
                  <a:srgbClr val="000000"/>
                </a:solidFill>
                <a:latin typeface="Montserrat"/>
              </a:rPr>
              <a:t>Umweltbildung</a:t>
            </a:r>
          </a:p>
          <a:p>
            <a:pPr marL="457200" indent="-457200">
              <a:lnSpc>
                <a:spcPts val="4662"/>
              </a:lnSpc>
              <a:buFont typeface="Arial" panose="020B0604020202020204" pitchFamily="34" charset="0"/>
              <a:buChar char="•"/>
            </a:pPr>
            <a:r>
              <a:rPr lang="de-DE" sz="2900">
                <a:solidFill>
                  <a:srgbClr val="000000"/>
                </a:solidFill>
                <a:latin typeface="Montserrat"/>
              </a:rPr>
              <a:t>Umweltberatung und Umweltkommunikation </a:t>
            </a:r>
          </a:p>
          <a:p>
            <a:pPr marL="457200" indent="-457200">
              <a:lnSpc>
                <a:spcPts val="4662"/>
              </a:lnSpc>
              <a:buFont typeface="Arial" panose="020B0604020202020204" pitchFamily="34" charset="0"/>
              <a:buChar char="•"/>
            </a:pPr>
            <a:r>
              <a:rPr lang="de-DE" sz="2900">
                <a:solidFill>
                  <a:srgbClr val="000000"/>
                </a:solidFill>
                <a:latin typeface="Montserrat"/>
              </a:rPr>
              <a:t>Umweltpsychologie</a:t>
            </a:r>
          </a:p>
        </p:txBody>
      </p:sp>
      <p:sp>
        <p:nvSpPr>
          <p:cNvPr id="7" name="TextBox 2">
            <a:extLst>
              <a:ext uri="{FF2B5EF4-FFF2-40B4-BE49-F238E27FC236}">
                <a16:creationId xmlns:a16="http://schemas.microsoft.com/office/drawing/2014/main" id="{799E2252-CAB7-39D7-331C-5B5188F077AF}"/>
              </a:ext>
            </a:extLst>
          </p:cNvPr>
          <p:cNvSpPr txBox="1"/>
          <p:nvPr/>
        </p:nvSpPr>
        <p:spPr>
          <a:xfrm>
            <a:off x="412732" y="117129"/>
            <a:ext cx="64047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ea typeface="Calibri"/>
                <a:cs typeface="Calibri"/>
              </a:rPr>
              <a:t>1 </a:t>
            </a:r>
            <a:r>
              <a:rPr lang="en-US" sz="2000" err="1">
                <a:solidFill>
                  <a:schemeClr val="tx1">
                    <a:lumMod val="75000"/>
                    <a:lumOff val="25000"/>
                  </a:schemeClr>
                </a:solidFill>
                <a:latin typeface="Montserrat"/>
                <a:ea typeface="Calibri"/>
                <a:cs typeface="Calibri"/>
              </a:rPr>
              <a:t>Einführung</a:t>
            </a:r>
            <a:r>
              <a:rPr lang="en-US" sz="2000">
                <a:solidFill>
                  <a:schemeClr val="tx1">
                    <a:lumMod val="75000"/>
                    <a:lumOff val="25000"/>
                  </a:schemeClr>
                </a:solidFill>
                <a:latin typeface="Montserrat"/>
                <a:ea typeface="Calibri"/>
                <a:cs typeface="Calibri"/>
              </a:rPr>
              <a:t> und </a:t>
            </a:r>
            <a:r>
              <a:rPr lang="en-US" sz="2000" err="1">
                <a:solidFill>
                  <a:schemeClr val="tx1">
                    <a:lumMod val="75000"/>
                    <a:lumOff val="25000"/>
                  </a:schemeClr>
                </a:solidFill>
                <a:latin typeface="Montserrat"/>
                <a:ea typeface="Calibri"/>
                <a:cs typeface="Calibri"/>
              </a:rPr>
              <a:t>Problemsituation</a:t>
            </a:r>
            <a:endParaRPr lang="en-US" sz="2000" err="1">
              <a:solidFill>
                <a:schemeClr val="tx1">
                  <a:lumMod val="75000"/>
                  <a:lumOff val="25000"/>
                </a:schemeClr>
              </a:solidFill>
              <a:ea typeface="+mn-lt"/>
              <a:cs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247731">
            <a:off x="12308810" y="-1799546"/>
            <a:ext cx="7258549" cy="6109352"/>
          </a:xfrm>
          <a:custGeom>
            <a:avLst/>
            <a:gdLst/>
            <a:ahLst/>
            <a:cxnLst/>
            <a:rect l="l" t="t" r="r" b="b"/>
            <a:pathLst>
              <a:path w="6245139" h="5302690">
                <a:moveTo>
                  <a:pt x="0" y="0"/>
                </a:moveTo>
                <a:lnTo>
                  <a:pt x="6245139" y="0"/>
                </a:lnTo>
                <a:lnTo>
                  <a:pt x="6245139" y="5302691"/>
                </a:lnTo>
                <a:lnTo>
                  <a:pt x="0" y="53026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1190018" y="1935912"/>
            <a:ext cx="13868675" cy="765722"/>
          </a:xfrm>
          <a:prstGeom prst="rect">
            <a:avLst/>
          </a:prstGeom>
        </p:spPr>
        <p:txBody>
          <a:bodyPr wrap="square" lIns="0" tIns="0" rIns="0" bIns="0" rtlCol="0" anchor="t">
            <a:spAutoFit/>
          </a:bodyPr>
          <a:lstStyle/>
          <a:p>
            <a:pPr>
              <a:lnSpc>
                <a:spcPts val="6299"/>
              </a:lnSpc>
            </a:pPr>
            <a:r>
              <a:rPr lang="de-DE" sz="4500">
                <a:solidFill>
                  <a:srgbClr val="222222"/>
                </a:solidFill>
                <a:latin typeface="Garamond"/>
              </a:rPr>
              <a:t>Soziale Herausforderungen in Deutschland und Europa</a:t>
            </a:r>
            <a:endParaRPr lang="de-DE">
              <a:cs typeface="Calibri"/>
            </a:endParaRPr>
          </a:p>
        </p:txBody>
      </p:sp>
      <p:sp>
        <p:nvSpPr>
          <p:cNvPr id="5" name="TextBox 5"/>
          <p:cNvSpPr txBox="1"/>
          <p:nvPr/>
        </p:nvSpPr>
        <p:spPr>
          <a:xfrm>
            <a:off x="1190018" y="3514476"/>
            <a:ext cx="12815216" cy="4763484"/>
          </a:xfrm>
          <a:prstGeom prst="rect">
            <a:avLst/>
          </a:prstGeom>
        </p:spPr>
        <p:txBody>
          <a:bodyPr wrap="square" lIns="0" tIns="0" rIns="0" bIns="0" rtlCol="0" anchor="t">
            <a:spAutoFit/>
          </a:bodyPr>
          <a:lstStyle/>
          <a:p>
            <a:pPr marL="457200" indent="-457200">
              <a:lnSpc>
                <a:spcPts val="4662"/>
              </a:lnSpc>
              <a:buFont typeface="Arial" panose="020B0604020202020204" pitchFamily="34" charset="0"/>
              <a:buChar char="•"/>
            </a:pPr>
            <a:r>
              <a:rPr lang="de-DE" sz="2900">
                <a:solidFill>
                  <a:srgbClr val="000000"/>
                </a:solidFill>
                <a:latin typeface="Montserrat"/>
              </a:rPr>
              <a:t>Ungleichheit im Zugang zu gesunden und nachhaltigen Lebensmitteln</a:t>
            </a:r>
          </a:p>
          <a:p>
            <a:pPr marL="457200" indent="-457200">
              <a:lnSpc>
                <a:spcPts val="4662"/>
              </a:lnSpc>
              <a:buFont typeface="Arial" panose="020B0604020202020204" pitchFamily="34" charset="0"/>
              <a:buChar char="•"/>
            </a:pPr>
            <a:r>
              <a:rPr lang="de-DE" sz="2900">
                <a:solidFill>
                  <a:srgbClr val="000000"/>
                </a:solidFill>
                <a:latin typeface="Montserrat"/>
              </a:rPr>
              <a:t>Ernährungsarmut</a:t>
            </a:r>
          </a:p>
          <a:p>
            <a:pPr marL="457200" indent="-457200">
              <a:lnSpc>
                <a:spcPts val="4662"/>
              </a:lnSpc>
              <a:buFont typeface="Arial" panose="020B0604020202020204" pitchFamily="34" charset="0"/>
              <a:buChar char="•"/>
            </a:pPr>
            <a:r>
              <a:rPr lang="de-DE" sz="2900">
                <a:solidFill>
                  <a:srgbClr val="000000"/>
                </a:solidFill>
                <a:latin typeface="Montserrat"/>
              </a:rPr>
              <a:t>Benachteiligung von bestimmten Bevölkerungsgruppen wie Migrant*innen und Menschen mit niedrigem Einkommen</a:t>
            </a:r>
          </a:p>
          <a:p>
            <a:pPr marL="457200" indent="-457200">
              <a:lnSpc>
                <a:spcPts val="4662"/>
              </a:lnSpc>
              <a:buFont typeface="Arial" panose="020B0604020202020204" pitchFamily="34" charset="0"/>
              <a:buChar char="•"/>
            </a:pPr>
            <a:r>
              <a:rPr lang="de-DE" sz="2900">
                <a:solidFill>
                  <a:srgbClr val="000000"/>
                </a:solidFill>
                <a:latin typeface="Montserrat"/>
                <a:ea typeface="+mn-lt"/>
                <a:cs typeface="+mn-lt"/>
              </a:rPr>
              <a:t>Unzureichende Arbeitsstandards und -löhne</a:t>
            </a:r>
            <a:r>
              <a:rPr lang="de-DE" sz="2900">
                <a:solidFill>
                  <a:srgbClr val="000000"/>
                </a:solidFill>
                <a:latin typeface="Montserrat"/>
              </a:rPr>
              <a:t> in der Lebensmittelindustrie und in der Landwirtschaft </a:t>
            </a:r>
          </a:p>
          <a:p>
            <a:pPr marL="457200" indent="-457200">
              <a:lnSpc>
                <a:spcPts val="4662"/>
              </a:lnSpc>
              <a:buFont typeface="Arial" panose="020B0604020202020204" pitchFamily="34" charset="0"/>
              <a:buChar char="•"/>
            </a:pPr>
            <a:r>
              <a:rPr lang="de-DE" sz="2900">
                <a:solidFill>
                  <a:srgbClr val="000000"/>
                </a:solidFill>
                <a:latin typeface="Montserrat"/>
              </a:rPr>
              <a:t>ungleiche Verteilung von Ernährungsbildung und -wissen</a:t>
            </a:r>
          </a:p>
        </p:txBody>
      </p:sp>
      <p:sp>
        <p:nvSpPr>
          <p:cNvPr id="6" name="Rectangle 5">
            <a:extLst>
              <a:ext uri="{FF2B5EF4-FFF2-40B4-BE49-F238E27FC236}">
                <a16:creationId xmlns:a16="http://schemas.microsoft.com/office/drawing/2014/main" id="{9A55195F-F79F-BAEB-11F5-7E51F6E69873}"/>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2">
            <a:extLst>
              <a:ext uri="{FF2B5EF4-FFF2-40B4-BE49-F238E27FC236}">
                <a16:creationId xmlns:a16="http://schemas.microsoft.com/office/drawing/2014/main" id="{799E2252-CAB7-39D7-331C-5B5188F077AF}"/>
              </a:ext>
            </a:extLst>
          </p:cNvPr>
          <p:cNvSpPr txBox="1"/>
          <p:nvPr/>
        </p:nvSpPr>
        <p:spPr>
          <a:xfrm>
            <a:off x="412732" y="117129"/>
            <a:ext cx="64047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ea typeface="Calibri"/>
                <a:cs typeface="Calibri"/>
              </a:rPr>
              <a:t>1 </a:t>
            </a:r>
            <a:r>
              <a:rPr lang="en-US" sz="2000" err="1">
                <a:solidFill>
                  <a:schemeClr val="tx1">
                    <a:lumMod val="75000"/>
                    <a:lumOff val="25000"/>
                  </a:schemeClr>
                </a:solidFill>
                <a:latin typeface="Montserrat"/>
                <a:ea typeface="Calibri"/>
                <a:cs typeface="Calibri"/>
              </a:rPr>
              <a:t>Einführung</a:t>
            </a:r>
            <a:r>
              <a:rPr lang="en-US" sz="2000">
                <a:solidFill>
                  <a:schemeClr val="tx1">
                    <a:lumMod val="75000"/>
                    <a:lumOff val="25000"/>
                  </a:schemeClr>
                </a:solidFill>
                <a:latin typeface="Montserrat"/>
                <a:ea typeface="Calibri"/>
                <a:cs typeface="Calibri"/>
              </a:rPr>
              <a:t> </a:t>
            </a:r>
            <a:r>
              <a:rPr lang="en-US" sz="2000">
                <a:solidFill>
                  <a:schemeClr val="tx1">
                    <a:lumMod val="75000"/>
                    <a:lumOff val="25000"/>
                  </a:schemeClr>
                </a:solidFill>
                <a:latin typeface="Montserrat"/>
                <a:ea typeface="+mn-lt"/>
                <a:cs typeface="+mn-lt"/>
              </a:rPr>
              <a:t>und </a:t>
            </a:r>
            <a:r>
              <a:rPr lang="en-US" sz="2000" err="1">
                <a:solidFill>
                  <a:schemeClr val="tx1">
                    <a:lumMod val="75000"/>
                    <a:lumOff val="25000"/>
                  </a:schemeClr>
                </a:solidFill>
                <a:latin typeface="Montserrat"/>
                <a:ea typeface="+mn-lt"/>
                <a:cs typeface="+mn-lt"/>
              </a:rPr>
              <a:t>Problemsituation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729F"/>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70FA6999-D577-FB10-2C3C-8CCB88334FCF}"/>
              </a:ext>
            </a:extLst>
          </p:cNvPr>
          <p:cNvSpPr txBox="1"/>
          <p:nvPr/>
        </p:nvSpPr>
        <p:spPr>
          <a:xfrm>
            <a:off x="3871592" y="3166035"/>
            <a:ext cx="10545805" cy="393588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a:solidFill>
                  <a:schemeClr val="bg1"/>
                </a:solidFill>
                <a:latin typeface="Garamond"/>
              </a:rPr>
              <a:t>2. </a:t>
            </a:r>
            <a:r>
              <a:rPr lang="de-DE" sz="7450" err="1">
                <a:solidFill>
                  <a:schemeClr val="bg1"/>
                </a:solidFill>
                <a:latin typeface="Garamond"/>
              </a:rPr>
              <a:t>Subthema</a:t>
            </a:r>
            <a:r>
              <a:rPr lang="de-DE" sz="7450">
                <a:solidFill>
                  <a:schemeClr val="bg1"/>
                </a:solidFill>
                <a:latin typeface="Garamond"/>
              </a:rPr>
              <a:t>: Generationengerechtigkeit und Ernährung</a:t>
            </a:r>
            <a:endParaRPr lang="de-DE" sz="7450">
              <a:solidFill>
                <a:schemeClr val="bg1"/>
              </a:solidFill>
              <a:latin typeface="Garamond"/>
              <a:cs typeface="Calibri"/>
            </a:endParaRPr>
          </a:p>
        </p:txBody>
      </p:sp>
    </p:spTree>
    <p:extLst>
      <p:ext uri="{BB962C8B-B14F-4D97-AF65-F5344CB8AC3E}">
        <p14:creationId xmlns:p14="http://schemas.microsoft.com/office/powerpoint/2010/main" val="235682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23544">
            <a:off x="-3436660" y="-3792373"/>
            <a:ext cx="8605488" cy="6430647"/>
          </a:xfrm>
          <a:custGeom>
            <a:avLst/>
            <a:gdLst/>
            <a:ahLst/>
            <a:cxnLst/>
            <a:rect l="l" t="t" r="r" b="b"/>
            <a:pathLst>
              <a:path w="8605488" h="6430647">
                <a:moveTo>
                  <a:pt x="0" y="0"/>
                </a:moveTo>
                <a:lnTo>
                  <a:pt x="8605488" y="0"/>
                </a:lnTo>
                <a:lnTo>
                  <a:pt x="8605488" y="6430646"/>
                </a:lnTo>
                <a:lnTo>
                  <a:pt x="0" y="64306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5" name="TextBox 12">
            <a:extLst>
              <a:ext uri="{FF2B5EF4-FFF2-40B4-BE49-F238E27FC236}">
                <a16:creationId xmlns:a16="http://schemas.microsoft.com/office/drawing/2014/main" id="{ADEB1A74-E34F-54A3-866E-6C73A6784917}"/>
              </a:ext>
            </a:extLst>
          </p:cNvPr>
          <p:cNvSpPr txBox="1"/>
          <p:nvPr/>
        </p:nvSpPr>
        <p:spPr>
          <a:xfrm>
            <a:off x="1899138" y="1894844"/>
            <a:ext cx="13989319" cy="7174400"/>
          </a:xfrm>
          <a:prstGeom prst="rect">
            <a:avLst/>
          </a:prstGeom>
        </p:spPr>
        <p:txBody>
          <a:bodyPr wrap="square" lIns="0" tIns="0" rIns="0" bIns="0" rtlCol="0" anchor="t">
            <a:spAutoFit/>
          </a:bodyPr>
          <a:lstStyle/>
          <a:p>
            <a:pPr marL="457200" indent="-457200">
              <a:lnSpc>
                <a:spcPts val="4662"/>
              </a:lnSpc>
              <a:buFont typeface="Arial" panose="020B0604020202020204" pitchFamily="34" charset="0"/>
              <a:buChar char="•"/>
            </a:pPr>
            <a:r>
              <a:rPr lang="de-DE" sz="2914">
                <a:solidFill>
                  <a:srgbClr val="000000"/>
                </a:solidFill>
                <a:latin typeface="Montserrat"/>
              </a:rPr>
              <a:t>Es gilt das „Menschenrecht auf eine saubere, gesunde und nachhaltige Umwelt“ </a:t>
            </a:r>
          </a:p>
          <a:p>
            <a:pPr>
              <a:lnSpc>
                <a:spcPts val="4662"/>
              </a:lnSpc>
            </a:pPr>
            <a:endParaRPr lang="de-DE" sz="2914">
              <a:solidFill>
                <a:srgbClr val="000000"/>
              </a:solidFill>
              <a:latin typeface="Montserrat"/>
            </a:endParaRPr>
          </a:p>
          <a:p>
            <a:pPr marL="457200" indent="-457200">
              <a:lnSpc>
                <a:spcPts val="4662"/>
              </a:lnSpc>
              <a:buFont typeface="Arial" panose="020B0604020202020204" pitchFamily="34" charset="0"/>
              <a:buChar char="•"/>
            </a:pPr>
            <a:r>
              <a:rPr lang="de-DE" sz="2914" b="1">
                <a:solidFill>
                  <a:srgbClr val="000000"/>
                </a:solidFill>
                <a:latin typeface="Montserrat"/>
              </a:rPr>
              <a:t>nachhaltige Entwicklung </a:t>
            </a:r>
            <a:r>
              <a:rPr lang="de-DE" sz="2914">
                <a:solidFill>
                  <a:srgbClr val="000000"/>
                </a:solidFill>
                <a:latin typeface="Montserrat"/>
              </a:rPr>
              <a:t>gemäß Brundtland-Bericht von 1987: die Bedürfnisse der Gegenwart sind so zu befriedigen, dass die Möglichkeiten zukünftiger Generationen nicht eingeschränkt werden</a:t>
            </a:r>
          </a:p>
          <a:p>
            <a:pPr marL="457200" indent="-457200">
              <a:lnSpc>
                <a:spcPts val="4662"/>
              </a:lnSpc>
              <a:buFont typeface="Arial" panose="020B0604020202020204" pitchFamily="34" charset="0"/>
              <a:buChar char="•"/>
            </a:pPr>
            <a:endParaRPr lang="de-DE" sz="2914">
              <a:solidFill>
                <a:srgbClr val="000000"/>
              </a:solidFill>
              <a:latin typeface="Montserrat"/>
            </a:endParaRPr>
          </a:p>
          <a:p>
            <a:pPr>
              <a:lnSpc>
                <a:spcPts val="4662"/>
              </a:lnSpc>
            </a:pPr>
            <a:endParaRPr lang="de-DE" sz="2914">
              <a:solidFill>
                <a:srgbClr val="000000"/>
              </a:solidFill>
              <a:latin typeface="Montserrat"/>
            </a:endParaRPr>
          </a:p>
          <a:p>
            <a:pPr marL="457200" indent="-457200">
              <a:lnSpc>
                <a:spcPts val="4662"/>
              </a:lnSpc>
              <a:buFont typeface="Arial" panose="020B0604020202020204" pitchFamily="34" charset="0"/>
              <a:buChar char="•"/>
            </a:pPr>
            <a:r>
              <a:rPr lang="de-DE" sz="2914">
                <a:solidFill>
                  <a:srgbClr val="000000"/>
                </a:solidFill>
                <a:latin typeface="Montserrat"/>
              </a:rPr>
              <a:t>Etablierung des </a:t>
            </a:r>
            <a:r>
              <a:rPr lang="de-DE" sz="2914" b="1">
                <a:solidFill>
                  <a:srgbClr val="000000"/>
                </a:solidFill>
                <a:latin typeface="Montserrat"/>
              </a:rPr>
              <a:t>Prinzips der intra- und intergenerationellen Gerechtigkeit</a:t>
            </a:r>
            <a:r>
              <a:rPr lang="de-DE" sz="2914">
                <a:solidFill>
                  <a:srgbClr val="000000"/>
                </a:solidFill>
                <a:latin typeface="Montserrat"/>
              </a:rPr>
              <a:t> = Berücksichtigung der Bedürfnisse sowie die Sicherung der Lebensgrundlagen aller jetzt lebenden und zukünftigen Generationen</a:t>
            </a:r>
          </a:p>
        </p:txBody>
      </p:sp>
      <p:sp>
        <p:nvSpPr>
          <p:cNvPr id="7" name="TextBox 13">
            <a:extLst>
              <a:ext uri="{FF2B5EF4-FFF2-40B4-BE49-F238E27FC236}">
                <a16:creationId xmlns:a16="http://schemas.microsoft.com/office/drawing/2014/main" id="{21ABF0DF-D0AE-DCC3-F0C8-C4FCB5DBA324}"/>
              </a:ext>
            </a:extLst>
          </p:cNvPr>
          <p:cNvSpPr txBox="1"/>
          <p:nvPr/>
        </p:nvSpPr>
        <p:spPr>
          <a:xfrm>
            <a:off x="8445613" y="2971081"/>
            <a:ext cx="7239000" cy="264496"/>
          </a:xfrm>
          <a:prstGeom prst="rect">
            <a:avLst/>
          </a:prstGeom>
        </p:spPr>
        <p:txBody>
          <a:bodyPr wrap="square" lIns="0" tIns="0" rIns="0" bIns="0" rtlCol="0" anchor="t">
            <a:spAutoFit/>
          </a:bodyPr>
          <a:lstStyle/>
          <a:p>
            <a:pPr algn="r">
              <a:lnSpc>
                <a:spcPts val="2255"/>
              </a:lnSpc>
            </a:pPr>
            <a:r>
              <a:rPr lang="fr-FR" sz="1366">
                <a:solidFill>
                  <a:srgbClr val="000000"/>
                </a:solidFill>
                <a:latin typeface="Montserrat"/>
              </a:rPr>
              <a:t>(</a:t>
            </a:r>
            <a:r>
              <a:rPr lang="fr-FR" sz="1366" err="1">
                <a:solidFill>
                  <a:srgbClr val="000000"/>
                </a:solidFill>
                <a:latin typeface="Montserrat"/>
              </a:rPr>
              <a:t>vgl</a:t>
            </a:r>
            <a:r>
              <a:rPr lang="fr-FR" sz="1366">
                <a:solidFill>
                  <a:srgbClr val="000000"/>
                </a:solidFill>
                <a:latin typeface="Montserrat"/>
              </a:rPr>
              <a:t>. UN </a:t>
            </a:r>
            <a:r>
              <a:rPr lang="fr-FR" sz="1366" err="1">
                <a:solidFill>
                  <a:srgbClr val="000000"/>
                </a:solidFill>
                <a:latin typeface="Montserrat"/>
              </a:rPr>
              <a:t>Vollversammlung</a:t>
            </a:r>
            <a:r>
              <a:rPr lang="fr-FR" sz="1366">
                <a:solidFill>
                  <a:srgbClr val="000000"/>
                </a:solidFill>
                <a:latin typeface="Montserrat"/>
              </a:rPr>
              <a:t>, 2022)</a:t>
            </a:r>
            <a:endParaRPr lang="de-DE" sz="1366">
              <a:solidFill>
                <a:srgbClr val="000000"/>
              </a:solidFill>
              <a:latin typeface="Montserrat"/>
            </a:endParaRPr>
          </a:p>
        </p:txBody>
      </p:sp>
      <p:sp>
        <p:nvSpPr>
          <p:cNvPr id="14" name="TextBox 13">
            <a:extLst>
              <a:ext uri="{FF2B5EF4-FFF2-40B4-BE49-F238E27FC236}">
                <a16:creationId xmlns:a16="http://schemas.microsoft.com/office/drawing/2014/main" id="{F3E191C1-F681-776B-A856-6EC2EB37E12D}"/>
              </a:ext>
            </a:extLst>
          </p:cNvPr>
          <p:cNvSpPr txBox="1"/>
          <p:nvPr/>
        </p:nvSpPr>
        <p:spPr>
          <a:xfrm>
            <a:off x="7010400" y="5585989"/>
            <a:ext cx="8674213" cy="264496"/>
          </a:xfrm>
          <a:prstGeom prst="rect">
            <a:avLst/>
          </a:prstGeom>
        </p:spPr>
        <p:txBody>
          <a:bodyPr wrap="square" lIns="0" tIns="0" rIns="0" bIns="0" rtlCol="0" anchor="t">
            <a:spAutoFit/>
          </a:bodyPr>
          <a:lstStyle/>
          <a:p>
            <a:pPr algn="r">
              <a:lnSpc>
                <a:spcPts val="2255"/>
              </a:lnSpc>
            </a:pPr>
            <a:r>
              <a:rPr lang="en-US" sz="1366">
                <a:solidFill>
                  <a:srgbClr val="000000"/>
                </a:solidFill>
                <a:latin typeface="Montserrat"/>
              </a:rPr>
              <a:t>(</a:t>
            </a:r>
            <a:r>
              <a:rPr lang="en-US" sz="1366" err="1">
                <a:solidFill>
                  <a:srgbClr val="000000"/>
                </a:solidFill>
                <a:latin typeface="Montserrat"/>
              </a:rPr>
              <a:t>vgl</a:t>
            </a:r>
            <a:r>
              <a:rPr lang="en-US" sz="1366">
                <a:solidFill>
                  <a:srgbClr val="000000"/>
                </a:solidFill>
                <a:latin typeface="Montserrat"/>
              </a:rPr>
              <a:t>. UN Secretary-General &amp; World Commission on Environment and Development, 1987: 24)</a:t>
            </a:r>
            <a:endParaRPr lang="de-DE" sz="1366">
              <a:solidFill>
                <a:srgbClr val="000000"/>
              </a:solidFill>
              <a:latin typeface="Montserrat"/>
            </a:endParaRPr>
          </a:p>
        </p:txBody>
      </p:sp>
      <p:sp>
        <p:nvSpPr>
          <p:cNvPr id="4" name="Rectangle 3">
            <a:extLst>
              <a:ext uri="{FF2B5EF4-FFF2-40B4-BE49-F238E27FC236}">
                <a16:creationId xmlns:a16="http://schemas.microsoft.com/office/drawing/2014/main" id="{8DCC5CBE-E5AA-F1E2-8D17-FEB05322A908}"/>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2">
            <a:extLst>
              <a:ext uri="{FF2B5EF4-FFF2-40B4-BE49-F238E27FC236}">
                <a16:creationId xmlns:a16="http://schemas.microsoft.com/office/drawing/2014/main" id="{A7D6891A-25DE-2B24-B0AC-487C3F4B8DA7}"/>
              </a:ext>
            </a:extLst>
          </p:cNvPr>
          <p:cNvSpPr txBox="1"/>
          <p:nvPr/>
        </p:nvSpPr>
        <p:spPr>
          <a:xfrm>
            <a:off x="412732" y="98694"/>
            <a:ext cx="91217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Generationengerechtigkeit</a:t>
            </a:r>
            <a:r>
              <a:rPr lang="en-US" sz="2000">
                <a:solidFill>
                  <a:schemeClr val="tx1">
                    <a:lumMod val="75000"/>
                    <a:lumOff val="25000"/>
                  </a:schemeClr>
                </a:solidFill>
                <a:latin typeface="Montserrat"/>
                <a:cs typeface="Calibri"/>
              </a:rPr>
              <a:t> und </a:t>
            </a:r>
            <a:r>
              <a:rPr lang="en-US" sz="2000" err="1">
                <a:solidFill>
                  <a:schemeClr val="tx1">
                    <a:lumMod val="75000"/>
                    <a:lumOff val="25000"/>
                  </a:schemeClr>
                </a:solidFill>
                <a:latin typeface="Montserrat"/>
                <a:cs typeface="Calibri"/>
              </a:rPr>
              <a:t>Ernährung</a:t>
            </a: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Tree>
    <p:extLst>
      <p:ext uri="{BB962C8B-B14F-4D97-AF65-F5344CB8AC3E}">
        <p14:creationId xmlns:p14="http://schemas.microsoft.com/office/powerpoint/2010/main" val="74838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Benutzerdefiniert</PresentationFormat>
  <Slides>46</Slides>
  <Notes>29</Notes>
  <HiddenSlides>0</HiddenSlides>
  <ScaleCrop>false</ScaleCrop>
  <HeadingPairs>
    <vt:vector size="4" baseType="variant">
      <vt:variant>
        <vt:lpstr>Design</vt:lpstr>
      </vt:variant>
      <vt:variant>
        <vt:i4>1</vt:i4>
      </vt:variant>
      <vt:variant>
        <vt:lpstr>Folientitel</vt:lpstr>
      </vt:variant>
      <vt:variant>
        <vt:i4>46</vt:i4>
      </vt:variant>
    </vt:vector>
  </HeadingPairs>
  <TitlesOfParts>
    <vt:vector size="47"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Regionale Ernährung</dc:title>
  <cp:revision>4</cp:revision>
  <dcterms:created xsi:type="dcterms:W3CDTF">2006-08-16T00:00:00Z</dcterms:created>
  <dcterms:modified xsi:type="dcterms:W3CDTF">2024-01-25T12:35:51Z</dcterms:modified>
  <dc:identifier>DAFo9_hH4CM</dc:identifier>
</cp:coreProperties>
</file>